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64.xml" ContentType="application/vnd.openxmlformats-officedocument.presentationml.tags+xml"/>
  <Override PartName="/ppt/notesSlides/notesSlide3.xml" ContentType="application/vnd.openxmlformats-officedocument.presentationml.notesSlide+xml"/>
  <Override PartName="/ppt/tags/tag65.xml" ContentType="application/vnd.openxmlformats-officedocument.presentationml.tags+xml"/>
  <Override PartName="/ppt/notesSlides/notesSlide4.xml" ContentType="application/vnd.openxmlformats-officedocument.presentationml.notesSlide+xml"/>
  <Override PartName="/ppt/tags/tag66.xml" ContentType="application/vnd.openxmlformats-officedocument.presentationml.tags+xml"/>
  <Override PartName="/ppt/notesSlides/notesSlide5.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notesSlides/notesSlide6.xml" ContentType="application/vnd.openxmlformats-officedocument.presentationml.notesSlide+xml"/>
  <Override PartName="/ppt/tags/tag69.xml" ContentType="application/vnd.openxmlformats-officedocument.presentationml.tags+xml"/>
  <Override PartName="/ppt/notesSlides/notesSlide7.xml" ContentType="application/vnd.openxmlformats-officedocument.presentationml.notesSlide+xml"/>
  <Override PartName="/ppt/tags/tag70.xml" ContentType="application/vnd.openxmlformats-officedocument.presentationml.tags+xml"/>
  <Override PartName="/ppt/notesSlides/notesSlide8.xml" ContentType="application/vnd.openxmlformats-officedocument.presentationml.notesSlide+xml"/>
  <Override PartName="/ppt/tags/tag71.xml" ContentType="application/vnd.openxmlformats-officedocument.presentationml.tags+xml"/>
  <Override PartName="/ppt/notesSlides/notesSlide9.xml" ContentType="application/vnd.openxmlformats-officedocument.presentationml.notesSlide+xml"/>
  <Override PartName="/ppt/tags/tag72.xml" ContentType="application/vnd.openxmlformats-officedocument.presentationml.tags+xml"/>
  <Override PartName="/ppt/notesSlides/notesSlide10.xml" ContentType="application/vnd.openxmlformats-officedocument.presentationml.notesSlide+xml"/>
  <Override PartName="/ppt/tags/tag73.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74.xml" ContentType="application/vnd.openxmlformats-officedocument.presentationml.tags+xml"/>
  <Override PartName="/ppt/notesSlides/notesSlide13.xml" ContentType="application/vnd.openxmlformats-officedocument.presentationml.notesSlide+xml"/>
  <Override PartName="/ppt/tags/tag75.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76.xml" ContentType="application/vnd.openxmlformats-officedocument.presentationml.tags+xml"/>
  <Override PartName="/ppt/notesSlides/notesSlide20.xml" ContentType="application/vnd.openxmlformats-officedocument.presentationml.notesSlide+xml"/>
  <Override PartName="/ppt/tags/tag77.xml" ContentType="application/vnd.openxmlformats-officedocument.presentationml.tags+xml"/>
  <Override PartName="/ppt/notesSlides/notesSlide21.xml" ContentType="application/vnd.openxmlformats-officedocument.presentationml.notesSlide+xml"/>
  <Override PartName="/ppt/tags/tag78.xml" ContentType="application/vnd.openxmlformats-officedocument.presentationml.tags+xml"/>
  <Override PartName="/ppt/notesSlides/notesSlide22.xml" ContentType="application/vnd.openxmlformats-officedocument.presentationml.notesSlide+xml"/>
  <Override PartName="/ppt/tags/tag79.xml" ContentType="application/vnd.openxmlformats-officedocument.presentationml.tags+xml"/>
  <Override PartName="/ppt/notesSlides/notesSlide23.xml" ContentType="application/vnd.openxmlformats-officedocument.presentationml.notesSlide+xml"/>
  <Override PartName="/ppt/tags/tag80.xml" ContentType="application/vnd.openxmlformats-officedocument.presentationml.tags+xml"/>
  <Override PartName="/ppt/notesSlides/notesSlide24.xml" ContentType="application/vnd.openxmlformats-officedocument.presentationml.notesSlide+xml"/>
  <Override PartName="/ppt/tags/tag81.xml" ContentType="application/vnd.openxmlformats-officedocument.presentationml.tags+xml"/>
  <Override PartName="/ppt/notesSlides/notesSlide25.xml" ContentType="application/vnd.openxmlformats-officedocument.presentationml.notesSlide+xml"/>
  <Override PartName="/ppt/tags/tag82.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83.xml" ContentType="application/vnd.openxmlformats-officedocument.presentationml.tags+xml"/>
  <Override PartName="/ppt/notesSlides/notesSlide28.xml" ContentType="application/vnd.openxmlformats-officedocument.presentationml.notesSlide+xml"/>
  <Override PartName="/ppt/tags/tag84.xml" ContentType="application/vnd.openxmlformats-officedocument.presentationml.tags+xml"/>
  <Override PartName="/ppt/notesSlides/notesSlide29.xml" ContentType="application/vnd.openxmlformats-officedocument.presentationml.notesSlide+xml"/>
  <Override PartName="/ppt/tags/tag85.xml" ContentType="application/vnd.openxmlformats-officedocument.presentationml.tags+xml"/>
  <Override PartName="/ppt/notesSlides/notesSlide30.xml" ContentType="application/vnd.openxmlformats-officedocument.presentationml.notesSlide+xml"/>
  <Override PartName="/ppt/tags/tag86.xml" ContentType="application/vnd.openxmlformats-officedocument.presentationml.tags+xml"/>
  <Override PartName="/ppt/notesSlides/notesSlide31.xml" ContentType="application/vnd.openxmlformats-officedocument.presentationml.notesSlide+xml"/>
  <Override PartName="/ppt/tags/tag87.xml" ContentType="application/vnd.openxmlformats-officedocument.presentationml.tags+xml"/>
  <Override PartName="/ppt/notesSlides/notesSlide32.xml" ContentType="application/vnd.openxmlformats-officedocument.presentationml.notesSlide+xml"/>
  <Override PartName="/ppt/tags/tag88.xml" ContentType="application/vnd.openxmlformats-officedocument.presentationml.tags+xml"/>
  <Override PartName="/ppt/notesSlides/notesSlide33.xml" ContentType="application/vnd.openxmlformats-officedocument.presentationml.notesSlide+xml"/>
  <Override PartName="/ppt/tags/tag89.xml" ContentType="application/vnd.openxmlformats-officedocument.presentationml.tags+xml"/>
  <Override PartName="/ppt/notesSlides/notesSlide34.xml" ContentType="application/vnd.openxmlformats-officedocument.presentationml.notesSlide+xml"/>
  <Override PartName="/ppt/tags/tag90.xml" ContentType="application/vnd.openxmlformats-officedocument.presentationml.tags+xml"/>
  <Override PartName="/ppt/notesSlides/notesSlide35.xml" ContentType="application/vnd.openxmlformats-officedocument.presentationml.notesSlide+xml"/>
  <Override PartName="/ppt/tags/tag91.xml" ContentType="application/vnd.openxmlformats-officedocument.presentationml.tag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notesSlides/notesSlide38.xml" ContentType="application/vnd.openxmlformats-officedocument.presentationml.notesSlide+xml"/>
  <Override PartName="/ppt/tags/tag94.xml" ContentType="application/vnd.openxmlformats-officedocument.presentationml.tags+xml"/>
  <Override PartName="/ppt/notesSlides/notesSlide39.xml" ContentType="application/vnd.openxmlformats-officedocument.presentationml.notesSlide+xml"/>
  <Override PartName="/ppt/tags/tag95.xml" ContentType="application/vnd.openxmlformats-officedocument.presentationml.tags+xml"/>
  <Override PartName="/ppt/notesSlides/notesSlide40.xml" ContentType="application/vnd.openxmlformats-officedocument.presentationml.notesSlide+xml"/>
  <Override PartName="/ppt/tags/tag96.xml" ContentType="application/vnd.openxmlformats-officedocument.presentationml.tags+xml"/>
  <Override PartName="/ppt/notesSlides/notesSlide41.xml" ContentType="application/vnd.openxmlformats-officedocument.presentationml.notesSlide+xml"/>
  <Override PartName="/ppt/tags/tag97.xml" ContentType="application/vnd.openxmlformats-officedocument.presentationml.tags+xml"/>
  <Override PartName="/ppt/notesSlides/notesSlide42.xml" ContentType="application/vnd.openxmlformats-officedocument.presentationml.notesSlide+xml"/>
  <Override PartName="/ppt/tags/tag98.xml" ContentType="application/vnd.openxmlformats-officedocument.presentationml.tags+xml"/>
  <Override PartName="/ppt/notesSlides/notesSlide43.xml" ContentType="application/vnd.openxmlformats-officedocument.presentationml.notesSlide+xml"/>
  <Override PartName="/ppt/tags/tag99.xml" ContentType="application/vnd.openxmlformats-officedocument.presentationml.tags+xml"/>
  <Override PartName="/ppt/notesSlides/notesSlide44.xml" ContentType="application/vnd.openxmlformats-officedocument.presentationml.notesSlide+xml"/>
  <Override PartName="/ppt/tags/tag100.xml" ContentType="application/vnd.openxmlformats-officedocument.presentationml.tags+xml"/>
  <Override PartName="/ppt/notesSlides/notesSlide45.xml" ContentType="application/vnd.openxmlformats-officedocument.presentationml.notesSlide+xml"/>
  <Override PartName="/ppt/tags/tag101.xml" ContentType="application/vnd.openxmlformats-officedocument.presentationml.tags+xml"/>
  <Override PartName="/ppt/notesSlides/notesSlide46.xml" ContentType="application/vnd.openxmlformats-officedocument.presentationml.notesSlide+xml"/>
  <Override PartName="/ppt/tags/tag102.xml" ContentType="application/vnd.openxmlformats-officedocument.presentationml.tags+xml"/>
  <Override PartName="/ppt/notesSlides/notesSlide47.xml" ContentType="application/vnd.openxmlformats-officedocument.presentationml.notesSlide+xml"/>
  <Override PartName="/ppt/tags/tag103.xml" ContentType="application/vnd.openxmlformats-officedocument.presentationml.tags+xml"/>
  <Override PartName="/ppt/notesSlides/notesSlide48.xml" ContentType="application/vnd.openxmlformats-officedocument.presentationml.notesSlide+xml"/>
  <Override PartName="/ppt/tags/tag104.xml" ContentType="application/vnd.openxmlformats-officedocument.presentationml.tags+xml"/>
  <Override PartName="/ppt/notesSlides/notesSlide49.xml" ContentType="application/vnd.openxmlformats-officedocument.presentationml.notesSlide+xml"/>
  <Override PartName="/ppt/tags/tag105.xml" ContentType="application/vnd.openxmlformats-officedocument.presentationml.tags+xml"/>
  <Override PartName="/ppt/notesSlides/notesSlide50.xml" ContentType="application/vnd.openxmlformats-officedocument.presentationml.notesSlide+xml"/>
  <Override PartName="/ppt/tags/tag106.xml" ContentType="application/vnd.openxmlformats-officedocument.presentationml.tags+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tags/tag107.xml" ContentType="application/vnd.openxmlformats-officedocument.presentationml.tags+xml"/>
  <Override PartName="/ppt/notesSlides/notesSlide53.xml" ContentType="application/vnd.openxmlformats-officedocument.presentationml.notesSlide+xml"/>
  <Override PartName="/ppt/tags/tag108.xml" ContentType="application/vnd.openxmlformats-officedocument.presentationml.tags+xml"/>
  <Override PartName="/ppt/notesSlides/notesSlide54.xml" ContentType="application/vnd.openxmlformats-officedocument.presentationml.notesSlide+xml"/>
  <Override PartName="/ppt/tags/tag109.xml" ContentType="application/vnd.openxmlformats-officedocument.presentationml.tags+xml"/>
  <Override PartName="/ppt/notesSlides/notesSlide55.xml" ContentType="application/vnd.openxmlformats-officedocument.presentationml.notesSlide+xml"/>
  <Override PartName="/ppt/tags/tag110.xml" ContentType="application/vnd.openxmlformats-officedocument.presentationml.tags+xml"/>
  <Override PartName="/ppt/notesSlides/notesSlide56.xml" ContentType="application/vnd.openxmlformats-officedocument.presentationml.notesSlide+xml"/>
  <Override PartName="/ppt/tags/tag111.xml" ContentType="application/vnd.openxmlformats-officedocument.presentationml.tags+xml"/>
  <Override PartName="/ppt/notesSlides/notesSlide57.xml" ContentType="application/vnd.openxmlformats-officedocument.presentationml.notesSlide+xml"/>
  <Override PartName="/ppt/tags/tag112.xml" ContentType="application/vnd.openxmlformats-officedocument.presentationml.tags+xml"/>
  <Override PartName="/ppt/notesSlides/notesSlide58.xml" ContentType="application/vnd.openxmlformats-officedocument.presentationml.notesSlide+xml"/>
  <Override PartName="/ppt/tags/tag113.xml" ContentType="application/vnd.openxmlformats-officedocument.presentationml.tags+xml"/>
  <Override PartName="/ppt/notesSlides/notesSlide59.xml" ContentType="application/vnd.openxmlformats-officedocument.presentationml.notesSlide+xml"/>
  <Override PartName="/ppt/tags/tag114.xml" ContentType="application/vnd.openxmlformats-officedocument.presentationml.tags+xml"/>
  <Override PartName="/ppt/notesSlides/notesSlide60.xml" ContentType="application/vnd.openxmlformats-officedocument.presentationml.notesSlide+xml"/>
  <Override PartName="/ppt/tags/tag115.xml" ContentType="application/vnd.openxmlformats-officedocument.presentationml.tags+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3"/>
  </p:notesMasterIdLst>
  <p:sldIdLst>
    <p:sldId id="257" r:id="rId2"/>
    <p:sldId id="263" r:id="rId3"/>
    <p:sldId id="281" r:id="rId4"/>
    <p:sldId id="321" r:id="rId5"/>
    <p:sldId id="322" r:id="rId6"/>
    <p:sldId id="323" r:id="rId7"/>
    <p:sldId id="324" r:id="rId8"/>
    <p:sldId id="325" r:id="rId9"/>
    <p:sldId id="356" r:id="rId10"/>
    <p:sldId id="326" r:id="rId11"/>
    <p:sldId id="327" r:id="rId12"/>
    <p:sldId id="329" r:id="rId13"/>
    <p:sldId id="328" r:id="rId14"/>
    <p:sldId id="357" r:id="rId15"/>
    <p:sldId id="330" r:id="rId16"/>
    <p:sldId id="331" r:id="rId17"/>
    <p:sldId id="334" r:id="rId18"/>
    <p:sldId id="332" r:id="rId19"/>
    <p:sldId id="333" r:id="rId20"/>
    <p:sldId id="337" r:id="rId21"/>
    <p:sldId id="338" r:id="rId22"/>
    <p:sldId id="339" r:id="rId23"/>
    <p:sldId id="340" r:id="rId24"/>
    <p:sldId id="341" r:id="rId25"/>
    <p:sldId id="342" r:id="rId26"/>
    <p:sldId id="343" r:id="rId27"/>
    <p:sldId id="344" r:id="rId28"/>
    <p:sldId id="345" r:id="rId29"/>
    <p:sldId id="346" r:id="rId30"/>
    <p:sldId id="347" r:id="rId31"/>
    <p:sldId id="348" r:id="rId32"/>
    <p:sldId id="349" r:id="rId33"/>
    <p:sldId id="350" r:id="rId34"/>
    <p:sldId id="351" r:id="rId35"/>
    <p:sldId id="352" r:id="rId36"/>
    <p:sldId id="353" r:id="rId37"/>
    <p:sldId id="355" r:id="rId38"/>
    <p:sldId id="354" r:id="rId39"/>
    <p:sldId id="386" r:id="rId40"/>
    <p:sldId id="387" r:id="rId41"/>
    <p:sldId id="388" r:id="rId42"/>
    <p:sldId id="389" r:id="rId43"/>
    <p:sldId id="390" r:id="rId44"/>
    <p:sldId id="391" r:id="rId45"/>
    <p:sldId id="392" r:id="rId46"/>
    <p:sldId id="393" r:id="rId47"/>
    <p:sldId id="394" r:id="rId48"/>
    <p:sldId id="395" r:id="rId49"/>
    <p:sldId id="396" r:id="rId50"/>
    <p:sldId id="398" r:id="rId51"/>
    <p:sldId id="399" r:id="rId52"/>
    <p:sldId id="397" r:id="rId53"/>
    <p:sldId id="400" r:id="rId54"/>
    <p:sldId id="402" r:id="rId55"/>
    <p:sldId id="403" r:id="rId56"/>
    <p:sldId id="404" r:id="rId57"/>
    <p:sldId id="405" r:id="rId58"/>
    <p:sldId id="406" r:id="rId59"/>
    <p:sldId id="408" r:id="rId60"/>
    <p:sldId id="409" r:id="rId61"/>
    <p:sldId id="407" r:id="rId62"/>
  </p:sldIdLst>
  <p:sldSz cx="12192000" cy="6858000"/>
  <p:notesSz cx="6858000" cy="9144000"/>
  <p:custDataLst>
    <p:tags r:id="rId6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0" userDrawn="1">
          <p15:clr>
            <a:srgbClr val="A4A3A4"/>
          </p15:clr>
        </p15:guide>
        <p15:guide id="2" pos="383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84" autoAdjust="0"/>
    <p:restoredTop sz="94660"/>
  </p:normalViewPr>
  <p:slideViewPr>
    <p:cSldViewPr snapToGrid="0">
      <p:cViewPr varScale="1">
        <p:scale>
          <a:sx n="114" d="100"/>
          <a:sy n="114" d="100"/>
        </p:scale>
        <p:origin x="552" y="102"/>
      </p:cViewPr>
      <p:guideLst>
        <p:guide orient="horz" pos="2190"/>
        <p:guide pos="3839"/>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2024/10/8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2024/10/8</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2024/10/8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2024/10/8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2024/10/8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2024/10/8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2024/10/8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2024/10/8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2024/10/8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2024/10/8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2024/10/8</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2024/10/8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t>2024/10/8</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72.xml"/><Relationship Id="rId5" Type="http://schemas.openxmlformats.org/officeDocument/2006/relationships/image" Target="../media/image10.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73.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74.xml"/><Relationship Id="rId5" Type="http://schemas.openxmlformats.org/officeDocument/2006/relationships/image" Target="../media/image11.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75.xml"/><Relationship Id="rId5" Type="http://schemas.openxmlformats.org/officeDocument/2006/relationships/image" Target="../media/image12.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76.xml"/><Relationship Id="rId5" Type="http://schemas.openxmlformats.org/officeDocument/2006/relationships/image" Target="../media/image17.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77.xml"/><Relationship Id="rId5" Type="http://schemas.openxmlformats.org/officeDocument/2006/relationships/image" Target="../media/image18.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78.xml"/><Relationship Id="rId5" Type="http://schemas.openxmlformats.org/officeDocument/2006/relationships/image" Target="../media/image19.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79.xml"/><Relationship Id="rId5" Type="http://schemas.openxmlformats.org/officeDocument/2006/relationships/image" Target="../media/image20.pn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80.xml"/><Relationship Id="rId5" Type="http://schemas.openxmlformats.org/officeDocument/2006/relationships/image" Target="../media/image21.pn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8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ags" Target="../tags/tag8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83.xml"/><Relationship Id="rId5" Type="http://schemas.openxmlformats.org/officeDocument/2006/relationships/image" Target="../media/image26.png"/><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ags" Target="../tags/tag84.xml"/><Relationship Id="rId5" Type="http://schemas.openxmlformats.org/officeDocument/2006/relationships/image" Target="../media/image27.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64.xml"/><Relationship Id="rId5" Type="http://schemas.openxmlformats.org/officeDocument/2006/relationships/image" Target="../media/image2.pn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85.xml"/><Relationship Id="rId5" Type="http://schemas.openxmlformats.org/officeDocument/2006/relationships/image" Target="../media/image28.png"/><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86.xml"/><Relationship Id="rId5" Type="http://schemas.openxmlformats.org/officeDocument/2006/relationships/image" Target="../media/image29.pn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ags" Target="../tags/tag87.xml"/><Relationship Id="rId5" Type="http://schemas.openxmlformats.org/officeDocument/2006/relationships/image" Target="../media/image30.png"/><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ags" Target="../tags/tag88.xml"/><Relationship Id="rId5" Type="http://schemas.openxmlformats.org/officeDocument/2006/relationships/image" Target="../media/image31.png"/><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89.xml"/><Relationship Id="rId5" Type="http://schemas.openxmlformats.org/officeDocument/2006/relationships/image" Target="../media/image32.png"/><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ags" Target="../tags/tag90.xml"/><Relationship Id="rId5" Type="http://schemas.openxmlformats.org/officeDocument/2006/relationships/image" Target="../media/image33.png"/><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ags" Target="../tags/tag91.xml"/><Relationship Id="rId5" Type="http://schemas.openxmlformats.org/officeDocument/2006/relationships/image" Target="../media/image34.png"/><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6.png"/><Relationship Id="rId2" Type="http://schemas.openxmlformats.org/officeDocument/2006/relationships/tags" Target="../tags/tag93.xml"/><Relationship Id="rId1" Type="http://schemas.openxmlformats.org/officeDocument/2006/relationships/tags" Target="../tags/tag92.xml"/><Relationship Id="rId6" Type="http://schemas.openxmlformats.org/officeDocument/2006/relationships/image" Target="../media/image35.png"/><Relationship Id="rId5" Type="http://schemas.openxmlformats.org/officeDocument/2006/relationships/image" Target="../media/image1.pn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tags" Target="../tags/tag94.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65.xml"/><Relationship Id="rId5" Type="http://schemas.openxmlformats.org/officeDocument/2006/relationships/image" Target="../media/image3.png"/><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tags" Target="../tags/tag95.xml"/><Relationship Id="rId5" Type="http://schemas.openxmlformats.org/officeDocument/2006/relationships/image" Target="../media/image39.png"/><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tags" Target="../tags/tag96.xml"/><Relationship Id="rId5" Type="http://schemas.openxmlformats.org/officeDocument/2006/relationships/image" Target="../media/image40.png"/><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tags" Target="../tags/tag97.xml"/><Relationship Id="rId5" Type="http://schemas.openxmlformats.org/officeDocument/2006/relationships/image" Target="../media/image41.png"/><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tags" Target="../tags/tag98.xml"/><Relationship Id="rId5" Type="http://schemas.openxmlformats.org/officeDocument/2006/relationships/image" Target="../media/image42.png"/><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tags" Target="../tags/tag99.xml"/><Relationship Id="rId5" Type="http://schemas.openxmlformats.org/officeDocument/2006/relationships/image" Target="../media/image43.png"/><Relationship Id="rId4" Type="http://schemas.openxmlformats.org/officeDocument/2006/relationships/image" Target="../media/image1.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tags" Target="../tags/tag100.xml"/><Relationship Id="rId5" Type="http://schemas.openxmlformats.org/officeDocument/2006/relationships/image" Target="../media/image44.png"/><Relationship Id="rId4" Type="http://schemas.openxmlformats.org/officeDocument/2006/relationships/image" Target="../media/image1.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xml"/><Relationship Id="rId1" Type="http://schemas.openxmlformats.org/officeDocument/2006/relationships/tags" Target="../tags/tag101.xml"/><Relationship Id="rId5" Type="http://schemas.openxmlformats.org/officeDocument/2006/relationships/image" Target="../media/image45.png"/><Relationship Id="rId4" Type="http://schemas.openxmlformats.org/officeDocument/2006/relationships/image" Target="../media/image1.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tags" Target="../tags/tag102.xml"/><Relationship Id="rId5" Type="http://schemas.openxmlformats.org/officeDocument/2006/relationships/image" Target="../media/image46.png"/><Relationship Id="rId4" Type="http://schemas.openxmlformats.org/officeDocument/2006/relationships/image" Target="../media/image1.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xml"/><Relationship Id="rId1" Type="http://schemas.openxmlformats.org/officeDocument/2006/relationships/tags" Target="../tags/tag103.xml"/><Relationship Id="rId5" Type="http://schemas.openxmlformats.org/officeDocument/2006/relationships/image" Target="../media/image47.png"/><Relationship Id="rId4" Type="http://schemas.openxmlformats.org/officeDocument/2006/relationships/image" Target="../media/image1.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tags" Target="../tags/tag104.xml"/><Relationship Id="rId5" Type="http://schemas.openxmlformats.org/officeDocument/2006/relationships/image" Target="../media/image48.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66.xml"/><Relationship Id="rId5" Type="http://schemas.openxmlformats.org/officeDocument/2006/relationships/image" Target="../media/image4.png"/><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2.xml"/><Relationship Id="rId1" Type="http://schemas.openxmlformats.org/officeDocument/2006/relationships/tags" Target="../tags/tag105.xml"/><Relationship Id="rId5" Type="http://schemas.openxmlformats.org/officeDocument/2006/relationships/image" Target="../media/image49.png"/><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2.xml"/><Relationship Id="rId1" Type="http://schemas.openxmlformats.org/officeDocument/2006/relationships/tags" Target="../tags/tag106.xml"/><Relationship Id="rId5" Type="http://schemas.openxmlformats.org/officeDocument/2006/relationships/image" Target="../media/image50.png"/><Relationship Id="rId4" Type="http://schemas.openxmlformats.org/officeDocument/2006/relationships/image" Target="../media/image1.png"/></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2.xml"/><Relationship Id="rId1" Type="http://schemas.openxmlformats.org/officeDocument/2006/relationships/tags" Target="../tags/tag107.xml"/><Relationship Id="rId5" Type="http://schemas.openxmlformats.org/officeDocument/2006/relationships/image" Target="../media/image51.png"/><Relationship Id="rId4" Type="http://schemas.openxmlformats.org/officeDocument/2006/relationships/image" Target="../media/image1.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2.xml"/><Relationship Id="rId1" Type="http://schemas.openxmlformats.org/officeDocument/2006/relationships/tags" Target="../tags/tag108.xml"/><Relationship Id="rId5" Type="http://schemas.openxmlformats.org/officeDocument/2006/relationships/image" Target="../media/image52.png"/><Relationship Id="rId4" Type="http://schemas.openxmlformats.org/officeDocument/2006/relationships/image" Target="../media/image1.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xml"/><Relationship Id="rId1" Type="http://schemas.openxmlformats.org/officeDocument/2006/relationships/tags" Target="../tags/tag109.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1.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xml"/><Relationship Id="rId1" Type="http://schemas.openxmlformats.org/officeDocument/2006/relationships/tags" Target="../tags/tag110.xml"/><Relationship Id="rId5" Type="http://schemas.openxmlformats.org/officeDocument/2006/relationships/image" Target="../media/image55.png"/><Relationship Id="rId4" Type="http://schemas.openxmlformats.org/officeDocument/2006/relationships/image" Target="../media/image1.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xml"/><Relationship Id="rId1" Type="http://schemas.openxmlformats.org/officeDocument/2006/relationships/tags" Target="../tags/tag111.xml"/><Relationship Id="rId5" Type="http://schemas.openxmlformats.org/officeDocument/2006/relationships/image" Target="../media/image56.png"/><Relationship Id="rId4" Type="http://schemas.openxmlformats.org/officeDocument/2006/relationships/image" Target="../media/image1.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xml"/><Relationship Id="rId1" Type="http://schemas.openxmlformats.org/officeDocument/2006/relationships/tags" Target="../tags/tag112.xml"/><Relationship Id="rId5" Type="http://schemas.openxmlformats.org/officeDocument/2006/relationships/image" Target="../media/image57.png"/><Relationship Id="rId4" Type="http://schemas.openxmlformats.org/officeDocument/2006/relationships/image" Target="../media/image1.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xml"/><Relationship Id="rId1" Type="http://schemas.openxmlformats.org/officeDocument/2006/relationships/tags" Target="../tags/tag113.xml"/><Relationship Id="rId5" Type="http://schemas.openxmlformats.org/officeDocument/2006/relationships/image" Target="../media/image58.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image" Target="../media/image5.png"/><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2.xml"/><Relationship Id="rId1" Type="http://schemas.openxmlformats.org/officeDocument/2006/relationships/tags" Target="../tags/tag114.xml"/><Relationship Id="rId5" Type="http://schemas.openxmlformats.org/officeDocument/2006/relationships/image" Target="../media/image59.png"/><Relationship Id="rId4" Type="http://schemas.openxmlformats.org/officeDocument/2006/relationships/image" Target="../media/image1.pn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2.xml"/><Relationship Id="rId1" Type="http://schemas.openxmlformats.org/officeDocument/2006/relationships/tags" Target="../tags/tag115.xml"/><Relationship Id="rId5" Type="http://schemas.openxmlformats.org/officeDocument/2006/relationships/image" Target="../media/image60.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69.xml"/><Relationship Id="rId5" Type="http://schemas.openxmlformats.org/officeDocument/2006/relationships/image" Target="../media/image7.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0.xml"/><Relationship Id="rId5" Type="http://schemas.openxmlformats.org/officeDocument/2006/relationships/image" Target="../media/image8.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71.xml"/><Relationship Id="rId5" Type="http://schemas.openxmlformats.org/officeDocument/2006/relationships/image" Target="../media/image9.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18097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100" name="文本框 99"/>
          <p:cNvSpPr txBox="1"/>
          <p:nvPr/>
        </p:nvSpPr>
        <p:spPr>
          <a:xfrm>
            <a:off x="586105" y="1799590"/>
            <a:ext cx="11019155" cy="1014730"/>
          </a:xfrm>
          <a:prstGeom prst="rect">
            <a:avLst/>
          </a:prstGeom>
          <a:noFill/>
          <a:ln w="9525">
            <a:noFill/>
          </a:ln>
        </p:spPr>
        <p:txBody>
          <a:bodyPr wrap="square">
            <a:spAutoFit/>
          </a:bodyPr>
          <a:lstStyle/>
          <a:p>
            <a:pPr indent="391160" algn="ctr"/>
            <a:r>
              <a:rPr lang="zh-CN" sz="6000" b="0">
                <a:latin typeface="黑体" panose="02010609060101010101" charset="-122"/>
                <a:ea typeface="黑体" panose="02010609060101010101" charset="-122"/>
                <a:cs typeface="黑体" panose="02010609060101010101" charset="-122"/>
              </a:rPr>
              <a:t>数学物理方法</a:t>
            </a:r>
          </a:p>
        </p:txBody>
      </p:sp>
      <p:sp>
        <p:nvSpPr>
          <p:cNvPr id="2" name="文本框 1"/>
          <p:cNvSpPr txBox="1"/>
          <p:nvPr/>
        </p:nvSpPr>
        <p:spPr>
          <a:xfrm>
            <a:off x="4704715" y="3805555"/>
            <a:ext cx="4703445" cy="1198880"/>
          </a:xfrm>
          <a:prstGeom prst="rect">
            <a:avLst/>
          </a:prstGeom>
          <a:noFill/>
        </p:spPr>
        <p:txBody>
          <a:bodyPr wrap="square" rtlCol="0">
            <a:spAutoFit/>
          </a:bodyPr>
          <a:lstStyle/>
          <a:p>
            <a:pPr algn="l" fontAlgn="auto">
              <a:lnSpc>
                <a:spcPct val="150000"/>
              </a:lnSpc>
            </a:pPr>
            <a:r>
              <a:rPr lang="zh-CN" altLang="en-US" sz="2400"/>
              <a:t>授课：苏有琦</a:t>
            </a:r>
          </a:p>
          <a:p>
            <a:pPr algn="l" fontAlgn="auto">
              <a:lnSpc>
                <a:spcPct val="150000"/>
              </a:lnSpc>
            </a:pPr>
            <a:r>
              <a:rPr lang="zh-CN" altLang="en-US" sz="2400"/>
              <a:t>邮箱：</a:t>
            </a:r>
            <a:r>
              <a:rPr lang="en-US" altLang="zh-CN" sz="2400"/>
              <a:t>syq@cuit.edu.cn</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59055" y="-26733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6" name="文本框 5"/>
              <p:cNvSpPr txBox="1"/>
              <p:nvPr/>
            </p:nvSpPr>
            <p:spPr>
              <a:xfrm>
                <a:off x="60325" y="802005"/>
                <a:ext cx="12056745" cy="4613314"/>
              </a:xfrm>
              <a:prstGeom prst="rect">
                <a:avLst/>
              </a:prstGeom>
              <a:noFill/>
            </p:spPr>
            <p:txBody>
              <a:bodyPr wrap="square" rtlCol="0">
                <a:spAutoFit/>
              </a:bodyPr>
              <a:lstStyle/>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C</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a:rPr lang="en-US" altLang="zh-CN" sz="24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xdx</m:t>
                      </m:r>
                    </m:oMath>
                  </m:oMathPara>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nπa</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ψ</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xdx</m:t>
                      </m:r>
                    </m:oMath>
                  </m:oMathPara>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综上，一般式满足上述泛定方程，边界条件以及初始条件，因此，其为</a:t>
                </a:r>
                <a:r>
                  <a:rPr lang="zh-CN" altLang="en-US" sz="2400" dirty="0">
                    <a:solidFill>
                      <a:srgbClr val="FF0000"/>
                    </a:solidFill>
                    <a:latin typeface="黑体" panose="02010609060101010101" charset="-122"/>
                    <a:ea typeface="黑体" panose="02010609060101010101" charset="-122"/>
                    <a:cs typeface="黑体" panose="02010609060101010101" charset="-122"/>
                    <a:sym typeface="+mn-ea"/>
                  </a:rPr>
                  <a:t>两端固定弦振动的定解问题的解</a:t>
                </a:r>
                <a:r>
                  <a:rPr lang="zh-CN" altLang="en-US" sz="2400" dirty="0">
                    <a:latin typeface="黑体" panose="02010609060101010101" charset="-122"/>
                    <a:ea typeface="黑体" panose="02010609060101010101" charset="-122"/>
                    <a:cs typeface="黑体" panose="02010609060101010101" charset="-122"/>
                    <a:sym typeface="+mn-ea"/>
                  </a:rPr>
                  <a:t>。</a:t>
                </a:r>
              </a:p>
              <a:p>
                <a:pPr indent="457200" fontAlgn="auto">
                  <a:lnSpc>
                    <a:spcPct val="100000"/>
                  </a:lnSpc>
                  <a:buFont typeface="Wingdings" panose="05000000000000000000" charset="0"/>
                  <a:buNone/>
                </a:pPr>
                <a:endParaRPr lang="zh-CN" altLang="en-US" sz="2400" dirty="0">
                  <a:latin typeface="黑体" panose="02010609060101010101" charset="-122"/>
                  <a:ea typeface="黑体" panose="02010609060101010101" charset="-122"/>
                  <a:sym typeface="+mn-ea"/>
                </a:endParaRPr>
              </a:p>
              <a:p>
                <a:pPr indent="457200" fontAlgn="auto">
                  <a:lnSpc>
                    <a:spcPct val="100000"/>
                  </a:lnSpc>
                  <a:buFont typeface="Wingdings" panose="05000000000000000000" charset="0"/>
                  <a:buNone/>
                </a:pPr>
                <a:endParaRPr lang="zh-CN" altLang="en-US" sz="2400" dirty="0">
                  <a:latin typeface="黑体" panose="02010609060101010101" charset="-122"/>
                  <a:ea typeface="黑体" panose="02010609060101010101" charset="-122"/>
                  <a:sym typeface="+mn-ea"/>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d>
                        <m:dPr>
                          <m:begChr m:val="{"/>
                          <m:endChr m:val=""/>
                          <m:ctrlPr>
                            <a:rPr lang="en-US" altLang="zh-CN" sz="2400" i="1">
                              <a:latin typeface="Cambria Math" panose="02040503050406030204" pitchFamily="18" charset="0"/>
                              <a:cs typeface="Cambria Math" panose="02040503050406030204" pitchFamily="18" charset="0"/>
                              <a:sym typeface="+mn-ea"/>
                            </a:rPr>
                          </m:ctrlPr>
                        </m:dPr>
                        <m:e>
                          <m:eqArr>
                            <m:eqArrPr>
                              <m:ctrlPr>
                                <a:rPr lang="en-US" altLang="zh-CN" sz="2400" i="1">
                                  <a:latin typeface="Cambria Math" panose="02040503050406030204" pitchFamily="18" charset="0"/>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𝜆</m:t>
                              </m:r>
                              <m:sSup>
                                <m:sSupPr>
                                  <m:ctrlPr>
                                    <a:rPr lang="en-US" altLang="zh-CN" sz="2400" i="1">
                                      <a:latin typeface="Cambria Math" panose="02040503050406030204" pitchFamily="18" charset="0"/>
                                      <a:cs typeface="Cambria Math" panose="02040503050406030204" pitchFamily="18" charset="0"/>
                                      <a:sym typeface="+mn-ea"/>
                                    </a:rPr>
                                  </m:ctrlPr>
                                </m:sSupPr>
                                <m:e>
                                  <m:r>
                                    <a:rPr lang="en-US" altLang="zh-CN" sz="2400" i="1">
                                      <a:latin typeface="Cambria Math" panose="02040503050406030204" pitchFamily="18" charset="0"/>
                                      <a:cs typeface="Cambria Math" panose="02040503050406030204" pitchFamily="18" charset="0"/>
                                      <a:sym typeface="+mn-ea"/>
                                    </a:rPr>
                                    <m:t>𝑎</m:t>
                                  </m:r>
                                </m:e>
                                <m:sup>
                                  <m:r>
                                    <a:rPr lang="en-US" altLang="zh-CN" sz="2400" i="1">
                                      <a:latin typeface="Cambria Math" panose="02040503050406030204" pitchFamily="18" charset="0"/>
                                      <a:cs typeface="Cambria Math" panose="02040503050406030204" pitchFamily="18" charset="0"/>
                                      <a:sym typeface="+mn-ea"/>
                                    </a:rPr>
                                    <m:t>2</m:t>
                                  </m:r>
                                </m:sup>
                              </m:sSup>
                              <m:r>
                                <m:rPr>
                                  <m:sty m:val="p"/>
                                </m:rPr>
                                <a:rPr lang="en-US" altLang="zh-CN" sz="2400">
                                  <a:latin typeface="Cambria Math" panose="02040503050406030204" pitchFamily="18" charset="0"/>
                                  <a:cs typeface="Cambria Math" panose="02040503050406030204" pitchFamily="18" charset="0"/>
                                  <a:sym typeface="+mn-ea"/>
                                </a:rPr>
                                <m:t>T</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t</m:t>
                              </m:r>
                              <m:r>
                                <a:rPr lang="en-US" altLang="zh-CN" sz="2400">
                                  <a:latin typeface="Cambria Math" panose="02040503050406030204" pitchFamily="18" charset="0"/>
                                  <a:cs typeface="Cambria Math" panose="02040503050406030204" pitchFamily="18" charset="0"/>
                                  <a:sym typeface="+mn-ea"/>
                                </a:rPr>
                                <m:t>)=0</m:t>
                              </m:r>
                            </m:e>
                            <m:e>
                              <m:r>
                                <m:rPr>
                                  <m:sty m:val="p"/>
                                </m:rPr>
                                <a:rPr lang="en-US" altLang="zh-CN" sz="2400">
                                  <a:latin typeface="Cambria Math" panose="02040503050406030204" pitchFamily="18" charset="0"/>
                                  <a:cs typeface="Cambria Math" panose="02040503050406030204" pitchFamily="18" charset="0"/>
                                  <a:sym typeface="+mn-ea"/>
                                </a:rPr>
                                <m:t>T</m:t>
                              </m:r>
                              <m:r>
                                <a:rPr lang="en-US" altLang="zh-CN" sz="2400">
                                  <a:latin typeface="Cambria Math" panose="02040503050406030204" pitchFamily="18" charset="0"/>
                                  <a:cs typeface="Cambria Math" panose="02040503050406030204" pitchFamily="18" charset="0"/>
                                  <a:sym typeface="+mn-ea"/>
                                </a:rPr>
                                <m:t>(0)=</m:t>
                              </m:r>
                              <m:f>
                                <m:fPr>
                                  <m:ctrlPr>
                                    <a:rPr lang="en-US" altLang="zh-CN" sz="2400" i="1">
                                      <a:latin typeface="Cambria Math" panose="02040503050406030204" pitchFamily="18" charset="0"/>
                                      <a:cs typeface="Cambria Math" panose="02040503050406030204" pitchFamily="18" charset="0"/>
                                      <a:sym typeface="+mn-ea"/>
                                    </a:rPr>
                                  </m:ctrlPr>
                                </m:fPr>
                                <m:num>
                                  <m:r>
                                    <a:rPr lang="en-US" altLang="zh-CN" sz="2400">
                                      <a:latin typeface="Cambria Math" panose="02040503050406030204" pitchFamily="18" charset="0"/>
                                      <a:cs typeface="Cambria Math" panose="02040503050406030204" pitchFamily="18" charset="0"/>
                                      <a:sym typeface="+mn-ea"/>
                                    </a:rPr>
                                    <m:t>𝜙</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num>
                                <m:den>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den>
                              </m:f>
                              <m:r>
                                <a:rPr lang="en-US" altLang="zh-CN" sz="2400">
                                  <a:latin typeface="Cambria Math" panose="02040503050406030204" pitchFamily="18" charset="0"/>
                                  <a:cs typeface="Cambria Math" panose="02040503050406030204" pitchFamily="18" charset="0"/>
                                  <a:sym typeface="+mn-ea"/>
                                </a:rPr>
                                <m:t>, </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f>
                                <m:fPr>
                                  <m:ctrlPr>
                                    <a:rPr lang="en-US" altLang="zh-CN" sz="2400" i="1">
                                      <a:latin typeface="Cambria Math" panose="02040503050406030204" pitchFamily="18" charset="0"/>
                                      <a:cs typeface="Cambria Math" panose="02040503050406030204" pitchFamily="18" charset="0"/>
                                      <a:sym typeface="+mn-ea"/>
                                    </a:rPr>
                                  </m:ctrlPr>
                                </m:fPr>
                                <m:num>
                                  <m:r>
                                    <a:rPr lang="en-US" altLang="zh-CN" sz="2400">
                                      <a:latin typeface="Cambria Math" panose="02040503050406030204" pitchFamily="18" charset="0"/>
                                      <a:cs typeface="Cambria Math" panose="02040503050406030204" pitchFamily="18" charset="0"/>
                                      <a:sym typeface="+mn-ea"/>
                                    </a:rPr>
                                    <m:t>𝜓</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num>
                                <m:den>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den>
                              </m:f>
                            </m:e>
                          </m:eqArr>
                        </m:e>
                      </m:d>
                    </m:oMath>
                  </m:oMathPara>
                </a14:m>
                <a:endParaRPr lang="zh-CN" altLang="en-US" sz="2400" dirty="0">
                  <a:latin typeface="黑体" panose="02010609060101010101" charset="-122"/>
                  <a:ea typeface="黑体" panose="02010609060101010101" charset="-122"/>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60325" y="802005"/>
                <a:ext cx="12056745" cy="4613314"/>
              </a:xfrm>
              <a:prstGeom prst="rect">
                <a:avLst/>
              </a:prstGeom>
              <a:blipFill rotWithShape="1">
                <a:blip r:embed="rId5"/>
                <a:stretch>
                  <a:fillRect b="1"/>
                </a:stretch>
              </a:blipFill>
            </p:spPr>
            <p:txBody>
              <a:bodyPr/>
              <a:lstStyle/>
              <a:p>
                <a:r>
                  <a:rPr lang="zh-CN" altLang="en-US">
                    <a:noFill/>
                  </a:rPr>
                  <a:t> </a:t>
                </a:r>
              </a:p>
            </p:txBody>
          </p:sp>
        </mc:Fallback>
      </mc:AlternateContent>
      <p:sp>
        <p:nvSpPr>
          <p:cNvPr id="9" name="矩形 8"/>
          <p:cNvSpPr/>
          <p:nvPr/>
        </p:nvSpPr>
        <p:spPr>
          <a:xfrm>
            <a:off x="2532063" y="3365630"/>
            <a:ext cx="7630160" cy="53213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000" dirty="0">
                <a:latin typeface="Times New Roman" panose="02020603050405020304" charset="0"/>
                <a:cs typeface="Times New Roman" panose="02020603050405020304" charset="0"/>
                <a:sym typeface="+mn-ea"/>
              </a:rPr>
              <a:t>问题：</a:t>
            </a:r>
            <a:r>
              <a:rPr lang="zh-CN" sz="2000" dirty="0">
                <a:latin typeface="Times New Roman" panose="02020603050405020304" charset="0"/>
                <a:cs typeface="Times New Roman" panose="02020603050405020304" charset="0"/>
                <a:sym typeface="+mn-ea"/>
              </a:rPr>
              <a:t>为什么首先求解</a:t>
            </a:r>
            <a:r>
              <a:rPr lang="en-US" altLang="zh-CN" sz="2000" dirty="0">
                <a:latin typeface="Times New Roman" panose="02020603050405020304" charset="0"/>
                <a:cs typeface="Times New Roman" panose="02020603050405020304" charset="0"/>
                <a:sym typeface="+mn-ea"/>
              </a:rPr>
              <a:t>X(x)</a:t>
            </a:r>
            <a:r>
              <a:rPr lang="zh-CN" altLang="en-US" sz="2000" dirty="0">
                <a:latin typeface="Times New Roman" panose="02020603050405020304" charset="0"/>
                <a:cs typeface="Times New Roman" panose="02020603050405020304" charset="0"/>
                <a:sym typeface="+mn-ea"/>
              </a:rPr>
              <a:t>的特征值问题？是否可以先求解</a:t>
            </a:r>
            <a:r>
              <a:rPr lang="en-US" altLang="zh-CN" sz="2000" dirty="0">
                <a:latin typeface="Times New Roman" panose="02020603050405020304" charset="0"/>
                <a:cs typeface="Times New Roman" panose="02020603050405020304" charset="0"/>
                <a:sym typeface="+mn-ea"/>
              </a:rPr>
              <a:t>T(t)?</a:t>
            </a:r>
            <a:endParaRPr lang="zh-CN" altLang="en-US" sz="2000" dirty="0">
              <a:solidFill>
                <a:schemeClr val="tx1"/>
              </a:solidFill>
              <a:latin typeface="Times New Roman" panose="02020603050405020304" charset="0"/>
              <a:cs typeface="Times New Roman" panose="02020603050405020304" charset="0"/>
              <a:sym typeface="+mn-ea"/>
            </a:endParaRPr>
          </a:p>
        </p:txBody>
      </p:sp>
      <p:sp>
        <p:nvSpPr>
          <p:cNvPr id="10" name="矩形 9"/>
          <p:cNvSpPr/>
          <p:nvPr/>
        </p:nvSpPr>
        <p:spPr>
          <a:xfrm>
            <a:off x="5172257" y="4932091"/>
            <a:ext cx="608330" cy="35052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9" grpId="2" animBg="1"/>
      <p:bldP spid="10" grpId="1" animBg="1"/>
      <p:bldP spid="10" grpId="2"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59055" y="-26733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dirty="0">
                <a:sym typeface="+mn-ea"/>
              </a:rPr>
              <a:t>第</a:t>
            </a:r>
            <a:r>
              <a:rPr lang="zh-CN" altLang="en-US" sz="3200" dirty="0">
                <a:sym typeface="+mn-ea"/>
              </a:rPr>
              <a:t>二</a:t>
            </a:r>
            <a:r>
              <a:rPr lang="en-US" altLang="zh-CN" sz="3200" dirty="0">
                <a:sym typeface="+mn-ea"/>
              </a:rPr>
              <a:t>章  </a:t>
            </a:r>
            <a:r>
              <a:rPr lang="zh-CN" altLang="en-US" sz="3200" dirty="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
        <p:nvSpPr>
          <p:cNvPr id="6" name="文本框 5"/>
          <p:cNvSpPr txBox="1"/>
          <p:nvPr/>
        </p:nvSpPr>
        <p:spPr>
          <a:xfrm>
            <a:off x="282575" y="763270"/>
            <a:ext cx="12056745" cy="5631180"/>
          </a:xfrm>
          <a:prstGeom prst="rect">
            <a:avLst/>
          </a:prstGeom>
          <a:noFill/>
        </p:spPr>
        <p:txBody>
          <a:bodyPr wrap="square" rtlCol="0">
            <a:spAutoFit/>
          </a:bodyPr>
          <a:lstStyle/>
          <a:p>
            <a:pPr marL="342900" indent="-342900" fontAlgn="auto">
              <a:lnSpc>
                <a:spcPct val="150000"/>
              </a:lnSpc>
              <a:buFont typeface="Wingdings" panose="05000000000000000000" charset="0"/>
              <a:buChar char="Ø"/>
            </a:pPr>
            <a:r>
              <a:rPr lang="zh-CN" altLang="en-US" sz="2400" dirty="0">
                <a:latin typeface="黑体" panose="02010609060101010101" charset="-122"/>
                <a:ea typeface="黑体" panose="02010609060101010101" charset="-122"/>
                <a:sym typeface="+mn-ea"/>
              </a:rPr>
              <a:t>分离变量法的使用条件：</a:t>
            </a:r>
          </a:p>
          <a:p>
            <a:pPr indent="0" fontAlgn="auto">
              <a:lnSpc>
                <a:spcPct val="150000"/>
              </a:lnSpc>
              <a:buFont typeface="Wingdings" panose="05000000000000000000" charset="0"/>
              <a:buNone/>
            </a:pPr>
            <a:r>
              <a:rPr lang="en-US" altLang="zh-CN" sz="2400" dirty="0">
                <a:latin typeface="黑体" panose="02010609060101010101" charset="-122"/>
                <a:ea typeface="黑体" panose="02010609060101010101" charset="-122"/>
                <a:sym typeface="+mn-ea"/>
              </a:rPr>
              <a:t>       </a:t>
            </a:r>
            <a:r>
              <a:rPr lang="zh-CN" altLang="en-US" sz="2400" dirty="0">
                <a:latin typeface="黑体" panose="02010609060101010101" charset="-122"/>
                <a:ea typeface="黑体" panose="02010609060101010101" charset="-122"/>
                <a:sym typeface="+mn-ea"/>
              </a:rPr>
              <a:t>（</a:t>
            </a:r>
            <a:r>
              <a:rPr lang="en-US" altLang="zh-CN" sz="2400" dirty="0">
                <a:latin typeface="黑体" panose="02010609060101010101" charset="-122"/>
                <a:ea typeface="黑体" panose="02010609060101010101" charset="-122"/>
                <a:sym typeface="+mn-ea"/>
              </a:rPr>
              <a:t>1</a:t>
            </a:r>
            <a:r>
              <a:rPr lang="zh-CN" altLang="en-US" sz="2400" dirty="0">
                <a:latin typeface="黑体" panose="02010609060101010101" charset="-122"/>
                <a:ea typeface="黑体" panose="02010609060101010101" charset="-122"/>
                <a:sym typeface="+mn-ea"/>
              </a:rPr>
              <a:t>）泛定方程必须是线性；</a:t>
            </a:r>
          </a:p>
          <a:p>
            <a:pPr indent="0" fontAlgn="auto">
              <a:lnSpc>
                <a:spcPct val="150000"/>
              </a:lnSpc>
              <a:buFont typeface="Wingdings" panose="05000000000000000000" charset="0"/>
              <a:buNone/>
            </a:pPr>
            <a:r>
              <a:rPr lang="en-US" altLang="zh-CN" sz="2400" dirty="0">
                <a:latin typeface="黑体" panose="02010609060101010101" charset="-122"/>
                <a:ea typeface="黑体" panose="02010609060101010101" charset="-122"/>
                <a:sym typeface="+mn-ea"/>
              </a:rPr>
              <a:t>       </a:t>
            </a:r>
            <a:r>
              <a:rPr lang="zh-CN" altLang="en-US" sz="2400" dirty="0">
                <a:latin typeface="黑体" panose="02010609060101010101" charset="-122"/>
                <a:ea typeface="黑体" panose="02010609060101010101" charset="-122"/>
                <a:sym typeface="+mn-ea"/>
              </a:rPr>
              <a:t>（</a:t>
            </a:r>
            <a:r>
              <a:rPr lang="en-US" altLang="zh-CN" sz="2400" dirty="0">
                <a:latin typeface="黑体" panose="02010609060101010101" charset="-122"/>
                <a:ea typeface="黑体" panose="02010609060101010101" charset="-122"/>
                <a:sym typeface="+mn-ea"/>
              </a:rPr>
              <a:t>2</a:t>
            </a:r>
            <a:r>
              <a:rPr lang="zh-CN" altLang="en-US" sz="2400" dirty="0">
                <a:latin typeface="黑体" panose="02010609060101010101" charset="-122"/>
                <a:ea typeface="黑体" panose="02010609060101010101" charset="-122"/>
                <a:sym typeface="+mn-ea"/>
              </a:rPr>
              <a:t>）泛定方程必须是齐次；</a:t>
            </a:r>
          </a:p>
          <a:p>
            <a:pPr indent="0" fontAlgn="auto">
              <a:lnSpc>
                <a:spcPct val="150000"/>
              </a:lnSpc>
              <a:buFont typeface="Wingdings" panose="05000000000000000000" charset="0"/>
              <a:buNone/>
            </a:pPr>
            <a:r>
              <a:rPr lang="en-US" altLang="zh-CN" sz="2400" dirty="0">
                <a:latin typeface="黑体" panose="02010609060101010101" charset="-122"/>
                <a:ea typeface="黑体" panose="02010609060101010101" charset="-122"/>
                <a:sym typeface="+mn-ea"/>
              </a:rPr>
              <a:t>       </a:t>
            </a:r>
            <a:r>
              <a:rPr lang="zh-CN" altLang="en-US" sz="2400" dirty="0">
                <a:latin typeface="黑体" panose="02010609060101010101" charset="-122"/>
                <a:ea typeface="黑体" panose="02010609060101010101" charset="-122"/>
                <a:sym typeface="+mn-ea"/>
              </a:rPr>
              <a:t>（</a:t>
            </a:r>
            <a:r>
              <a:rPr lang="en-US" altLang="zh-CN" sz="2400" dirty="0">
                <a:latin typeface="黑体" panose="02010609060101010101" charset="-122"/>
                <a:ea typeface="黑体" panose="02010609060101010101" charset="-122"/>
                <a:sym typeface="+mn-ea"/>
              </a:rPr>
              <a:t>3</a:t>
            </a:r>
            <a:r>
              <a:rPr lang="zh-CN" altLang="en-US" sz="2400" dirty="0">
                <a:latin typeface="黑体" panose="02010609060101010101" charset="-122"/>
                <a:ea typeface="黑体" panose="02010609060101010101" charset="-122"/>
                <a:sym typeface="+mn-ea"/>
              </a:rPr>
              <a:t>）边界条件必须是齐次。</a:t>
            </a:r>
          </a:p>
          <a:p>
            <a:pPr marL="342900" indent="-342900" fontAlgn="auto">
              <a:lnSpc>
                <a:spcPct val="150000"/>
              </a:lnSpc>
              <a:buFont typeface="Wingdings" panose="05000000000000000000" charset="0"/>
              <a:buChar char="Ø"/>
            </a:pPr>
            <a:r>
              <a:rPr lang="zh-CN" altLang="en-US" sz="2400" dirty="0">
                <a:latin typeface="黑体" panose="02010609060101010101" charset="-122"/>
                <a:ea typeface="黑体" panose="02010609060101010101" charset="-122"/>
                <a:sym typeface="+mn-ea"/>
              </a:rPr>
              <a:t>用分离变量法求解定解问题的步骤：</a:t>
            </a:r>
          </a:p>
          <a:p>
            <a:pPr indent="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a:t>
            </a:r>
            <a:r>
              <a:rPr lang="en-US" altLang="zh-CN" sz="2400" dirty="0">
                <a:latin typeface="黑体" panose="02010609060101010101" charset="-122"/>
                <a:ea typeface="黑体" panose="02010609060101010101" charset="-122"/>
                <a:sym typeface="+mn-ea"/>
              </a:rPr>
              <a:t>1</a:t>
            </a:r>
            <a:r>
              <a:rPr lang="zh-CN" altLang="en-US" sz="2400" dirty="0">
                <a:latin typeface="黑体" panose="02010609060101010101" charset="-122"/>
                <a:ea typeface="黑体" panose="02010609060101010101" charset="-122"/>
                <a:sym typeface="+mn-ea"/>
              </a:rPr>
              <a:t>）写出泛定方程变量分离的形式解；</a:t>
            </a:r>
          </a:p>
          <a:p>
            <a:pPr indent="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a:t>
            </a:r>
            <a:r>
              <a:rPr lang="en-US" altLang="zh-CN" sz="2400" dirty="0">
                <a:latin typeface="黑体" panose="02010609060101010101" charset="-122"/>
                <a:ea typeface="黑体" panose="02010609060101010101" charset="-122"/>
                <a:sym typeface="+mn-ea"/>
              </a:rPr>
              <a:t>2</a:t>
            </a:r>
            <a:r>
              <a:rPr lang="zh-CN" altLang="en-US" sz="2400" dirty="0">
                <a:latin typeface="黑体" panose="02010609060101010101" charset="-122"/>
                <a:ea typeface="黑体" panose="02010609060101010101" charset="-122"/>
                <a:sym typeface="+mn-ea"/>
              </a:rPr>
              <a:t>）代入泛定方程，求出</a:t>
            </a:r>
            <a:r>
              <a:rPr lang="en-US" altLang="zh-CN" sz="2400" dirty="0">
                <a:latin typeface="黑体" panose="02010609060101010101" charset="-122"/>
                <a:ea typeface="黑体" panose="02010609060101010101" charset="-122"/>
                <a:sym typeface="+mn-ea"/>
              </a:rPr>
              <a:t>X(x)</a:t>
            </a:r>
            <a:r>
              <a:rPr lang="zh-CN" altLang="en-US" sz="2400" dirty="0">
                <a:latin typeface="黑体" panose="02010609060101010101" charset="-122"/>
                <a:ea typeface="黑体" panose="02010609060101010101" charset="-122"/>
                <a:sym typeface="+mn-ea"/>
              </a:rPr>
              <a:t>、</a:t>
            </a:r>
            <a:r>
              <a:rPr lang="en-US" altLang="zh-CN" sz="2400" dirty="0">
                <a:latin typeface="黑体" panose="02010609060101010101" charset="-122"/>
                <a:ea typeface="黑体" panose="02010609060101010101" charset="-122"/>
                <a:sym typeface="+mn-ea"/>
              </a:rPr>
              <a:t>T(t)</a:t>
            </a:r>
            <a:r>
              <a:rPr lang="zh-CN" altLang="en-US" sz="2400" dirty="0">
                <a:latin typeface="黑体" panose="02010609060101010101" charset="-122"/>
                <a:ea typeface="黑体" panose="02010609060101010101" charset="-122"/>
                <a:sym typeface="+mn-ea"/>
              </a:rPr>
              <a:t>的常微分方程；</a:t>
            </a:r>
          </a:p>
          <a:p>
            <a:pPr indent="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a:t>
            </a:r>
            <a:r>
              <a:rPr lang="en-US" altLang="zh-CN" sz="2400" dirty="0">
                <a:latin typeface="黑体" panose="02010609060101010101" charset="-122"/>
                <a:ea typeface="黑体" panose="02010609060101010101" charset="-122"/>
                <a:sym typeface="+mn-ea"/>
              </a:rPr>
              <a:t>3</a:t>
            </a:r>
            <a:r>
              <a:rPr lang="zh-CN" altLang="en-US" sz="2400" dirty="0">
                <a:latin typeface="黑体" panose="02010609060101010101" charset="-122"/>
                <a:ea typeface="黑体" panose="02010609060101010101" charset="-122"/>
                <a:sym typeface="+mn-ea"/>
              </a:rPr>
              <a:t>）求解</a:t>
            </a:r>
            <a:r>
              <a:rPr lang="en-US" altLang="zh-CN" sz="2400" dirty="0">
                <a:latin typeface="黑体" panose="02010609060101010101" charset="-122"/>
                <a:ea typeface="黑体" panose="02010609060101010101" charset="-122"/>
                <a:sym typeface="+mn-ea"/>
              </a:rPr>
              <a:t>X(x)</a:t>
            </a:r>
            <a:r>
              <a:rPr lang="zh-CN" altLang="en-US" sz="2400" dirty="0">
                <a:latin typeface="黑体" panose="02010609060101010101" charset="-122"/>
                <a:ea typeface="黑体" panose="02010609060101010101" charset="-122"/>
                <a:sym typeface="+mn-ea"/>
              </a:rPr>
              <a:t>的常微分方程和边界条件构成的特征值问题，得到</a:t>
            </a:r>
            <a:r>
              <a:rPr lang="zh-CN" altLang="en-US" sz="2400" dirty="0">
                <a:latin typeface="微软雅黑" panose="020B0503020204020204" charset="-122"/>
                <a:ea typeface="微软雅黑" panose="020B0503020204020204" charset="-122"/>
                <a:sym typeface="+mn-ea"/>
              </a:rPr>
              <a:t>λ</a:t>
            </a:r>
            <a:r>
              <a:rPr lang="en-US" altLang="zh-CN" sz="2400" baseline="-25000" dirty="0">
                <a:latin typeface="微软雅黑" panose="020B0503020204020204" charset="-122"/>
                <a:ea typeface="微软雅黑" panose="020B0503020204020204" charset="-122"/>
                <a:sym typeface="+mn-ea"/>
              </a:rPr>
              <a:t>n</a:t>
            </a:r>
            <a:r>
              <a:rPr lang="zh-CN" altLang="en-US" sz="2400" dirty="0">
                <a:latin typeface="微软雅黑" panose="020B0503020204020204" charset="-122"/>
                <a:ea typeface="微软雅黑" panose="020B0503020204020204" charset="-122"/>
                <a:sym typeface="+mn-ea"/>
              </a:rPr>
              <a:t>和</a:t>
            </a:r>
            <a:r>
              <a:rPr lang="en-US" altLang="zh-CN" sz="2400" dirty="0" err="1">
                <a:latin typeface="微软雅黑" panose="020B0503020204020204" charset="-122"/>
                <a:ea typeface="微软雅黑" panose="020B0503020204020204" charset="-122"/>
                <a:sym typeface="+mn-ea"/>
              </a:rPr>
              <a:t>X</a:t>
            </a:r>
            <a:r>
              <a:rPr lang="en-US" altLang="zh-CN" sz="2400" baseline="-25000" dirty="0" err="1">
                <a:latin typeface="微软雅黑" panose="020B0503020204020204" charset="-122"/>
                <a:ea typeface="微软雅黑" panose="020B0503020204020204" charset="-122"/>
                <a:sym typeface="+mn-ea"/>
              </a:rPr>
              <a:t>n</a:t>
            </a:r>
            <a:r>
              <a:rPr lang="en-US" altLang="zh-CN" sz="2400" dirty="0">
                <a:latin typeface="微软雅黑" panose="020B0503020204020204" charset="-122"/>
                <a:ea typeface="微软雅黑" panose="020B0503020204020204" charset="-122"/>
                <a:sym typeface="+mn-ea"/>
              </a:rPr>
              <a:t>(x)</a:t>
            </a:r>
            <a:r>
              <a:rPr lang="zh-CN" altLang="en-US" sz="2400" dirty="0">
                <a:latin typeface="微软雅黑" panose="020B0503020204020204" charset="-122"/>
                <a:ea typeface="微软雅黑" panose="020B0503020204020204" charset="-122"/>
                <a:sym typeface="+mn-ea"/>
              </a:rPr>
              <a:t>；</a:t>
            </a:r>
            <a:endParaRPr lang="zh-CN" altLang="en-US" sz="2400" dirty="0">
              <a:latin typeface="黑体" panose="02010609060101010101" charset="-122"/>
              <a:ea typeface="黑体" panose="02010609060101010101" charset="-122"/>
              <a:sym typeface="+mn-ea"/>
            </a:endParaRPr>
          </a:p>
          <a:p>
            <a:pPr indent="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a:t>
            </a:r>
            <a:r>
              <a:rPr lang="en-US" altLang="zh-CN" sz="2400" dirty="0">
                <a:latin typeface="黑体" panose="02010609060101010101" charset="-122"/>
                <a:ea typeface="黑体" panose="02010609060101010101" charset="-122"/>
                <a:sym typeface="+mn-ea"/>
              </a:rPr>
              <a:t>4</a:t>
            </a:r>
            <a:r>
              <a:rPr lang="zh-CN" altLang="en-US" sz="2400" dirty="0">
                <a:latin typeface="黑体" panose="02010609060101010101" charset="-122"/>
                <a:ea typeface="黑体" panose="02010609060101010101" charset="-122"/>
                <a:sym typeface="+mn-ea"/>
              </a:rPr>
              <a:t>）将</a:t>
            </a:r>
            <a:r>
              <a:rPr lang="zh-CN" altLang="en-US" sz="2400" dirty="0">
                <a:latin typeface="微软雅黑" panose="020B0503020204020204" charset="-122"/>
                <a:ea typeface="微软雅黑" panose="020B0503020204020204" charset="-122"/>
                <a:sym typeface="+mn-ea"/>
              </a:rPr>
              <a:t>λ</a:t>
            </a:r>
            <a:r>
              <a:rPr lang="en-US" altLang="zh-CN" sz="2400" baseline="-25000" dirty="0">
                <a:latin typeface="微软雅黑" panose="020B0503020204020204" charset="-122"/>
                <a:ea typeface="微软雅黑" panose="020B0503020204020204" charset="-122"/>
                <a:sym typeface="+mn-ea"/>
              </a:rPr>
              <a:t>n</a:t>
            </a:r>
            <a:r>
              <a:rPr lang="zh-CN" altLang="en-US" sz="2400" dirty="0">
                <a:latin typeface="黑体" panose="02010609060101010101" charset="-122"/>
                <a:ea typeface="黑体" panose="02010609060101010101" charset="-122"/>
                <a:sym typeface="+mn-ea"/>
              </a:rPr>
              <a:t>代入</a:t>
            </a:r>
            <a:r>
              <a:rPr lang="en-US" altLang="zh-CN" sz="2400" dirty="0">
                <a:latin typeface="黑体" panose="02010609060101010101" charset="-122"/>
                <a:ea typeface="黑体" panose="02010609060101010101" charset="-122"/>
                <a:sym typeface="+mn-ea"/>
              </a:rPr>
              <a:t>T(t)</a:t>
            </a:r>
            <a:r>
              <a:rPr lang="zh-CN" altLang="en-US" sz="2400" dirty="0">
                <a:latin typeface="黑体" panose="02010609060101010101" charset="-122"/>
                <a:ea typeface="黑体" panose="02010609060101010101" charset="-122"/>
                <a:sym typeface="+mn-ea"/>
              </a:rPr>
              <a:t>解出</a:t>
            </a:r>
            <a:r>
              <a:rPr lang="en-US" altLang="zh-CN" sz="2400" dirty="0">
                <a:latin typeface="微软雅黑" panose="020B0503020204020204" charset="-122"/>
                <a:ea typeface="微软雅黑" panose="020B0503020204020204" charset="-122"/>
                <a:sym typeface="+mn-ea"/>
              </a:rPr>
              <a:t>T</a:t>
            </a:r>
            <a:r>
              <a:rPr lang="en-US" altLang="zh-CN" sz="2400" baseline="-25000" dirty="0">
                <a:latin typeface="微软雅黑" panose="020B0503020204020204" charset="-122"/>
                <a:ea typeface="微软雅黑" panose="020B0503020204020204" charset="-122"/>
                <a:sym typeface="+mn-ea"/>
              </a:rPr>
              <a:t>n</a:t>
            </a:r>
            <a:r>
              <a:rPr lang="en-US" altLang="zh-CN" sz="2400" dirty="0">
                <a:latin typeface="微软雅黑" panose="020B0503020204020204" charset="-122"/>
                <a:ea typeface="微软雅黑" panose="020B0503020204020204" charset="-122"/>
                <a:sym typeface="+mn-ea"/>
              </a:rPr>
              <a:t>(t)</a:t>
            </a:r>
            <a:r>
              <a:rPr lang="zh-CN" altLang="en-US" sz="2400" dirty="0">
                <a:latin typeface="微软雅黑" panose="020B0503020204020204" charset="-122"/>
                <a:ea typeface="微软雅黑" panose="020B0503020204020204" charset="-122"/>
                <a:sym typeface="+mn-ea"/>
              </a:rPr>
              <a:t>，与</a:t>
            </a:r>
            <a:r>
              <a:rPr lang="en-US" altLang="zh-CN" sz="2400" dirty="0" err="1">
                <a:latin typeface="微软雅黑" panose="020B0503020204020204" charset="-122"/>
                <a:ea typeface="微软雅黑" panose="020B0503020204020204" charset="-122"/>
                <a:sym typeface="+mn-ea"/>
              </a:rPr>
              <a:t>X</a:t>
            </a:r>
            <a:r>
              <a:rPr lang="en-US" altLang="zh-CN" sz="2400" baseline="-25000" dirty="0" err="1">
                <a:latin typeface="微软雅黑" panose="020B0503020204020204" charset="-122"/>
                <a:ea typeface="微软雅黑" panose="020B0503020204020204" charset="-122"/>
                <a:sym typeface="+mn-ea"/>
              </a:rPr>
              <a:t>n</a:t>
            </a:r>
            <a:r>
              <a:rPr lang="en-US" altLang="zh-CN" sz="2400" dirty="0">
                <a:latin typeface="微软雅黑" panose="020B0503020204020204" charset="-122"/>
                <a:ea typeface="微软雅黑" panose="020B0503020204020204" charset="-122"/>
                <a:sym typeface="+mn-ea"/>
              </a:rPr>
              <a:t>(x)</a:t>
            </a:r>
            <a:r>
              <a:rPr lang="zh-CN" altLang="en-US" sz="2400" dirty="0">
                <a:latin typeface="微软雅黑" panose="020B0503020204020204" charset="-122"/>
                <a:ea typeface="微软雅黑" panose="020B0503020204020204" charset="-122"/>
                <a:sym typeface="+mn-ea"/>
              </a:rPr>
              <a:t>构成</a:t>
            </a:r>
            <a:r>
              <a:rPr lang="zh-CN" altLang="en-US" sz="2400" dirty="0">
                <a:latin typeface="黑体" panose="02010609060101010101" charset="-122"/>
                <a:ea typeface="黑体" panose="02010609060101010101" charset="-122"/>
                <a:sym typeface="+mn-ea"/>
              </a:rPr>
              <a:t>泛定方程的特征解</a:t>
            </a:r>
            <a:r>
              <a:rPr lang="en-US" altLang="zh-CN" sz="2400" dirty="0">
                <a:latin typeface="黑体" panose="02010609060101010101" charset="-122"/>
                <a:ea typeface="黑体" panose="02010609060101010101" charset="-122"/>
                <a:sym typeface="+mn-ea"/>
              </a:rPr>
              <a:t>u</a:t>
            </a:r>
            <a:r>
              <a:rPr lang="en-US" altLang="zh-CN" sz="2400" baseline="-25000" dirty="0">
                <a:latin typeface="黑体" panose="02010609060101010101" charset="-122"/>
                <a:ea typeface="黑体" panose="02010609060101010101" charset="-122"/>
                <a:sym typeface="+mn-ea"/>
              </a:rPr>
              <a:t>n</a:t>
            </a:r>
            <a:r>
              <a:rPr lang="en-US" altLang="zh-CN" sz="2400" dirty="0">
                <a:latin typeface="黑体" panose="02010609060101010101" charset="-122"/>
                <a:ea typeface="黑体" panose="02010609060101010101" charset="-122"/>
                <a:sym typeface="+mn-ea"/>
              </a:rPr>
              <a:t>(</a:t>
            </a:r>
            <a:r>
              <a:rPr lang="en-US" altLang="zh-CN" sz="2400" dirty="0" err="1">
                <a:latin typeface="黑体" panose="02010609060101010101" charset="-122"/>
                <a:ea typeface="黑体" panose="02010609060101010101" charset="-122"/>
                <a:sym typeface="+mn-ea"/>
              </a:rPr>
              <a:t>x,t</a:t>
            </a:r>
            <a:r>
              <a:rPr lang="en-US" altLang="zh-CN" sz="2400" dirty="0">
                <a:latin typeface="黑体" panose="02010609060101010101" charset="-122"/>
                <a:ea typeface="黑体" panose="02010609060101010101" charset="-122"/>
                <a:sym typeface="+mn-ea"/>
              </a:rPr>
              <a:t>);</a:t>
            </a:r>
            <a:endParaRPr lang="zh-CN" altLang="en-US" sz="2400" dirty="0">
              <a:latin typeface="黑体" panose="02010609060101010101" charset="-122"/>
              <a:ea typeface="黑体" panose="02010609060101010101" charset="-122"/>
              <a:sym typeface="+mn-ea"/>
            </a:endParaRPr>
          </a:p>
          <a:p>
            <a:pPr indent="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a:t>
            </a:r>
            <a:r>
              <a:rPr lang="en-US" altLang="zh-CN" sz="2400" dirty="0">
                <a:latin typeface="黑体" panose="02010609060101010101" charset="-122"/>
                <a:ea typeface="黑体" panose="02010609060101010101" charset="-122"/>
                <a:sym typeface="+mn-ea"/>
              </a:rPr>
              <a:t>5</a:t>
            </a:r>
            <a:r>
              <a:rPr lang="zh-CN" altLang="en-US" sz="2400" dirty="0">
                <a:latin typeface="黑体" panose="02010609060101010101" charset="-122"/>
                <a:ea typeface="黑体" panose="02010609060101010101" charset="-122"/>
                <a:sym typeface="+mn-ea"/>
              </a:rPr>
              <a:t>）利用叠加原理得到一般解，利用初始条件得到</a:t>
            </a:r>
            <a:r>
              <a:rPr lang="en-US" altLang="zh-CN" sz="2400" dirty="0">
                <a:latin typeface="黑体" panose="02010609060101010101" charset="-122"/>
                <a:ea typeface="黑体" panose="02010609060101010101" charset="-122"/>
                <a:sym typeface="+mn-ea"/>
              </a:rPr>
              <a:t>C</a:t>
            </a:r>
            <a:r>
              <a:rPr lang="en-US" altLang="zh-CN" sz="2400" baseline="-25000" dirty="0">
                <a:latin typeface="黑体" panose="02010609060101010101" charset="-122"/>
                <a:ea typeface="黑体" panose="02010609060101010101" charset="-122"/>
                <a:sym typeface="+mn-ea"/>
              </a:rPr>
              <a:t>n</a:t>
            </a:r>
            <a:r>
              <a:rPr lang="zh-CN" altLang="en-US" sz="2400" dirty="0">
                <a:latin typeface="黑体" panose="02010609060101010101" charset="-122"/>
                <a:ea typeface="黑体" panose="02010609060101010101" charset="-122"/>
                <a:sym typeface="+mn-ea"/>
              </a:rPr>
              <a:t>、</a:t>
            </a:r>
            <a:r>
              <a:rPr lang="en-US" altLang="zh-CN" sz="2400" dirty="0" err="1">
                <a:latin typeface="黑体" panose="02010609060101010101" charset="-122"/>
                <a:ea typeface="黑体" panose="02010609060101010101" charset="-122"/>
                <a:sym typeface="+mn-ea"/>
              </a:rPr>
              <a:t>D</a:t>
            </a:r>
            <a:r>
              <a:rPr lang="en-US" altLang="zh-CN" sz="2400" baseline="-25000" dirty="0" err="1">
                <a:latin typeface="黑体" panose="02010609060101010101" charset="-122"/>
                <a:ea typeface="黑体" panose="02010609060101010101" charset="-122"/>
                <a:sym typeface="+mn-ea"/>
              </a:rPr>
              <a:t>n</a:t>
            </a:r>
            <a:r>
              <a:rPr lang="zh-CN" altLang="en-US" sz="2400" dirty="0">
                <a:latin typeface="黑体" panose="02010609060101010101" charset="-122"/>
                <a:ea typeface="黑体" panose="02010609060101010101" charset="-122"/>
                <a:sym typeface="+mn-ea"/>
              </a:rPr>
              <a:t>。</a:t>
            </a:r>
          </a:p>
        </p:txBody>
      </p:sp>
      <p:sp>
        <p:nvSpPr>
          <p:cNvPr id="9" name="矩形 8"/>
          <p:cNvSpPr/>
          <p:nvPr/>
        </p:nvSpPr>
        <p:spPr>
          <a:xfrm>
            <a:off x="6121400" y="1152525"/>
            <a:ext cx="3121660" cy="1367155"/>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sz="2400">
                <a:latin typeface="Times New Roman" panose="02020603050405020304" charset="0"/>
                <a:cs typeface="Times New Roman" panose="02020603050405020304" charset="0"/>
                <a:sym typeface="+mn-ea"/>
              </a:rPr>
              <a:t>目的：使用叠加定理，表征任意初始条件</a:t>
            </a:r>
            <a:endParaRPr lang="zh-CN" sz="2400">
              <a:solidFill>
                <a:schemeClr val="tx1"/>
              </a:solidFill>
              <a:latin typeface="Times New Roman" panose="02020603050405020304" charset="0"/>
              <a:cs typeface="Times New Roman" panose="02020603050405020304" charset="0"/>
              <a:sym typeface="+mn-ea"/>
            </a:endParaRPr>
          </a:p>
        </p:txBody>
      </p:sp>
      <p:sp>
        <p:nvSpPr>
          <p:cNvPr id="2" name="矩形 1"/>
          <p:cNvSpPr/>
          <p:nvPr/>
        </p:nvSpPr>
        <p:spPr>
          <a:xfrm>
            <a:off x="2164715" y="1492885"/>
            <a:ext cx="2831465" cy="35052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5" end="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9" grpId="2" animBg="1"/>
      <p:bldP spid="2" grpId="1" animBg="1"/>
      <p:bldP spid="2" grpId="2"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2" name="文本框 1"/>
          <p:cNvSpPr txBox="1"/>
          <p:nvPr/>
        </p:nvSpPr>
        <p:spPr>
          <a:xfrm>
            <a:off x="187960" y="859790"/>
            <a:ext cx="11996420" cy="5446395"/>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a:latin typeface="黑体" panose="02010609060101010101" charset="-122"/>
                <a:ea typeface="黑体" panose="02010609060101010101" charset="-122"/>
                <a:sym typeface="+mn-ea"/>
              </a:rPr>
              <a:t>例题</a:t>
            </a:r>
            <a:r>
              <a:rPr lang="en-US" altLang="zh-CN" sz="2400">
                <a:latin typeface="黑体" panose="02010609060101010101" charset="-122"/>
                <a:ea typeface="黑体" panose="02010609060101010101" charset="-122"/>
                <a:sym typeface="+mn-ea"/>
              </a:rPr>
              <a:t>5</a:t>
            </a:r>
            <a:r>
              <a:rPr lang="zh-CN" altLang="en-US" sz="2400">
                <a:latin typeface="黑体" panose="02010609060101010101" charset="-122"/>
                <a:ea typeface="黑体" panose="02010609060101010101" charset="-122"/>
                <a:sym typeface="+mn-ea"/>
              </a:rPr>
              <a:t>：均匀柔软弦的两端</a:t>
            </a:r>
            <a:r>
              <a:rPr lang="en-US" altLang="zh-CN" sz="2400">
                <a:latin typeface="黑体" panose="02010609060101010101" charset="-122"/>
                <a:ea typeface="黑体" panose="02010609060101010101" charset="-122"/>
                <a:sym typeface="+mn-ea"/>
              </a:rPr>
              <a:t>x=0</a:t>
            </a:r>
            <a:r>
              <a:rPr lang="zh-CN" altLang="en-US" sz="2400">
                <a:latin typeface="黑体" panose="02010609060101010101" charset="-122"/>
                <a:ea typeface="黑体" panose="02010609060101010101" charset="-122"/>
                <a:sym typeface="+mn-ea"/>
              </a:rPr>
              <a:t>和</a:t>
            </a:r>
            <a:r>
              <a:rPr lang="en-US" altLang="zh-CN" sz="2400">
                <a:latin typeface="黑体" panose="02010609060101010101" charset="-122"/>
                <a:ea typeface="黑体" panose="02010609060101010101" charset="-122"/>
                <a:sym typeface="+mn-ea"/>
              </a:rPr>
              <a:t>x=L</a:t>
            </a:r>
            <a:r>
              <a:rPr lang="zh-CN" altLang="en-US" sz="2400">
                <a:latin typeface="黑体" panose="02010609060101010101" charset="-122"/>
                <a:ea typeface="黑体" panose="02010609060101010101" charset="-122"/>
                <a:sym typeface="+mn-ea"/>
              </a:rPr>
              <a:t>固定，用横向力</a:t>
            </a:r>
            <a:r>
              <a:rPr lang="en-US" altLang="zh-CN" sz="2400">
                <a:latin typeface="黑体" panose="02010609060101010101" charset="-122"/>
                <a:ea typeface="黑体" panose="02010609060101010101" charset="-122"/>
                <a:sym typeface="+mn-ea"/>
              </a:rPr>
              <a:t>F</a:t>
            </a:r>
            <a:r>
              <a:rPr lang="zh-CN" altLang="en-US" sz="2400">
                <a:latin typeface="黑体" panose="02010609060101010101" charset="-122"/>
                <a:ea typeface="黑体" panose="02010609060101010101" charset="-122"/>
                <a:sym typeface="+mn-ea"/>
              </a:rPr>
              <a:t>拉弦上的点</a:t>
            </a:r>
            <a:r>
              <a:rPr lang="en-US" altLang="zh-CN" sz="2400">
                <a:latin typeface="黑体" panose="02010609060101010101" charset="-122"/>
                <a:ea typeface="黑体" panose="02010609060101010101" charset="-122"/>
                <a:sym typeface="+mn-ea"/>
              </a:rPr>
              <a:t>x=c(</a:t>
            </a:r>
            <a:r>
              <a:rPr lang="zh-CN" altLang="en-US" sz="2400">
                <a:latin typeface="黑体" panose="02010609060101010101" charset="-122"/>
                <a:ea typeface="黑体" panose="02010609060101010101" charset="-122"/>
                <a:sym typeface="+mn-ea"/>
              </a:rPr>
              <a:t>设</a:t>
            </a:r>
            <a:r>
              <a:rPr lang="en-US" altLang="zh-CN" sz="2400">
                <a:latin typeface="黑体" panose="02010609060101010101" charset="-122"/>
                <a:ea typeface="黑体" panose="02010609060101010101" charset="-122"/>
                <a:sym typeface="+mn-ea"/>
              </a:rPr>
              <a:t>F</a:t>
            </a:r>
            <a:r>
              <a:rPr lang="en-US" altLang="zh-CN" sz="2400">
                <a:latin typeface="微软雅黑" panose="020B0503020204020204" charset="-122"/>
                <a:ea typeface="微软雅黑" panose="020B0503020204020204" charset="-122"/>
                <a:sym typeface="+mn-ea"/>
              </a:rPr>
              <a:t>≪T</a:t>
            </a:r>
            <a:r>
              <a:rPr lang="zh-CN" altLang="en-US" sz="2400">
                <a:latin typeface="微软雅黑" panose="020B0503020204020204" charset="-122"/>
                <a:ea typeface="微软雅黑" panose="020B0503020204020204" charset="-122"/>
                <a:sym typeface="+mn-ea"/>
              </a:rPr>
              <a:t>，</a:t>
            </a:r>
            <a:r>
              <a:rPr lang="en-US" altLang="zh-CN" sz="2400">
                <a:latin typeface="微软雅黑" panose="020B0503020204020204" charset="-122"/>
                <a:ea typeface="微软雅黑" panose="020B0503020204020204" charset="-122"/>
                <a:sym typeface="+mn-ea"/>
              </a:rPr>
              <a:t>T</a:t>
            </a:r>
            <a:r>
              <a:rPr lang="zh-CN" altLang="en-US" sz="2400">
                <a:latin typeface="微软雅黑" panose="020B0503020204020204" charset="-122"/>
                <a:ea typeface="微软雅黑" panose="020B0503020204020204" charset="-122"/>
                <a:sym typeface="+mn-ea"/>
              </a:rPr>
              <a:t>为弦在平衡状态时的张力</a:t>
            </a:r>
            <a:r>
              <a:rPr lang="en-US" altLang="zh-CN" sz="2400">
                <a:latin typeface="黑体" panose="02010609060101010101" charset="-122"/>
                <a:ea typeface="黑体" panose="02010609060101010101" charset="-122"/>
                <a:sym typeface="+mn-ea"/>
              </a:rPr>
              <a:t>)</a:t>
            </a:r>
            <a:r>
              <a:rPr lang="zh-CN" altLang="en-US" sz="2400">
                <a:latin typeface="黑体" panose="02010609060101010101" charset="-122"/>
                <a:ea typeface="黑体" panose="02010609060101010101" charset="-122"/>
                <a:sym typeface="+mn-ea"/>
              </a:rPr>
              <a:t>，弦在受力平衡后形成如图所示的初始位移。然后撤掉拉力</a:t>
            </a:r>
            <a:r>
              <a:rPr lang="en-US" altLang="zh-CN" sz="2400">
                <a:latin typeface="黑体" panose="02010609060101010101" charset="-122"/>
                <a:ea typeface="黑体" panose="02010609060101010101" charset="-122"/>
                <a:sym typeface="+mn-ea"/>
              </a:rPr>
              <a:t>F</a:t>
            </a:r>
            <a:r>
              <a:rPr lang="zh-CN" altLang="en-US" sz="2400">
                <a:latin typeface="黑体" panose="02010609060101010101" charset="-122"/>
                <a:ea typeface="黑体" panose="02010609060101010101" charset="-122"/>
                <a:sym typeface="+mn-ea"/>
              </a:rPr>
              <a:t>，弦做为微振动，求解弦振动的定解问题（</a:t>
            </a:r>
            <a:r>
              <a:rPr lang="en-US" altLang="zh-CN" sz="2400">
                <a:latin typeface="黑体" panose="02010609060101010101" charset="-122"/>
                <a:ea typeface="黑体" panose="02010609060101010101" charset="-122"/>
                <a:sym typeface="+mn-ea"/>
              </a:rPr>
              <a:t>L=1,c=1/3,F/T=9/20</a:t>
            </a:r>
            <a:r>
              <a:rPr lang="zh-CN" altLang="en-US" sz="2400">
                <a:latin typeface="黑体" panose="02010609060101010101" charset="-122"/>
                <a:ea typeface="黑体" panose="02010609060101010101" charset="-122"/>
                <a:sym typeface="+mn-ea"/>
              </a:rPr>
              <a:t>）。</a:t>
            </a:r>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p:txBody>
      </p:sp>
      <p:cxnSp>
        <p:nvCxnSpPr>
          <p:cNvPr id="4" name="直接箭头连接符 3"/>
          <p:cNvCxnSpPr/>
          <p:nvPr/>
        </p:nvCxnSpPr>
        <p:spPr>
          <a:xfrm flipV="1">
            <a:off x="3841115" y="5739130"/>
            <a:ext cx="3740150" cy="1333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flipH="1" flipV="1">
            <a:off x="3813810" y="3501390"/>
            <a:ext cx="40640" cy="224409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3854450" y="4768215"/>
            <a:ext cx="1071880" cy="9842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953000" y="4782185"/>
            <a:ext cx="1873885" cy="9499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3848100" y="4745990"/>
            <a:ext cx="3719830" cy="2667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nvCxnSpPr>
        <p:spPr>
          <a:xfrm flipH="1" flipV="1">
            <a:off x="4918710" y="3838575"/>
            <a:ext cx="13335" cy="916305"/>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flipH="1">
            <a:off x="4387215" y="4761865"/>
            <a:ext cx="552450" cy="498475"/>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4939665" y="4768215"/>
            <a:ext cx="822325" cy="424815"/>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4946650" y="4754880"/>
            <a:ext cx="13335" cy="984250"/>
          </a:xfrm>
          <a:prstGeom prst="line">
            <a:avLst/>
          </a:prstGeom>
          <a:ln>
            <a:solidFill>
              <a:schemeClr val="tx2"/>
            </a:solidFill>
            <a:prstDash val="dashDot"/>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726440" y="2868295"/>
            <a:ext cx="2291715" cy="553085"/>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000">
                <a:latin typeface="黑体" panose="02010609060101010101" charset="-122"/>
                <a:ea typeface="黑体" panose="02010609060101010101" charset="-122"/>
                <a:sym typeface="+mn-ea"/>
              </a:rPr>
              <a:t>弦的初始位移：</a:t>
            </a:r>
          </a:p>
        </p:txBody>
      </p:sp>
      <p:sp>
        <p:nvSpPr>
          <p:cNvPr id="24" name="任意多边形 23"/>
          <p:cNvSpPr/>
          <p:nvPr/>
        </p:nvSpPr>
        <p:spPr>
          <a:xfrm>
            <a:off x="4170045" y="5496560"/>
            <a:ext cx="161925" cy="242570"/>
          </a:xfrm>
          <a:custGeom>
            <a:avLst/>
            <a:gdLst>
              <a:gd name="connisteX0" fmla="*/ 0 w 161925"/>
              <a:gd name="connsiteY0" fmla="*/ 0 h 242570"/>
              <a:gd name="connisteX1" fmla="*/ 67310 w 161925"/>
              <a:gd name="connsiteY1" fmla="*/ 0 h 242570"/>
              <a:gd name="connisteX2" fmla="*/ 114935 w 161925"/>
              <a:gd name="connsiteY2" fmla="*/ 67310 h 242570"/>
              <a:gd name="connisteX3" fmla="*/ 154940 w 161925"/>
              <a:gd name="connsiteY3" fmla="*/ 134620 h 242570"/>
              <a:gd name="connisteX4" fmla="*/ 161925 w 161925"/>
              <a:gd name="connsiteY4" fmla="*/ 202565 h 242570"/>
              <a:gd name="connisteX5" fmla="*/ 141605 w 161925"/>
              <a:gd name="connsiteY5" fmla="*/ 242570 h 24257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Lst>
            <a:rect l="l" t="t" r="r" b="b"/>
            <a:pathLst>
              <a:path w="161925" h="242570">
                <a:moveTo>
                  <a:pt x="0" y="0"/>
                </a:moveTo>
                <a:lnTo>
                  <a:pt x="67310" y="0"/>
                </a:lnTo>
                <a:lnTo>
                  <a:pt x="114935" y="67310"/>
                </a:lnTo>
                <a:lnTo>
                  <a:pt x="154940" y="134620"/>
                </a:lnTo>
                <a:lnTo>
                  <a:pt x="161925" y="202565"/>
                </a:lnTo>
                <a:lnTo>
                  <a:pt x="141605" y="24257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24"/>
          <p:cNvSpPr/>
          <p:nvPr/>
        </p:nvSpPr>
        <p:spPr>
          <a:xfrm>
            <a:off x="6232525" y="5530215"/>
            <a:ext cx="208915" cy="236220"/>
          </a:xfrm>
          <a:custGeom>
            <a:avLst/>
            <a:gdLst>
              <a:gd name="connisteX0" fmla="*/ 208915 w 208915"/>
              <a:gd name="connsiteY0" fmla="*/ 0 h 236220"/>
              <a:gd name="connisteX1" fmla="*/ 134620 w 208915"/>
              <a:gd name="connsiteY1" fmla="*/ 27305 h 236220"/>
              <a:gd name="connisteX2" fmla="*/ 80645 w 208915"/>
              <a:gd name="connsiteY2" fmla="*/ 100965 h 236220"/>
              <a:gd name="connisteX3" fmla="*/ 6985 w 208915"/>
              <a:gd name="connsiteY3" fmla="*/ 154940 h 236220"/>
              <a:gd name="connisteX4" fmla="*/ 0 w 208915"/>
              <a:gd name="connsiteY4" fmla="*/ 236220 h 236220"/>
            </a:gdLst>
            <a:ahLst/>
            <a:cxnLst>
              <a:cxn ang="0">
                <a:pos x="connisteX0" y="connsiteY0"/>
              </a:cxn>
              <a:cxn ang="0">
                <a:pos x="connisteX1" y="connsiteY1"/>
              </a:cxn>
              <a:cxn ang="0">
                <a:pos x="connisteX2" y="connsiteY2"/>
              </a:cxn>
              <a:cxn ang="0">
                <a:pos x="connisteX3" y="connsiteY3"/>
              </a:cxn>
              <a:cxn ang="0">
                <a:pos x="connisteX4" y="connsiteY4"/>
              </a:cxn>
            </a:cxnLst>
            <a:rect l="l" t="t" r="r" b="b"/>
            <a:pathLst>
              <a:path w="208915" h="236220">
                <a:moveTo>
                  <a:pt x="208915" y="0"/>
                </a:moveTo>
                <a:lnTo>
                  <a:pt x="134620" y="27305"/>
                </a:lnTo>
                <a:lnTo>
                  <a:pt x="80645" y="100965"/>
                </a:lnTo>
                <a:lnTo>
                  <a:pt x="6985" y="154940"/>
                </a:lnTo>
                <a:lnTo>
                  <a:pt x="0" y="23622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3227070" y="2914650"/>
            <a:ext cx="916940" cy="737235"/>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800">
                <a:latin typeface="黑体" panose="02010609060101010101" charset="-122"/>
                <a:ea typeface="黑体" panose="02010609060101010101" charset="-122"/>
                <a:sym typeface="+mn-ea"/>
              </a:rPr>
              <a:t>u</a:t>
            </a:r>
          </a:p>
        </p:txBody>
      </p:sp>
      <p:sp>
        <p:nvSpPr>
          <p:cNvPr id="27" name="文本框 26"/>
          <p:cNvSpPr txBox="1"/>
          <p:nvPr/>
        </p:nvSpPr>
        <p:spPr>
          <a:xfrm>
            <a:off x="3227070" y="5527675"/>
            <a:ext cx="942975" cy="645160"/>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400">
                <a:latin typeface="黑体" panose="02010609060101010101" charset="-122"/>
                <a:ea typeface="黑体" panose="02010609060101010101" charset="-122"/>
                <a:sym typeface="+mn-ea"/>
              </a:rPr>
              <a:t>0</a:t>
            </a:r>
          </a:p>
        </p:txBody>
      </p:sp>
      <p:sp>
        <p:nvSpPr>
          <p:cNvPr id="28" name="文本框 27"/>
          <p:cNvSpPr txBox="1"/>
          <p:nvPr/>
        </p:nvSpPr>
        <p:spPr>
          <a:xfrm>
            <a:off x="7108190" y="5193030"/>
            <a:ext cx="916940" cy="737235"/>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800">
                <a:latin typeface="黑体" panose="02010609060101010101" charset="-122"/>
                <a:ea typeface="黑体" panose="02010609060101010101" charset="-122"/>
                <a:sym typeface="+mn-ea"/>
              </a:rPr>
              <a:t>x</a:t>
            </a:r>
          </a:p>
        </p:txBody>
      </p:sp>
      <p:sp>
        <p:nvSpPr>
          <p:cNvPr id="29" name="文本框 28"/>
          <p:cNvSpPr txBox="1"/>
          <p:nvPr/>
        </p:nvSpPr>
        <p:spPr>
          <a:xfrm>
            <a:off x="4331970" y="5448300"/>
            <a:ext cx="916940" cy="737235"/>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800">
                <a:latin typeface="黑体" panose="02010609060101010101" charset="-122"/>
                <a:ea typeface="黑体" panose="02010609060101010101" charset="-122"/>
                <a:sym typeface="+mn-ea"/>
              </a:rPr>
              <a:t>c</a:t>
            </a:r>
          </a:p>
        </p:txBody>
      </p:sp>
      <p:sp>
        <p:nvSpPr>
          <p:cNvPr id="35" name="文本框 34"/>
          <p:cNvSpPr txBox="1"/>
          <p:nvPr/>
        </p:nvSpPr>
        <p:spPr>
          <a:xfrm>
            <a:off x="6353175" y="5481320"/>
            <a:ext cx="916940" cy="737235"/>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800">
                <a:latin typeface="黑体" panose="02010609060101010101" charset="-122"/>
                <a:ea typeface="黑体" panose="02010609060101010101" charset="-122"/>
                <a:sym typeface="+mn-ea"/>
              </a:rPr>
              <a:t>L</a:t>
            </a:r>
          </a:p>
        </p:txBody>
      </p:sp>
      <p:sp>
        <p:nvSpPr>
          <p:cNvPr id="36" name="文本框 35"/>
          <p:cNvSpPr txBox="1"/>
          <p:nvPr/>
        </p:nvSpPr>
        <p:spPr>
          <a:xfrm>
            <a:off x="4495165" y="5008245"/>
            <a:ext cx="916940" cy="737235"/>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800">
                <a:latin typeface="黑体" panose="02010609060101010101" charset="-122"/>
                <a:ea typeface="黑体" panose="02010609060101010101" charset="-122"/>
                <a:sym typeface="+mn-ea"/>
              </a:rPr>
              <a:t>h</a:t>
            </a:r>
          </a:p>
        </p:txBody>
      </p:sp>
      <p:sp>
        <p:nvSpPr>
          <p:cNvPr id="37" name="文本框 36"/>
          <p:cNvSpPr txBox="1"/>
          <p:nvPr/>
        </p:nvSpPr>
        <p:spPr>
          <a:xfrm>
            <a:off x="4467225" y="3209925"/>
            <a:ext cx="916940" cy="737235"/>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800">
                <a:latin typeface="黑体" panose="02010609060101010101" charset="-122"/>
                <a:ea typeface="黑体" panose="02010609060101010101" charset="-122"/>
                <a:sym typeface="+mn-ea"/>
              </a:rPr>
              <a:t>F</a:t>
            </a:r>
          </a:p>
        </p:txBody>
      </p:sp>
      <p:sp>
        <p:nvSpPr>
          <p:cNvPr id="39" name="文本框 38"/>
          <p:cNvSpPr txBox="1"/>
          <p:nvPr/>
        </p:nvSpPr>
        <p:spPr>
          <a:xfrm>
            <a:off x="5078730" y="4523105"/>
            <a:ext cx="916940" cy="737235"/>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800">
                <a:latin typeface="黑体" panose="02010609060101010101" charset="-122"/>
                <a:ea typeface="黑体" panose="02010609060101010101" charset="-122"/>
                <a:sym typeface="+mn-ea"/>
              </a:rPr>
              <a:t>T</a:t>
            </a:r>
          </a:p>
        </p:txBody>
      </p:sp>
      <p:sp>
        <p:nvSpPr>
          <p:cNvPr id="40" name="文本框 39"/>
          <p:cNvSpPr txBox="1"/>
          <p:nvPr/>
        </p:nvSpPr>
        <p:spPr>
          <a:xfrm>
            <a:off x="3665855" y="4522470"/>
            <a:ext cx="916940" cy="737235"/>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800">
                <a:latin typeface="黑体" panose="02010609060101010101" charset="-122"/>
                <a:ea typeface="黑体" panose="02010609060101010101" charset="-122"/>
                <a:sym typeface="+mn-ea"/>
              </a:rPr>
              <a:t>T</a:t>
            </a:r>
          </a:p>
        </p:txBody>
      </p:sp>
      <p:sp>
        <p:nvSpPr>
          <p:cNvPr id="43" name="文本框 42"/>
          <p:cNvSpPr txBox="1"/>
          <p:nvPr/>
        </p:nvSpPr>
        <p:spPr>
          <a:xfrm>
            <a:off x="5445760" y="5193030"/>
            <a:ext cx="873125" cy="553085"/>
          </a:xfrm>
          <a:prstGeom prst="rect">
            <a:avLst/>
          </a:prstGeom>
          <a:noFill/>
        </p:spPr>
        <p:txBody>
          <a:bodyPr wrap="none" rtlCol="0" anchor="t">
            <a:spAutoFit/>
          </a:bodyPr>
          <a:lstStyle/>
          <a:p>
            <a:pPr indent="457200" fontAlgn="auto">
              <a:lnSpc>
                <a:spcPct val="150000"/>
              </a:lnSpc>
              <a:buFont typeface="Wingdings" panose="05000000000000000000" charset="0"/>
              <a:buNone/>
            </a:pPr>
            <a:r>
              <a:rPr lang="zh-CN" altLang="en-US" sz="2000">
                <a:latin typeface="Arial" panose="020B0604020202020204" pitchFamily="34" charset="0"/>
                <a:ea typeface="黑体" panose="02010609060101010101" charset="-122"/>
                <a:cs typeface="Arial" panose="020B0604020202020204" pitchFamily="34" charset="0"/>
                <a:sym typeface="+mn-ea"/>
              </a:rPr>
              <a:t>θ</a:t>
            </a:r>
            <a:r>
              <a:rPr lang="en-US" altLang="zh-CN" sz="2000" baseline="-25000">
                <a:latin typeface="Arial" panose="020B0604020202020204" pitchFamily="34" charset="0"/>
                <a:ea typeface="黑体" panose="02010609060101010101" charset="-122"/>
                <a:cs typeface="Arial" panose="020B0604020202020204" pitchFamily="34" charset="0"/>
                <a:sym typeface="+mn-ea"/>
              </a:rPr>
              <a:t>2</a:t>
            </a:r>
          </a:p>
        </p:txBody>
      </p:sp>
      <p:sp>
        <p:nvSpPr>
          <p:cNvPr id="44" name="文本框 43"/>
          <p:cNvSpPr txBox="1"/>
          <p:nvPr/>
        </p:nvSpPr>
        <p:spPr>
          <a:xfrm>
            <a:off x="3854450" y="5259705"/>
            <a:ext cx="873125" cy="553085"/>
          </a:xfrm>
          <a:prstGeom prst="rect">
            <a:avLst/>
          </a:prstGeom>
          <a:noFill/>
        </p:spPr>
        <p:txBody>
          <a:bodyPr wrap="none" rtlCol="0" anchor="t">
            <a:spAutoFit/>
          </a:bodyPr>
          <a:lstStyle/>
          <a:p>
            <a:pPr indent="457200" fontAlgn="auto">
              <a:lnSpc>
                <a:spcPct val="150000"/>
              </a:lnSpc>
              <a:buFont typeface="Wingdings" panose="05000000000000000000" charset="0"/>
              <a:buNone/>
            </a:pPr>
            <a:r>
              <a:rPr lang="zh-CN" altLang="en-US" sz="2000">
                <a:latin typeface="Arial" panose="020B0604020202020204" pitchFamily="34" charset="0"/>
                <a:ea typeface="黑体" panose="02010609060101010101" charset="-122"/>
                <a:cs typeface="Arial" panose="020B0604020202020204" pitchFamily="34" charset="0"/>
                <a:sym typeface="+mn-ea"/>
              </a:rPr>
              <a:t>θ</a:t>
            </a:r>
            <a:r>
              <a:rPr lang="en-US" altLang="zh-CN" sz="2000" baseline="-25000">
                <a:latin typeface="Arial" panose="020B0604020202020204" pitchFamily="34" charset="0"/>
                <a:ea typeface="黑体" panose="02010609060101010101" charset="-122"/>
                <a:cs typeface="Arial" panose="020B0604020202020204" pitchFamily="34" charset="0"/>
                <a:sym typeface="+mn-ea"/>
              </a:rPr>
              <a:t>1</a:t>
            </a:r>
          </a:p>
        </p:txBody>
      </p:sp>
      <p:sp>
        <p:nvSpPr>
          <p:cNvPr id="3"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dirty="0">
                <a:sym typeface="+mn-ea"/>
              </a:rPr>
              <a:t>第</a:t>
            </a:r>
            <a:r>
              <a:rPr lang="zh-CN" altLang="en-US" sz="3200" dirty="0">
                <a:sym typeface="+mn-ea"/>
              </a:rPr>
              <a:t>二</a:t>
            </a:r>
            <a:r>
              <a:rPr lang="en-US" altLang="zh-CN" sz="3200" dirty="0">
                <a:sym typeface="+mn-ea"/>
              </a:rPr>
              <a:t>章  </a:t>
            </a:r>
            <a:r>
              <a:rPr lang="zh-CN" altLang="en-US" sz="3200" dirty="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59055" y="-26733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3" name="文本框 2"/>
              <p:cNvSpPr txBox="1"/>
              <p:nvPr/>
            </p:nvSpPr>
            <p:spPr>
              <a:xfrm>
                <a:off x="59055" y="862330"/>
                <a:ext cx="12058015" cy="5237480"/>
              </a:xfrm>
              <a:prstGeom prst="rect">
                <a:avLst/>
              </a:prstGeom>
              <a:noFill/>
            </p:spPr>
            <p:txBody>
              <a:bodyPr wrap="square" rtlCol="0">
                <a:spAutoFit/>
              </a:bodyPr>
              <a:lstStyle/>
              <a:p>
                <a:pPr indent="457200" fontAlgn="auto">
                  <a:lnSpc>
                    <a:spcPct val="100000"/>
                  </a:lnSpc>
                  <a:buFont typeface="Wingdings" panose="05000000000000000000" charset="0"/>
                  <a:buNone/>
                </a:pPr>
                <a:r>
                  <a:rPr lang="zh-CN" altLang="en-US" sz="2000" dirty="0">
                    <a:latin typeface="黑体" panose="02010609060101010101" charset="-122"/>
                    <a:ea typeface="黑体" panose="02010609060101010101" charset="-122"/>
                    <a:sym typeface="+mn-ea"/>
                  </a:rPr>
                  <a:t>解：</a:t>
                </a:r>
                <a14:m>
                  <m:oMath xmlns:m="http://schemas.openxmlformats.org/officeDocument/2006/math">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&lt;1, </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f>
                                      <m:fPr>
                                        <m:ctrlPr>
                                          <a:rPr lang="en-US" altLang="zh-CN" sz="2000" i="1">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3</m:t>
                                        </m:r>
                                        <m:r>
                                          <m:rPr>
                                            <m:sty m:val="p"/>
                                          </m:rP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x</m:t>
                                        </m:r>
                                      </m:num>
                                      <m:den>
                                        <m: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10</m:t>
                                        </m:r>
                                      </m:den>
                                    </m:f>
                                    <m: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≤1/3)                                      </m:t>
                                    </m:r>
                                  </m:e>
                                  <m:e>
                                    <m:f>
                                      <m:fPr>
                                        <m:ctrlPr>
                                          <a:rPr lang="en-US" altLang="zh-CN" sz="2000" i="1">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3(1−</m:t>
                                        </m:r>
                                        <m:r>
                                          <m:rPr>
                                            <m:sty m:val="p"/>
                                          </m:rP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m:t>
                                        </m:r>
                                      </m:num>
                                      <m:den>
                                        <m: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20</m:t>
                                        </m:r>
                                      </m:den>
                                    </m:f>
                                    <m: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                          (1/3≤</m:t>
                                    </m:r>
                                    <m:r>
                                      <m:rPr>
                                        <m:sty m:val="p"/>
                                      </m:rP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uFillTx/>
                                        <a:latin typeface="Cambria Math" panose="02040503050406030204" pitchFamily="18" charset="0"/>
                                        <a:ea typeface="黑体" panose="02010609060101010101" charset="-122"/>
                                        <a:cs typeface="Cambria Math" panose="02040503050406030204" pitchFamily="18" charset="0"/>
                                        <a:sym typeface="+mn-ea"/>
                                      </a:rPr>
                                      <m:t>≤1)                                </m:t>
                                    </m:r>
                                  </m:e>
                                </m:eqArr>
                              </m:e>
                            </m:d>
                          </m:e>
                          <m:e>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≤1)                </m:t>
                            </m:r>
                          </m:e>
                          <m:e>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a14:m>
                <a:endParaRPr lang="en-US" altLang="zh-CN" sz="20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endParaRPr lang="zh-CN" altLang="en-US" sz="2000" dirty="0">
                  <a:latin typeface="黑体" panose="02010609060101010101" charset="-122"/>
                  <a:ea typeface="黑体" panose="02010609060101010101" charset="-122"/>
                  <a:sym typeface="+mn-ea"/>
                </a:endParaRPr>
              </a:p>
              <a:p>
                <a:pPr indent="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C</m:t>
                          </m:r>
                        </m:e>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0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0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sup>
                        <m:e>
                          <m:r>
                            <a:rPr lang="en-US" altLang="zh-CN" sz="20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xdx</m:t>
                      </m:r>
                      <m:r>
                        <a:rPr lang="en-US" altLang="zh-CN" sz="2000">
                          <a:latin typeface="Cambria Math" panose="02040503050406030204" pitchFamily="18" charset="0"/>
                          <a:ea typeface="黑体" panose="02010609060101010101" charset="-122"/>
                          <a:cs typeface="Cambria Math" panose="02040503050406030204" pitchFamily="18" charset="0"/>
                          <a:sym typeface="+mn-ea"/>
                        </a:rPr>
                        <m:t>=2</m:t>
                      </m:r>
                      <m:nary>
                        <m:naryPr>
                          <m:limLoc m:val="subSup"/>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000">
                              <a:latin typeface="Cambria Math" panose="02040503050406030204" pitchFamily="18" charset="0"/>
                              <a:ea typeface="黑体" panose="02010609060101010101" charset="-122"/>
                              <a:cs typeface="Cambria Math" panose="02040503050406030204" pitchFamily="18" charset="0"/>
                              <a:sym typeface="+mn-ea"/>
                            </a:rPr>
                            <m:t>0</m:t>
                          </m:r>
                        </m:sub>
                        <m:sup>
                          <m:r>
                            <a:rPr lang="en-US" altLang="zh-CN" sz="2000">
                              <a:latin typeface="Cambria Math" panose="02040503050406030204" pitchFamily="18" charset="0"/>
                              <a:ea typeface="黑体" panose="02010609060101010101" charset="-122"/>
                              <a:cs typeface="Cambria Math" panose="02040503050406030204" pitchFamily="18" charset="0"/>
                              <a:sym typeface="+mn-ea"/>
                            </a:rPr>
                            <m:t>1</m:t>
                          </m:r>
                        </m:sup>
                        <m:e>
                          <m:r>
                            <a:rPr lang="en-US" altLang="zh-CN" sz="20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sinnπ</m:t>
                          </m:r>
                        </m:e>
                      </m:nary>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xdx</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latin typeface="Cambria Math" panose="02040503050406030204" pitchFamily="18" charset="0"/>
                              <a:ea typeface="黑体" panose="02010609060101010101" charset="-122"/>
                              <a:cs typeface="Cambria Math" panose="02040503050406030204" pitchFamily="18" charset="0"/>
                              <a:sym typeface="+mn-ea"/>
                            </a:rPr>
                            <m:t>3</m:t>
                          </m:r>
                        </m:num>
                        <m:den>
                          <m:r>
                            <a:rPr lang="en-US" altLang="zh-CN" sz="2000">
                              <a:latin typeface="Cambria Math" panose="02040503050406030204" pitchFamily="18" charset="0"/>
                              <a:ea typeface="黑体" panose="02010609060101010101" charset="-122"/>
                              <a:cs typeface="Cambria Math" panose="02040503050406030204" pitchFamily="18" charset="0"/>
                              <a:sym typeface="+mn-ea"/>
                            </a:rPr>
                            <m:t>5</m:t>
                          </m:r>
                        </m:den>
                      </m:f>
                      <m:nary>
                        <m:naryPr>
                          <m:limLoc m:val="subSup"/>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000">
                              <a:latin typeface="Cambria Math" panose="02040503050406030204" pitchFamily="18" charset="0"/>
                              <a:ea typeface="黑体" panose="02010609060101010101" charset="-122"/>
                              <a:cs typeface="Cambria Math" panose="02040503050406030204" pitchFamily="18" charset="0"/>
                              <a:sym typeface="+mn-ea"/>
                            </a:rPr>
                            <m:t>0</m:t>
                          </m:r>
                        </m:sub>
                        <m:sup>
                          <m:r>
                            <a:rPr lang="en-US" altLang="zh-CN" sz="2000">
                              <a:latin typeface="Cambria Math" panose="02040503050406030204" pitchFamily="18" charset="0"/>
                              <a:ea typeface="黑体" panose="02010609060101010101" charset="-122"/>
                              <a:cs typeface="Cambria Math" panose="02040503050406030204" pitchFamily="18" charset="0"/>
                              <a:sym typeface="+mn-ea"/>
                            </a:rPr>
                            <m:t>1/3</m:t>
                          </m:r>
                        </m:sup>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xsinn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xdx</m:t>
                          </m:r>
                        </m:e>
                      </m:nary>
                      <m:r>
                        <a:rPr lang="en-US" altLang="zh-CN" sz="20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latin typeface="Cambria Math" panose="02040503050406030204" pitchFamily="18" charset="0"/>
                              <a:ea typeface="黑体" panose="02010609060101010101" charset="-122"/>
                              <a:cs typeface="Cambria Math" panose="02040503050406030204" pitchFamily="18" charset="0"/>
                              <a:sym typeface="+mn-ea"/>
                            </a:rPr>
                            <m:t>3</m:t>
                          </m:r>
                        </m:num>
                        <m:den>
                          <m:r>
                            <a:rPr lang="en-US" altLang="zh-CN" sz="2000">
                              <a:latin typeface="Cambria Math" panose="02040503050406030204" pitchFamily="18" charset="0"/>
                              <a:ea typeface="黑体" panose="02010609060101010101" charset="-122"/>
                              <a:cs typeface="Cambria Math" panose="02040503050406030204" pitchFamily="18" charset="0"/>
                              <a:sym typeface="+mn-ea"/>
                            </a:rPr>
                            <m:t>10</m:t>
                          </m:r>
                        </m:den>
                      </m:f>
                      <m:nary>
                        <m:naryPr>
                          <m:limLoc m:val="subSup"/>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000">
                              <a:latin typeface="Cambria Math" panose="02040503050406030204" pitchFamily="18" charset="0"/>
                              <a:ea typeface="黑体" panose="02010609060101010101" charset="-122"/>
                              <a:cs typeface="Cambria Math" panose="02040503050406030204" pitchFamily="18" charset="0"/>
                              <a:sym typeface="+mn-ea"/>
                            </a:rPr>
                            <m:t>1/3</m:t>
                          </m:r>
                        </m:sub>
                        <m:sup>
                          <m:r>
                            <a:rPr lang="en-US" altLang="zh-CN" sz="2000">
                              <a:latin typeface="Cambria Math" panose="02040503050406030204" pitchFamily="18" charset="0"/>
                              <a:ea typeface="黑体" panose="02010609060101010101" charset="-122"/>
                              <a:cs typeface="Cambria Math" panose="02040503050406030204" pitchFamily="18" charset="0"/>
                              <a:sym typeface="+mn-ea"/>
                            </a:rPr>
                            <m:t>1</m:t>
                          </m:r>
                        </m:sup>
                        <m:e>
                          <m:r>
                            <a:rPr lang="en-US" altLang="zh-CN" sz="2000">
                              <a:latin typeface="Cambria Math" panose="02040503050406030204" pitchFamily="18" charset="0"/>
                              <a:ea typeface="黑体" panose="02010609060101010101" charset="-122"/>
                              <a:cs typeface="Cambria Math" panose="02040503050406030204" pitchFamily="18" charset="0"/>
                              <a:sym typeface="+mn-ea"/>
                            </a:rPr>
                            <m:t>(1−</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sinn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xdx</m:t>
                          </m:r>
                        </m:e>
                      </m:nary>
                      <m:r>
                        <a:rPr lang="en-US" altLang="zh-CN" sz="2000" b="0" i="1" smtClean="0">
                          <a:latin typeface="Cambria Math" panose="02040503050406030204" pitchFamily="18" charset="0"/>
                          <a:ea typeface="黑体" panose="02010609060101010101" charset="-122"/>
                          <a:cs typeface="Cambria Math" panose="02040503050406030204" pitchFamily="18" charset="0"/>
                          <a:sym typeface="+mn-ea"/>
                        </a:rPr>
                        <m:t>    </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latin typeface="Cambria Math" panose="02040503050406030204" pitchFamily="18" charset="0"/>
                              <a:ea typeface="黑体" panose="02010609060101010101" charset="-122"/>
                              <a:cs typeface="Cambria Math" panose="02040503050406030204" pitchFamily="18" charset="0"/>
                              <a:sym typeface="+mn-ea"/>
                            </a:rPr>
                            <m:t>9</m:t>
                          </m:r>
                        </m:num>
                        <m:den>
                          <m:sSup>
                            <m:sSup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latin typeface="Cambria Math" panose="02040503050406030204" pitchFamily="18" charset="0"/>
                                  <a:ea typeface="黑体" panose="02010609060101010101" charset="-122"/>
                                  <a:cs typeface="Cambria Math" panose="02040503050406030204" pitchFamily="18" charset="0"/>
                                  <a:sym typeface="+mn-ea"/>
                                </a:rPr>
                                <m:t>10</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e>
                            <m:sup>
                              <m:r>
                                <a:rPr lang="en-US" altLang="zh-CN" sz="2000">
                                  <a:latin typeface="Cambria Math" panose="02040503050406030204" pitchFamily="18" charset="0"/>
                                  <a:ea typeface="黑体" panose="02010609060101010101" charset="-122"/>
                                  <a:cs typeface="Cambria Math" panose="02040503050406030204" pitchFamily="18" charset="0"/>
                                  <a:sym typeface="+mn-ea"/>
                                </a:rPr>
                                <m:t>2</m:t>
                              </m:r>
                            </m:sup>
                          </m:sSup>
                        </m:den>
                      </m:f>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num>
                            <m:den>
                              <m:r>
                                <a:rPr lang="en-US" altLang="zh-CN" sz="2000">
                                  <a:latin typeface="Cambria Math" panose="02040503050406030204" pitchFamily="18" charset="0"/>
                                  <a:ea typeface="黑体" panose="02010609060101010101" charset="-122"/>
                                  <a:cs typeface="Cambria Math" panose="02040503050406030204" pitchFamily="18" charset="0"/>
                                  <a:sym typeface="+mn-ea"/>
                                </a:rPr>
                                <m:t>3</m:t>
                              </m:r>
                            </m:den>
                          </m:f>
                        </m:num>
                        <m:den>
                          <m:sSup>
                            <m:sSup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e>
                            <m:sup>
                              <m:r>
                                <a:rPr lang="en-US" altLang="zh-CN" sz="2000">
                                  <a:latin typeface="Cambria Math" panose="02040503050406030204" pitchFamily="18" charset="0"/>
                                  <a:ea typeface="黑体" panose="02010609060101010101" charset="-122"/>
                                  <a:cs typeface="Cambria Math" panose="02040503050406030204" pitchFamily="18" charset="0"/>
                                  <a:sym typeface="+mn-ea"/>
                                </a:rPr>
                                <m:t>2</m:t>
                              </m:r>
                            </m:sup>
                          </m:sSup>
                        </m:den>
                      </m:f>
                    </m:oMath>
                  </m:oMathPara>
                </a14:m>
                <a:endParaRPr lang="en-US" altLang="zh-CN" sz="2000" dirty="0">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D</m:t>
                          </m:r>
                        </m:e>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0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nπa</m:t>
                          </m:r>
                        </m:den>
                      </m:f>
                      <m:nary>
                        <m:naryPr>
                          <m:limLoc m:val="subSup"/>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0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ψ</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xdx</m:t>
                      </m:r>
                      <m:r>
                        <a:rPr lang="en-US" altLang="zh-CN" sz="2000">
                          <a:latin typeface="Cambria Math" panose="02040503050406030204" pitchFamily="18" charset="0"/>
                          <a:ea typeface="黑体" panose="02010609060101010101" charset="-122"/>
                          <a:cs typeface="Cambria Math" panose="02040503050406030204" pitchFamily="18" charset="0"/>
                          <a:sym typeface="+mn-ea"/>
                        </a:rPr>
                        <m:t>=0</m:t>
                      </m:r>
                    </m:oMath>
                  </m:oMathPara>
                </a14:m>
                <a:endParaRPr lang="en-US" altLang="zh-CN" sz="2000" dirty="0">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00000"/>
                  </a:lnSpc>
                  <a:buFont typeface="Wingdings" panose="05000000000000000000" charset="0"/>
                  <a:buNone/>
                </a:pPr>
                <a:endParaRPr lang="zh-CN" altLang="en-US" sz="2000" dirty="0">
                  <a:latin typeface="黑体" panose="02010609060101010101" charset="-122"/>
                  <a:ea typeface="黑体" panose="02010609060101010101" charset="-122"/>
                  <a:sym typeface="+mn-ea"/>
                </a:endParaRPr>
              </a:p>
            </p:txBody>
          </p:sp>
        </mc:Choice>
        <mc:Fallback xmlns="">
          <p:sp>
            <p:nvSpPr>
              <p:cNvPr id="3" name="文本框 2"/>
              <p:cNvSpPr txBox="1">
                <a:spLocks noRot="1" noChangeAspect="1" noMove="1" noResize="1" noEditPoints="1" noAdjustHandles="1" noChangeArrowheads="1" noChangeShapeType="1" noTextEdit="1"/>
              </p:cNvSpPr>
              <p:nvPr/>
            </p:nvSpPr>
            <p:spPr>
              <a:xfrm>
                <a:off x="59055" y="862330"/>
                <a:ext cx="12058015" cy="5237480"/>
              </a:xfrm>
              <a:prstGeom prst="rect">
                <a:avLst/>
              </a:prstGeom>
              <a:blipFill rotWithShape="1">
                <a:blip r:embed="rId5"/>
                <a:stretch>
                  <a:fillRect/>
                </a:stretch>
              </a:blipFill>
            </p:spPr>
            <p:txBody>
              <a:bodyPr/>
              <a:lstStyle/>
              <a:p>
                <a:r>
                  <a:rPr lang="zh-CN" altLang="en-US">
                    <a:noFill/>
                  </a:rPr>
                  <a:t> </a:t>
                </a:r>
              </a:p>
            </p:txBody>
          </p:sp>
        </mc:Fallback>
      </mc:AlternateContent>
      <p:sp>
        <p:nvSpPr>
          <p:cNvPr id="4" name="矩形 3"/>
          <p:cNvSpPr/>
          <p:nvPr/>
        </p:nvSpPr>
        <p:spPr>
          <a:xfrm>
            <a:off x="1343025" y="925830"/>
            <a:ext cx="1530985" cy="49149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343025" y="2988945"/>
            <a:ext cx="2460625" cy="35052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865110" y="1348105"/>
            <a:ext cx="3121660" cy="1367155"/>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dirty="0">
                <a:solidFill>
                  <a:schemeClr val="tx1"/>
                </a:solidFill>
                <a:latin typeface="Times New Roman" panose="02020603050405020304" charset="0"/>
                <a:cs typeface="Times New Roman" panose="02020603050405020304" charset="0"/>
                <a:sym typeface="+mn-ea"/>
              </a:rPr>
              <a:t>两端固定弦振动的定解问题的具体例子</a:t>
            </a:r>
          </a:p>
        </p:txBody>
      </p:sp>
      <p:sp>
        <p:nvSpPr>
          <p:cNvPr id="11" name="矩形 10"/>
          <p:cNvSpPr/>
          <p:nvPr/>
        </p:nvSpPr>
        <p:spPr>
          <a:xfrm>
            <a:off x="6331841" y="3643054"/>
            <a:ext cx="4792980" cy="707331"/>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449945" y="2675890"/>
            <a:ext cx="3121660" cy="97663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dirty="0">
                <a:solidFill>
                  <a:schemeClr val="tx1"/>
                </a:solidFill>
                <a:latin typeface="Times New Roman" panose="02020603050405020304" charset="0"/>
                <a:cs typeface="Times New Roman" panose="02020603050405020304" charset="0"/>
                <a:sym typeface="+mn-ea"/>
              </a:rPr>
              <a:t>定积分的分部积分</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2"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2"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2"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2"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2"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1" animBg="1"/>
      <p:bldP spid="4" grpId="2" animBg="1"/>
      <p:bldP spid="7" grpId="1" animBg="1"/>
      <p:bldP spid="7" grpId="2" animBg="1"/>
      <p:bldP spid="10" grpId="1" animBg="1"/>
      <p:bldP spid="10" grpId="2" animBg="1"/>
      <p:bldP spid="11" grpId="1" animBg="1"/>
      <p:bldP spid="11" grpId="2" bldLvl="0" animBg="1"/>
      <p:bldP spid="12" grpId="1" animBg="1"/>
      <p:bldP spid="12" grpId="2"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59055" y="-26733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23813" y="832757"/>
                <a:ext cx="12139612" cy="1281430"/>
              </a:xfrm>
              <a:prstGeom prst="rect">
                <a:avLst/>
              </a:prstGeom>
              <a:noFill/>
            </p:spPr>
            <p:txBody>
              <a:bodyPr wrap="square" rtlCol="0">
                <a:spAutoFit/>
              </a:bodyPr>
              <a:lstStyle/>
              <a:p>
                <a:pPr indent="0" fontAlgn="auto">
                  <a:lnSpc>
                    <a:spcPct val="100000"/>
                  </a:lnSpc>
                  <a:buFont typeface="Wingdings" panose="05000000000000000000" charset="0"/>
                  <a:buNone/>
                </a:pPr>
                <a:r>
                  <a:rPr lang="zh-CN" altLang="en-US" sz="2000" dirty="0">
                    <a:latin typeface="黑体" panose="02010609060101010101" charset="-122"/>
                    <a:ea typeface="黑体" panose="02010609060101010101" charset="-122"/>
                    <a:sym typeface="+mn-ea"/>
                  </a:rPr>
                  <a:t>将</a:t>
                </a:r>
                <a:r>
                  <a:rPr lang="en-US" altLang="zh-CN" sz="2000" dirty="0">
                    <a:latin typeface="黑体" panose="02010609060101010101" charset="-122"/>
                    <a:ea typeface="黑体" panose="02010609060101010101" charset="-122"/>
                    <a:sym typeface="+mn-ea"/>
                  </a:rPr>
                  <a:t>C</a:t>
                </a:r>
                <a:r>
                  <a:rPr lang="en-US" altLang="zh-CN" sz="2000" baseline="-25000" dirty="0">
                    <a:latin typeface="黑体" panose="02010609060101010101" charset="-122"/>
                    <a:ea typeface="黑体" panose="02010609060101010101" charset="-122"/>
                    <a:sym typeface="+mn-ea"/>
                  </a:rPr>
                  <a:t>n</a:t>
                </a:r>
                <a:r>
                  <a:rPr lang="zh-CN" altLang="en-US" sz="2000" dirty="0">
                    <a:latin typeface="黑体" panose="02010609060101010101" charset="-122"/>
                    <a:ea typeface="黑体" panose="02010609060101010101" charset="-122"/>
                    <a:sym typeface="+mn-ea"/>
                  </a:rPr>
                  <a:t>、</a:t>
                </a:r>
                <a:r>
                  <a:rPr lang="en-US" altLang="zh-CN" sz="2000" dirty="0" err="1">
                    <a:latin typeface="黑体" panose="02010609060101010101" charset="-122"/>
                    <a:ea typeface="黑体" panose="02010609060101010101" charset="-122"/>
                    <a:sym typeface="+mn-ea"/>
                  </a:rPr>
                  <a:t>D</a:t>
                </a:r>
                <a:r>
                  <a:rPr lang="en-US" altLang="zh-CN" sz="2000" baseline="-25000" dirty="0" err="1">
                    <a:latin typeface="黑体" panose="02010609060101010101" charset="-122"/>
                    <a:ea typeface="黑体" panose="02010609060101010101" charset="-122"/>
                    <a:sym typeface="+mn-ea"/>
                  </a:rPr>
                  <a:t>n</a:t>
                </a:r>
                <a:r>
                  <a:rPr lang="zh-CN" altLang="en-US" sz="2000" dirty="0">
                    <a:latin typeface="黑体" panose="02010609060101010101" charset="-122"/>
                    <a:ea typeface="黑体" panose="02010609060101010101" charset="-122"/>
                    <a:sym typeface="+mn-ea"/>
                  </a:rPr>
                  <a:t>代入一般解：</a:t>
                </a:r>
              </a:p>
              <a:p>
                <a:pPr indent="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u</m:t>
                      </m:r>
                      <m:d>
                        <m:dPr>
                          <m:ctrlPr>
                            <a:rPr lang="en-US" altLang="zh-CN" sz="20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t</m:t>
                          </m:r>
                        </m:e>
                      </m:d>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nary>
                        <m:naryPr>
                          <m:chr m:val="∑"/>
                          <m:limLoc m:val="undOvr"/>
                          <m:ctrlPr>
                            <a:rPr lang="zh-CN" altLang="en-US" sz="20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zh-CN" altLang="en-US" sz="20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u</m:t>
                              </m:r>
                            </m:e>
                            <m:sub>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d>
                            <m:dPr>
                              <m:ctrlPr>
                                <a:rPr lang="en-US" altLang="zh-CN" sz="20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t</m:t>
                              </m:r>
                            </m:e>
                          </m:d>
                        </m:e>
                      </m:nary>
                      <m:r>
                        <a:rPr lang="en-US" altLang="zh-CN" sz="2000">
                          <a:solidFill>
                            <a:schemeClr val="tx1"/>
                          </a:solidFill>
                          <a:latin typeface="Cambria Math" panose="02040503050406030204" pitchFamily="18" charset="0"/>
                          <a:cs typeface="Cambria Math" panose="02040503050406030204" pitchFamily="18" charset="0"/>
                          <a:sym typeface="+mn-ea"/>
                        </a:rPr>
                        <m:t>=</m:t>
                      </m:r>
                      <m:nary>
                        <m:naryPr>
                          <m:chr m:val="∑"/>
                          <m:limLoc m:val="undOvr"/>
                          <m:ctrlPr>
                            <a:rPr lang="en-US" altLang="zh-CN" sz="2000" i="1">
                              <a:solidFill>
                                <a:schemeClr val="tx1"/>
                              </a:solidFill>
                              <a:latin typeface="Cambria Math" panose="02040503050406030204" pitchFamily="18" charset="0"/>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=1</m:t>
                          </m:r>
                        </m:sub>
                        <m:sup>
                          <m:r>
                            <a:rPr lang="en-US" altLang="zh-CN" sz="2000">
                              <a:solidFill>
                                <a:schemeClr val="tx1"/>
                              </a:solidFill>
                              <a:latin typeface="Cambria Math" panose="02040503050406030204" pitchFamily="18" charset="0"/>
                              <a:cs typeface="Cambria Math" panose="02040503050406030204" pitchFamily="18" charset="0"/>
                              <a:sym typeface="+mn-ea"/>
                            </a:rPr>
                            <m:t>∞</m:t>
                          </m:r>
                        </m:sup>
                        <m:e>
                          <m:d>
                            <m:dPr>
                              <m:ctrlPr>
                                <a:rPr lang="en-US" altLang="zh-CN" sz="2000" i="1">
                                  <a:solidFill>
                                    <a:schemeClr val="tx1"/>
                                  </a:solidFill>
                                  <a:latin typeface="Cambria Math" panose="02040503050406030204" pitchFamily="18" charset="0"/>
                                  <a:cs typeface="Cambria Math" panose="02040503050406030204" pitchFamily="18" charset="0"/>
                                  <a:sym typeface="+mn-ea"/>
                                </a:rPr>
                              </m:ctrlPr>
                            </m:dPr>
                            <m:e>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latin typeface="Cambria Math" panose="02040503050406030204" pitchFamily="18" charset="0"/>
                                </a:rPr>
                                <m:t>cos</m:t>
                              </m:r>
                              <m:f>
                                <m:fPr>
                                  <m:ctrlPr>
                                    <a:rPr lang="en-US" altLang="zh-CN" sz="2000" i="1">
                                      <a:latin typeface="Cambria Math" panose="02040503050406030204" pitchFamily="18" charset="0"/>
                                      <a:cs typeface="Cambria Math" panose="02040503050406030204" pitchFamily="18" charset="0"/>
                                    </a:rPr>
                                  </m:ctrlPr>
                                </m:fPr>
                                <m:num>
                                  <m:r>
                                    <m:rPr>
                                      <m:sty m:val="p"/>
                                    </m:rPr>
                                    <a:rPr lang="en-US" altLang="zh-CN" sz="2000">
                                      <a:latin typeface="Cambria Math" panose="02040503050406030204" pitchFamily="18" charset="0"/>
                                      <a:cs typeface="Cambria Math" panose="02040503050406030204" pitchFamily="18" charset="0"/>
                                    </a:rPr>
                                    <m:t>an</m:t>
                                  </m:r>
                                  <m:r>
                                    <a:rPr lang="en-US" altLang="zh-CN" sz="2000">
                                      <a:latin typeface="Cambria Math" panose="02040503050406030204" pitchFamily="18" charset="0"/>
                                      <a:cs typeface="Cambria Math" panose="02040503050406030204" pitchFamily="18" charset="0"/>
                                    </a:rPr>
                                    <m:t>𝜋</m:t>
                                  </m:r>
                                </m:num>
                                <m:den>
                                  <m:r>
                                    <m:rPr>
                                      <m:sty m:val="p"/>
                                    </m:rPr>
                                    <a:rPr lang="en-US" altLang="zh-CN" sz="2000">
                                      <a:latin typeface="Cambria Math" panose="02040503050406030204" pitchFamily="18" charset="0"/>
                                      <a:cs typeface="Cambria Math" panose="02040503050406030204" pitchFamily="18" charset="0"/>
                                    </a:rPr>
                                    <m:t>L</m:t>
                                  </m:r>
                                </m:den>
                              </m:f>
                              <m:r>
                                <m:rPr>
                                  <m:sty m:val="p"/>
                                </m:rPr>
                                <a:rPr lang="en-US" altLang="zh-CN" sz="2000">
                                  <a:latin typeface="Cambria Math" panose="02040503050406030204" pitchFamily="18" charset="0"/>
                                  <a:cs typeface="Cambria Math" panose="02040503050406030204" pitchFamily="18" charset="0"/>
                                </a:rPr>
                                <m:t>t</m:t>
                              </m:r>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latin typeface="Cambria Math" panose="02040503050406030204" pitchFamily="18" charset="0"/>
                                </a:rPr>
                                <m:t>sin</m:t>
                              </m:r>
                              <m:f>
                                <m:fPr>
                                  <m:ctrlPr>
                                    <a:rPr lang="en-US" altLang="zh-CN" sz="2000" i="1">
                                      <a:latin typeface="Cambria Math" panose="02040503050406030204" pitchFamily="18" charset="0"/>
                                      <a:cs typeface="Cambria Math" panose="02040503050406030204" pitchFamily="18" charset="0"/>
                                    </a:rPr>
                                  </m:ctrlPr>
                                </m:fPr>
                                <m:num>
                                  <m:r>
                                    <m:rPr>
                                      <m:sty m:val="p"/>
                                    </m:rPr>
                                    <a:rPr lang="en-US" altLang="zh-CN" sz="2000">
                                      <a:latin typeface="Cambria Math" panose="02040503050406030204" pitchFamily="18" charset="0"/>
                                      <a:cs typeface="Cambria Math" panose="02040503050406030204" pitchFamily="18" charset="0"/>
                                    </a:rPr>
                                    <m:t>an</m:t>
                                  </m:r>
                                  <m:r>
                                    <a:rPr lang="en-US" altLang="zh-CN" sz="2000">
                                      <a:latin typeface="Cambria Math" panose="02040503050406030204" pitchFamily="18" charset="0"/>
                                      <a:cs typeface="Cambria Math" panose="02040503050406030204" pitchFamily="18" charset="0"/>
                                    </a:rPr>
                                    <m:t>𝜋</m:t>
                                  </m:r>
                                </m:num>
                                <m:den>
                                  <m:r>
                                    <m:rPr>
                                      <m:sty m:val="p"/>
                                    </m:rPr>
                                    <a:rPr lang="en-US" altLang="zh-CN" sz="2000">
                                      <a:latin typeface="Cambria Math" panose="02040503050406030204" pitchFamily="18" charset="0"/>
                                      <a:cs typeface="Cambria Math" panose="02040503050406030204" pitchFamily="18" charset="0"/>
                                    </a:rPr>
                                    <m:t>L</m:t>
                                  </m:r>
                                </m:den>
                              </m:f>
                              <m:r>
                                <m:rPr>
                                  <m:sty m:val="p"/>
                                </m:rPr>
                                <a:rPr lang="en-US" altLang="zh-CN" sz="2000">
                                  <a:latin typeface="Cambria Math" panose="02040503050406030204" pitchFamily="18" charset="0"/>
                                  <a:cs typeface="Cambria Math" panose="02040503050406030204" pitchFamily="18" charset="0"/>
                                </a:rPr>
                                <m:t>t</m:t>
                              </m:r>
                            </m:e>
                          </m:d>
                          <m:r>
                            <m:rPr>
                              <m:sty m:val="p"/>
                            </m:rPr>
                            <a:rPr lang="en-US" altLang="zh-CN" sz="2000">
                              <a:latin typeface="Cambria Math" panose="02040503050406030204" pitchFamily="18" charset="0"/>
                            </a:rPr>
                            <m:t>sin</m:t>
                          </m:r>
                          <m:f>
                            <m:fPr>
                              <m:ctrlPr>
                                <a:rPr lang="en-US" altLang="zh-CN" sz="2000" i="1">
                                  <a:latin typeface="Cambria Math" panose="02040503050406030204" pitchFamily="18" charset="0"/>
                                  <a:cs typeface="Cambria Math" panose="02040503050406030204" pitchFamily="18" charset="0"/>
                                </a:rPr>
                              </m:ctrlPr>
                            </m:fPr>
                            <m:num>
                              <m:r>
                                <m:rPr>
                                  <m:sty m:val="p"/>
                                </m:rPr>
                                <a:rPr lang="en-US" altLang="zh-CN" sz="2000">
                                  <a:latin typeface="Cambria Math" panose="02040503050406030204" pitchFamily="18" charset="0"/>
                                  <a:cs typeface="Cambria Math" panose="02040503050406030204" pitchFamily="18" charset="0"/>
                                </a:rPr>
                                <m:t>n</m:t>
                              </m:r>
                              <m:r>
                                <a:rPr lang="en-US" altLang="zh-CN" sz="2000">
                                  <a:latin typeface="Cambria Math" panose="02040503050406030204" pitchFamily="18" charset="0"/>
                                  <a:cs typeface="Cambria Math" panose="02040503050406030204" pitchFamily="18" charset="0"/>
                                </a:rPr>
                                <m:t>𝜋</m:t>
                              </m:r>
                            </m:num>
                            <m:den>
                              <m:r>
                                <m:rPr>
                                  <m:sty m:val="p"/>
                                </m:rPr>
                                <a:rPr lang="en-US" altLang="zh-CN" sz="2000">
                                  <a:latin typeface="Cambria Math" panose="02040503050406030204" pitchFamily="18" charset="0"/>
                                  <a:cs typeface="Cambria Math" panose="02040503050406030204" pitchFamily="18" charset="0"/>
                                </a:rPr>
                                <m:t>L</m:t>
                              </m:r>
                            </m:den>
                          </m:f>
                          <m:r>
                            <m:rPr>
                              <m:sty m:val="p"/>
                            </m:rPr>
                            <a:rPr lang="en-US" altLang="zh-CN" sz="2000">
                              <a:latin typeface="Cambria Math" panose="02040503050406030204" pitchFamily="18" charset="0"/>
                              <a:cs typeface="Cambria Math" panose="02040503050406030204" pitchFamily="18" charset="0"/>
                            </a:rPr>
                            <m:t>x</m:t>
                          </m:r>
                        </m:e>
                      </m:nary>
                      <m:r>
                        <a:rPr lang="en-US" altLang="zh-CN" sz="2000">
                          <a:latin typeface="Cambria Math" panose="02040503050406030204" pitchFamily="18" charset="0"/>
                          <a:cs typeface="Cambria Math" panose="02040503050406030204" pitchFamily="18" charset="0"/>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b="0" i="0" smtClean="0">
                              <a:latin typeface="Cambria Math" panose="02040503050406030204" pitchFamily="18" charset="0"/>
                              <a:ea typeface="黑体" panose="02010609060101010101" charset="-122"/>
                              <a:cs typeface="Cambria Math" panose="02040503050406030204" pitchFamily="18" charset="0"/>
                              <a:sym typeface="+mn-ea"/>
                            </a:rPr>
                            <m:t>3</m:t>
                          </m:r>
                        </m:num>
                        <m:den>
                          <m:sSup>
                            <m:sSup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latin typeface="Cambria Math" panose="02040503050406030204" pitchFamily="18" charset="0"/>
                                  <a:ea typeface="黑体" panose="02010609060101010101" charset="-122"/>
                                  <a:cs typeface="Cambria Math" panose="02040503050406030204" pitchFamily="18" charset="0"/>
                                  <a:sym typeface="+mn-ea"/>
                                </a:rPr>
                                <m:t>10</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e>
                            <m:sup>
                              <m:r>
                                <a:rPr lang="en-US" altLang="zh-CN" sz="2000">
                                  <a:latin typeface="Cambria Math" panose="02040503050406030204" pitchFamily="18" charset="0"/>
                                  <a:ea typeface="黑体" panose="02010609060101010101" charset="-122"/>
                                  <a:cs typeface="Cambria Math" panose="02040503050406030204" pitchFamily="18" charset="0"/>
                                  <a:sym typeface="+mn-ea"/>
                                </a:rPr>
                                <m:t>2</m:t>
                              </m:r>
                            </m:sup>
                          </m:sSup>
                        </m:den>
                      </m:f>
                      <m:nary>
                        <m:naryPr>
                          <m:chr m:val="∑"/>
                          <m:limLoc m:val="undOvr"/>
                          <m:ctrlPr>
                            <a:rPr lang="en-US" altLang="zh-CN" sz="2000" i="1">
                              <a:solidFill>
                                <a:schemeClr val="tx1"/>
                              </a:solidFill>
                              <a:latin typeface="Cambria Math" panose="02040503050406030204" pitchFamily="18" charset="0"/>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=1</m:t>
                          </m:r>
                        </m:sub>
                        <m:sup>
                          <m:r>
                            <a:rPr lang="en-US" altLang="zh-CN" sz="2000">
                              <a:solidFill>
                                <a:schemeClr val="tx1"/>
                              </a:solidFill>
                              <a:latin typeface="Cambria Math" panose="02040503050406030204" pitchFamily="18" charset="0"/>
                              <a:cs typeface="Cambria Math" panose="02040503050406030204" pitchFamily="18" charset="0"/>
                              <a:sym typeface="+mn-ea"/>
                            </a:rPr>
                            <m:t>∞</m:t>
                          </m:r>
                        </m:sup>
                        <m:e>
                          <m:r>
                            <a:rPr lang="zh-CN" altLang="en-US" sz="2000" b="0" i="1" smtClean="0">
                              <a:solidFill>
                                <a:schemeClr val="tx1"/>
                              </a:solidFill>
                              <a:latin typeface="Cambria Math" panose="02040503050406030204" pitchFamily="18" charset="0"/>
                              <a:cs typeface="Cambria Math" panose="02040503050406030204" pitchFamily="18" charset="0"/>
                              <a:sym typeface="+mn-ea"/>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latin typeface="Cambria Math" panose="02040503050406030204" pitchFamily="18" charset="0"/>
                                  <a:ea typeface="黑体" panose="02010609060101010101" charset="-122"/>
                                  <a:cs typeface="Cambria Math" panose="02040503050406030204" pitchFamily="18" charset="0"/>
                                  <a:sym typeface="+mn-ea"/>
                                </a:rPr>
                                <m:t>3</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num>
                                <m:den>
                                  <m:r>
                                    <a:rPr lang="en-US" altLang="zh-CN" sz="2000">
                                      <a:latin typeface="Cambria Math" panose="02040503050406030204" pitchFamily="18" charset="0"/>
                                      <a:ea typeface="黑体" panose="02010609060101010101" charset="-122"/>
                                      <a:cs typeface="Cambria Math" panose="02040503050406030204" pitchFamily="18" charset="0"/>
                                      <a:sym typeface="+mn-ea"/>
                                    </a:rPr>
                                    <m:t>3</m:t>
                                  </m:r>
                                </m:den>
                              </m:f>
                            </m:num>
                            <m:den>
                              <m:sSup>
                                <m:sSup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e>
                                <m:sup>
                                  <m:r>
                                    <a:rPr lang="en-US" altLang="zh-CN" sz="2000">
                                      <a:latin typeface="Cambria Math" panose="02040503050406030204" pitchFamily="18" charset="0"/>
                                      <a:ea typeface="黑体" panose="02010609060101010101" charset="-122"/>
                                      <a:cs typeface="Cambria Math" panose="02040503050406030204" pitchFamily="18" charset="0"/>
                                      <a:sym typeface="+mn-ea"/>
                                    </a:rPr>
                                    <m:t>2</m:t>
                                  </m:r>
                                </m:sup>
                              </m:sSup>
                            </m:den>
                          </m:f>
                          <m:r>
                            <a:rPr lang="zh-CN" altLang="en-US" sz="2000" b="0" i="1" smtClean="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latin typeface="Cambria Math" panose="02040503050406030204" pitchFamily="18" charset="0"/>
                            </a:rPr>
                            <m:t>cos</m:t>
                          </m:r>
                          <m:r>
                            <a:rPr lang="en-US" altLang="zh-CN" sz="2000">
                              <a:latin typeface="Cambria Math" panose="02040503050406030204" pitchFamily="18" charset="0"/>
                            </a:rPr>
                            <m:t>(</m:t>
                          </m:r>
                          <m:r>
                            <m:rPr>
                              <m:sty m:val="p"/>
                            </m:rPr>
                            <a:rPr lang="en-US" altLang="zh-CN" sz="2000">
                              <a:latin typeface="Cambria Math" panose="02040503050406030204" pitchFamily="18" charset="0"/>
                            </a:rPr>
                            <m:t>anπt</m:t>
                          </m:r>
                          <m:r>
                            <a:rPr lang="en-US" altLang="zh-CN" sz="2000">
                              <a:latin typeface="Cambria Math" panose="02040503050406030204" pitchFamily="18" charset="0"/>
                              <a:cs typeface="Cambria Math" panose="02040503050406030204" pitchFamily="18" charset="0"/>
                            </a:rPr>
                            <m:t>)</m:t>
                          </m:r>
                          <m:r>
                            <m:rPr>
                              <m:sty m:val="p"/>
                            </m:rPr>
                            <a:rPr lang="en-US" altLang="zh-CN" sz="2000">
                              <a:latin typeface="Cambria Math" panose="02040503050406030204" pitchFamily="18" charset="0"/>
                            </a:rPr>
                            <m:t>sin</m:t>
                          </m:r>
                          <m:r>
                            <a:rPr lang="en-US" altLang="zh-CN" sz="2000">
                              <a:latin typeface="Cambria Math" panose="02040503050406030204" pitchFamily="18" charset="0"/>
                            </a:rPr>
                            <m:t>(</m:t>
                          </m:r>
                          <m:r>
                            <m:rPr>
                              <m:sty m:val="p"/>
                            </m:rPr>
                            <a:rPr lang="en-US" altLang="zh-CN" sz="2000">
                              <a:latin typeface="Cambria Math" panose="02040503050406030204" pitchFamily="18" charset="0"/>
                              <a:cs typeface="Cambria Math" panose="02040503050406030204" pitchFamily="18" charset="0"/>
                            </a:rPr>
                            <m:t>nπx</m:t>
                          </m:r>
                          <m:r>
                            <a:rPr lang="en-US" altLang="zh-CN" sz="2000">
                              <a:latin typeface="Cambria Math" panose="02040503050406030204" pitchFamily="18" charset="0"/>
                              <a:cs typeface="Cambria Math" panose="02040503050406030204" pitchFamily="18" charset="0"/>
                            </a:rPr>
                            <m:t>)</m:t>
                          </m:r>
                        </m:e>
                      </m:nary>
                    </m:oMath>
                  </m:oMathPara>
                </a14:m>
                <a:endParaRPr lang="zh-CN" altLang="en-US" sz="2000" dirty="0">
                  <a:latin typeface="黑体" panose="02010609060101010101" charset="-122"/>
                  <a:ea typeface="黑体" panose="02010609060101010101" charset="-122"/>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23813" y="832757"/>
                <a:ext cx="12139612" cy="1281430"/>
              </a:xfrm>
              <a:prstGeom prst="rect">
                <a:avLst/>
              </a:prstGeom>
              <a:blipFill rotWithShape="1">
                <a:blip r:embed="rId5"/>
                <a:stretch>
                  <a:fillRect l="-3" t="-21" b="21"/>
                </a:stretch>
              </a:blipFill>
            </p:spPr>
            <p:txBody>
              <a:bodyPr/>
              <a:lstStyle/>
              <a:p>
                <a:r>
                  <a:rPr lang="zh-CN" altLang="en-US">
                    <a:noFill/>
                  </a:rPr>
                  <a:t> </a:t>
                </a:r>
              </a:p>
            </p:txBody>
          </p:sp>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mc:AlternateContent xmlns:mc="http://schemas.openxmlformats.org/markup-compatibility/2006" xmlns:a14="http://schemas.microsoft.com/office/drawing/2010/main">
        <mc:Choice Requires="a14">
          <p:sp>
            <p:nvSpPr>
              <p:cNvPr id="2" name="文本框 1"/>
              <p:cNvSpPr txBox="1"/>
              <p:nvPr/>
            </p:nvSpPr>
            <p:spPr>
              <a:xfrm>
                <a:off x="0" y="859790"/>
                <a:ext cx="12184380" cy="7072385"/>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例题</a:t>
                </a:r>
                <a:r>
                  <a:rPr lang="en-US" altLang="zh-CN" sz="2400" dirty="0">
                    <a:latin typeface="黑体" panose="02010609060101010101" charset="-122"/>
                    <a:ea typeface="黑体" panose="02010609060101010101" charset="-122"/>
                    <a:sym typeface="+mn-ea"/>
                  </a:rPr>
                  <a:t>6</a:t>
                </a:r>
                <a:r>
                  <a:rPr lang="zh-CN" altLang="en-US" sz="2400" dirty="0">
                    <a:latin typeface="黑体" panose="02010609060101010101" charset="-122"/>
                    <a:ea typeface="黑体" panose="02010609060101010101" charset="-122"/>
                    <a:sym typeface="+mn-ea"/>
                  </a:rPr>
                  <a:t>：求解阻尼运动方程的定解问题</a:t>
                </a:r>
                <a:r>
                  <a:rPr lang="en-US" altLang="zh-CN" sz="2400" dirty="0">
                    <a:latin typeface="Cambria Math" panose="02040503050406030204" pitchFamily="18" charset="0"/>
                    <a:cs typeface="Cambria Math" panose="02040503050406030204" pitchFamily="18" charset="0"/>
                    <a:sym typeface="+mn-ea"/>
                  </a:rPr>
                  <a:t>(b&gt;0)</a:t>
                </a:r>
                <a:r>
                  <a:rPr lang="zh-CN" altLang="en-US" sz="2400" dirty="0">
                    <a:latin typeface="黑体" panose="02010609060101010101" charset="-122"/>
                    <a:ea typeface="黑体" panose="02010609060101010101" charset="-122"/>
                    <a:sym typeface="+mn-ea"/>
                  </a:rPr>
                  <a:t>。</a:t>
                </a:r>
              </a:p>
              <a:p>
                <a:pPr indent="45720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b</m:t>
                              </m:r>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𝑢</m:t>
                                  </m:r>
                                </m:num>
                                <m:den>
                                  <m: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𝑡</m:t>
                                  </m:r>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a:rPr lang="en-US" altLang="zh-CN" sz="20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𝛹</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zh-CN" altLang="en-US" sz="2000" dirty="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dirty="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r>
                  <a:rPr lang="zh-CN" altLang="en-US" sz="2000" dirty="0">
                    <a:latin typeface="黑体" panose="02010609060101010101" charset="-122"/>
                    <a:ea typeface="黑体" panose="02010609060101010101" charset="-122"/>
                    <a:sym typeface="+mn-ea"/>
                  </a:rPr>
                  <a:t>解：令</a:t>
                </a:r>
                <a:r>
                  <a:rPr lang="en-US" altLang="zh-CN" sz="2000" dirty="0">
                    <a:latin typeface="Times New Roman" panose="02020603050405020304" charset="0"/>
                    <a:cs typeface="Times New Roman" panose="02020603050405020304" charset="0"/>
                    <a:sym typeface="+mn-ea"/>
                  </a:rPr>
                  <a:t>u(</a:t>
                </a:r>
                <a:r>
                  <a:rPr lang="en-US" altLang="zh-CN" sz="2000" dirty="0" err="1">
                    <a:latin typeface="Times New Roman" panose="02020603050405020304" charset="0"/>
                    <a:cs typeface="Times New Roman" panose="02020603050405020304" charset="0"/>
                    <a:sym typeface="+mn-ea"/>
                  </a:rPr>
                  <a:t>x,t</a:t>
                </a:r>
                <a:r>
                  <a:rPr lang="en-US" altLang="zh-CN" sz="2000" dirty="0">
                    <a:latin typeface="Times New Roman" panose="02020603050405020304" charset="0"/>
                    <a:cs typeface="Times New Roman" panose="02020603050405020304" charset="0"/>
                    <a:sym typeface="+mn-ea"/>
                  </a:rPr>
                  <a:t>)=X(x)T(t)</a:t>
                </a:r>
                <a:r>
                  <a:rPr lang="zh-CN" altLang="en-US" sz="2000" dirty="0">
                    <a:latin typeface="Times New Roman" panose="02020603050405020304" charset="0"/>
                    <a:cs typeface="Times New Roman" panose="02020603050405020304" charset="0"/>
                    <a:sym typeface="+mn-ea"/>
                  </a:rPr>
                  <a:t>，</a:t>
                </a:r>
                <a:r>
                  <a:rPr lang="en-US" altLang="zh-CN" sz="2000" dirty="0">
                    <a:latin typeface="Times New Roman" panose="02020603050405020304" charset="0"/>
                    <a:cs typeface="Times New Roman" panose="02020603050405020304" charset="0"/>
                    <a:sym typeface="+mn-ea"/>
                  </a:rPr>
                  <a:t>X(x)</a:t>
                </a:r>
                <a:r>
                  <a:rPr lang="zh-CN" altLang="en-US" sz="2000" dirty="0">
                    <a:latin typeface="Times New Roman" panose="02020603050405020304" charset="0"/>
                    <a:cs typeface="Times New Roman" panose="02020603050405020304" charset="0"/>
                    <a:sym typeface="+mn-ea"/>
                  </a:rPr>
                  <a:t>构成特征值问题：</a:t>
                </a:r>
              </a:p>
              <a:p>
                <a:pPr indent="457200" fontAlgn="auto">
                  <a:lnSpc>
                    <a:spcPct val="100000"/>
                  </a:lnSpc>
                  <a:buFont typeface="Wingdings" panose="05000000000000000000" charset="0"/>
                  <a:buNone/>
                </a:pPr>
                <a:r>
                  <a:rPr lang="en-US" altLang="zh-CN" sz="2000" dirty="0">
                    <a:latin typeface="Cambria Math" panose="02040503050406030204" pitchFamily="18" charset="0"/>
                    <a:cs typeface="Cambria Math" panose="02040503050406030204" pitchFamily="18" charset="0"/>
                    <a:sym typeface="+mn-ea"/>
                  </a:rPr>
                  <a:t> </a:t>
                </a:r>
                <a14:m>
                  <m:oMath xmlns:m="http://schemas.openxmlformats.org/officeDocument/2006/math">
                    <m:d>
                      <m:dPr>
                        <m:begChr m:val="{"/>
                        <m:endChr m:val=""/>
                        <m:ctrlPr>
                          <a:rPr lang="en-US" altLang="zh-CN" sz="2000" i="1">
                            <a:latin typeface="Cambria Math" panose="02040503050406030204" pitchFamily="18" charset="0"/>
                            <a:cs typeface="Cambria Math" panose="02040503050406030204" pitchFamily="18" charset="0"/>
                            <a:sym typeface="+mn-ea"/>
                          </a:rPr>
                        </m:ctrlPr>
                      </m:dPr>
                      <m:e>
                        <m:eqArr>
                          <m:eqArrPr>
                            <m:ctrlPr>
                              <a:rPr lang="en-US" altLang="zh-CN" sz="2000" i="1">
                                <a:latin typeface="Cambria Math" panose="02040503050406030204" pitchFamily="18" charset="0"/>
                                <a:cs typeface="Cambria Math" panose="02040503050406030204" pitchFamily="18" charset="0"/>
                                <a:sym typeface="+mn-ea"/>
                              </a:rPr>
                            </m:ctrlPr>
                          </m:eqArrPr>
                          <m:e>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0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0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a:rPr lang="en-US" altLang="zh-CN" sz="2000">
                                <a:latin typeface="Cambria Math" panose="02040503050406030204" pitchFamily="18" charset="0"/>
                                <a:cs typeface="Cambria Math" panose="02040503050406030204" pitchFamily="18" charset="0"/>
                                <a:sym typeface="+mn-ea"/>
                              </a:rPr>
                              <m:t>+</m:t>
                            </m:r>
                            <m:r>
                              <a:rPr lang="en-US" altLang="zh-CN" sz="2000">
                                <a:latin typeface="Cambria Math" panose="02040503050406030204" pitchFamily="18" charset="0"/>
                                <a:cs typeface="Cambria Math" panose="02040503050406030204" pitchFamily="18" charset="0"/>
                                <a:sym typeface="+mn-ea"/>
                              </a:rPr>
                              <m:t>𝜆</m:t>
                            </m:r>
                            <m:r>
                              <m:rPr>
                                <m:sty m:val="p"/>
                              </m:rPr>
                              <a:rPr lang="en-US" altLang="zh-CN" sz="2000">
                                <a:latin typeface="Cambria Math" panose="02040503050406030204" pitchFamily="18" charset="0"/>
                                <a:cs typeface="Cambria Math" panose="02040503050406030204" pitchFamily="18" charset="0"/>
                                <a:sym typeface="+mn-ea"/>
                              </a:rPr>
                              <m:t>X</m:t>
                            </m:r>
                            <m:r>
                              <a:rPr lang="en-US" altLang="zh-CN" sz="2000">
                                <a:latin typeface="Cambria Math" panose="02040503050406030204" pitchFamily="18" charset="0"/>
                                <a:cs typeface="Cambria Math" panose="02040503050406030204" pitchFamily="18" charset="0"/>
                                <a:sym typeface="+mn-ea"/>
                              </a:rPr>
                              <m:t>(</m:t>
                            </m:r>
                            <m:r>
                              <m:rPr>
                                <m:sty m:val="p"/>
                              </m:rPr>
                              <a:rPr lang="en-US" altLang="zh-CN" sz="2000">
                                <a:latin typeface="Cambria Math" panose="02040503050406030204" pitchFamily="18" charset="0"/>
                                <a:cs typeface="Cambria Math" panose="02040503050406030204" pitchFamily="18" charset="0"/>
                                <a:sym typeface="+mn-ea"/>
                              </a:rPr>
                              <m:t>x</m:t>
                            </m:r>
                            <m:r>
                              <a:rPr lang="en-US" altLang="zh-CN" sz="2000">
                                <a:latin typeface="Cambria Math" panose="02040503050406030204" pitchFamily="18" charset="0"/>
                                <a:cs typeface="Cambria Math" panose="02040503050406030204" pitchFamily="18" charset="0"/>
                                <a:sym typeface="+mn-ea"/>
                              </a:rPr>
                              <m:t>)=0</m:t>
                            </m:r>
                          </m:e>
                          <m:e>
                            <m:r>
                              <m:rPr>
                                <m:sty m:val="p"/>
                              </m:rPr>
                              <a:rPr lang="en-US" altLang="zh-CN" sz="2000">
                                <a:latin typeface="Cambria Math" panose="02040503050406030204" pitchFamily="18" charset="0"/>
                                <a:cs typeface="Cambria Math" panose="02040503050406030204" pitchFamily="18" charset="0"/>
                                <a:sym typeface="+mn-ea"/>
                              </a:rPr>
                              <m:t>X</m:t>
                            </m:r>
                            <m:r>
                              <a:rPr lang="en-US" altLang="zh-CN" sz="2000">
                                <a:latin typeface="Cambria Math" panose="02040503050406030204" pitchFamily="18" charset="0"/>
                                <a:cs typeface="Cambria Math" panose="02040503050406030204" pitchFamily="18" charset="0"/>
                                <a:sym typeface="+mn-ea"/>
                              </a:rPr>
                              <m:t>(0)=0, </m:t>
                            </m:r>
                            <m:r>
                              <m:rPr>
                                <m:sty m:val="p"/>
                              </m:rPr>
                              <a:rPr lang="en-US" altLang="zh-CN" sz="2000">
                                <a:latin typeface="Cambria Math" panose="02040503050406030204" pitchFamily="18" charset="0"/>
                                <a:cs typeface="Cambria Math" panose="02040503050406030204" pitchFamily="18" charset="0"/>
                                <a:sym typeface="+mn-ea"/>
                              </a:rPr>
                              <m:t>X</m:t>
                            </m:r>
                            <m:r>
                              <a:rPr lang="en-US" altLang="zh-CN" sz="2000">
                                <a:latin typeface="Cambria Math" panose="02040503050406030204" pitchFamily="18" charset="0"/>
                                <a:cs typeface="Cambria Math" panose="02040503050406030204" pitchFamily="18" charset="0"/>
                                <a:sym typeface="+mn-ea"/>
                              </a:rPr>
                              <m:t>(</m:t>
                            </m:r>
                            <m:r>
                              <m:rPr>
                                <m:sty m:val="p"/>
                              </m:rPr>
                              <a:rPr lang="en-US" altLang="zh-CN" sz="2000">
                                <a:latin typeface="Cambria Math" panose="02040503050406030204" pitchFamily="18" charset="0"/>
                                <a:cs typeface="Cambria Math" panose="02040503050406030204" pitchFamily="18" charset="0"/>
                                <a:sym typeface="+mn-ea"/>
                              </a:rPr>
                              <m:t>L</m:t>
                            </m:r>
                            <m:r>
                              <a:rPr lang="en-US" altLang="zh-CN" sz="2000">
                                <a:latin typeface="Cambria Math" panose="02040503050406030204" pitchFamily="18" charset="0"/>
                                <a:cs typeface="Cambria Math" panose="02040503050406030204" pitchFamily="18" charset="0"/>
                                <a:sym typeface="+mn-ea"/>
                              </a:rPr>
                              <m:t>)=0</m:t>
                            </m:r>
                          </m:e>
                        </m:eqArr>
                      </m:e>
                    </m:d>
                  </m:oMath>
                </a14:m>
                <a:endParaRPr lang="zh-CN" altLang="en-US" sz="2000" dirty="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r>
                  <a:rPr lang="en-US" altLang="zh-CN" sz="2000" dirty="0">
                    <a:latin typeface="黑体" panose="02010609060101010101" charset="-122"/>
                    <a:ea typeface="黑体" panose="02010609060101010101" charset="-122"/>
                    <a:sym typeface="+mn-ea"/>
                  </a:rPr>
                  <a:t>T(t)</a:t>
                </a:r>
                <a:r>
                  <a:rPr lang="zh-CN" altLang="en-US" sz="2000" dirty="0">
                    <a:latin typeface="黑体" panose="02010609060101010101" charset="-122"/>
                    <a:ea typeface="黑体" panose="02010609060101010101" charset="-122"/>
                    <a:sym typeface="+mn-ea"/>
                  </a:rPr>
                  <a:t>满足方程：</a:t>
                </a:r>
                <a:r>
                  <a:rPr lang="en-US" altLang="zh-CN" sz="2000" dirty="0">
                    <a:latin typeface="Times New Roman" panose="02020603050405020304" charset="0"/>
                    <a:cs typeface="Times New Roman" panose="02020603050405020304" charset="0"/>
                    <a:sym typeface="+mn-ea"/>
                  </a:rPr>
                  <a:t>T</a:t>
                </a:r>
                <a:r>
                  <a:rPr lang="en-US" altLang="zh-CN" sz="2000" dirty="0">
                    <a:latin typeface="微软雅黑" panose="020B0503020204020204" charset="-122"/>
                    <a:ea typeface="微软雅黑" panose="020B0503020204020204" charset="-122"/>
                    <a:cs typeface="Times New Roman" panose="02020603050405020304" charset="0"/>
                    <a:sym typeface="+mn-ea"/>
                  </a:rPr>
                  <a:t>′′</a:t>
                </a:r>
                <a:r>
                  <a:rPr lang="en-US" altLang="zh-CN" sz="2000" dirty="0">
                    <a:latin typeface="Times New Roman" panose="02020603050405020304" charset="0"/>
                    <a:cs typeface="Times New Roman" panose="02020603050405020304" charset="0"/>
                    <a:sym typeface="+mn-ea"/>
                  </a:rPr>
                  <a:t>(t)+2bT</a:t>
                </a:r>
                <a:r>
                  <a:rPr lang="en-US" altLang="zh-CN" sz="2000" dirty="0">
                    <a:latin typeface="微软雅黑" panose="020B0503020204020204" charset="-122"/>
                    <a:ea typeface="微软雅黑" panose="020B0503020204020204" charset="-122"/>
                    <a:cs typeface="Times New Roman" panose="02020603050405020304" charset="0"/>
                    <a:sym typeface="+mn-ea"/>
                  </a:rPr>
                  <a:t>′</a:t>
                </a:r>
                <a:r>
                  <a:rPr lang="en-US" altLang="zh-CN" sz="2000" dirty="0">
                    <a:latin typeface="Times New Roman" panose="02020603050405020304" charset="0"/>
                    <a:cs typeface="Times New Roman" panose="02020603050405020304" charset="0"/>
                    <a:sym typeface="+mn-ea"/>
                  </a:rPr>
                  <a:t>(t)+</a:t>
                </a:r>
                <a:r>
                  <a:rPr lang="en-US" altLang="zh-CN" sz="2000" dirty="0">
                    <a:latin typeface="Times New Roman" panose="02020603050405020304" charset="0"/>
                    <a:ea typeface="宋体" panose="02010600030101010101" pitchFamily="2" charset="-122"/>
                    <a:cs typeface="Times New Roman" panose="02020603050405020304" charset="0"/>
                    <a:sym typeface="+mn-ea"/>
                  </a:rPr>
                  <a:t>λ</a:t>
                </a:r>
                <a:r>
                  <a:rPr lang="en-US" altLang="zh-CN" sz="2000" dirty="0">
                    <a:latin typeface="Times New Roman" panose="02020603050405020304" charset="0"/>
                    <a:cs typeface="Times New Roman" panose="02020603050405020304" charset="0"/>
                    <a:sym typeface="+mn-ea"/>
                  </a:rPr>
                  <a:t>a</a:t>
                </a:r>
                <a:r>
                  <a:rPr lang="en-US" altLang="zh-CN" sz="2000" baseline="30000" dirty="0">
                    <a:latin typeface="Times New Roman" panose="02020603050405020304" charset="0"/>
                    <a:cs typeface="Times New Roman" panose="02020603050405020304" charset="0"/>
                    <a:sym typeface="+mn-ea"/>
                  </a:rPr>
                  <a:t>2</a:t>
                </a:r>
                <a:r>
                  <a:rPr lang="en-US" altLang="zh-CN" sz="2000" dirty="0">
                    <a:latin typeface="Times New Roman" panose="02020603050405020304" charset="0"/>
                    <a:cs typeface="Times New Roman" panose="02020603050405020304" charset="0"/>
                    <a:sym typeface="+mn-ea"/>
                  </a:rPr>
                  <a:t>T(t)=0</a:t>
                </a:r>
              </a:p>
              <a:p>
                <a:pPr indent="457200" fontAlgn="auto">
                  <a:lnSpc>
                    <a:spcPct val="150000"/>
                  </a:lnSpc>
                  <a:buFont typeface="Wingdings" panose="05000000000000000000" charset="0"/>
                  <a:buNone/>
                </a:pPr>
                <a:r>
                  <a:rPr lang="en-US" altLang="zh-CN" sz="2000" dirty="0">
                    <a:latin typeface="Times New Roman" panose="02020603050405020304" charset="0"/>
                    <a:cs typeface="Times New Roman" panose="02020603050405020304" charset="0"/>
                    <a:sym typeface="+mn-ea"/>
                  </a:rPr>
                  <a:t>X(x)</a:t>
                </a:r>
                <a:r>
                  <a:rPr lang="zh-CN" altLang="en-US" sz="2000" dirty="0">
                    <a:latin typeface="Times New Roman" panose="02020603050405020304" charset="0"/>
                    <a:cs typeface="Times New Roman" panose="02020603050405020304" charset="0"/>
                    <a:sym typeface="+mn-ea"/>
                  </a:rPr>
                  <a:t>的特征值问题在</a:t>
                </a:r>
                <a14:m>
                  <m:oMath xmlns:m="http://schemas.openxmlformats.org/officeDocument/2006/math">
                    <m:r>
                      <m:rPr>
                        <m:sty m:val="p"/>
                      </m:rPr>
                      <a:rPr lang="en-US" altLang="zh-CN" sz="2000">
                        <a:solidFill>
                          <a:schemeClr val="tx1"/>
                        </a:solidFill>
                        <a:latin typeface="Cambria Math" panose="02040503050406030204" pitchFamily="18" charset="0"/>
                        <a:cs typeface="Cambria Math" panose="02040503050406030204" pitchFamily="18" charset="0"/>
                        <a:sym typeface="+mn-ea"/>
                      </a:rPr>
                      <m:t>λ</m:t>
                    </m:r>
                  </m:oMath>
                </a14:m>
                <a:r>
                  <a:rPr lang="en-US" altLang="zh-CN" sz="2000" dirty="0">
                    <a:latin typeface="黑体" panose="02010609060101010101" charset="-122"/>
                    <a:ea typeface="黑体" panose="02010609060101010101" charset="-122"/>
                    <a:sym typeface="+mn-ea"/>
                  </a:rPr>
                  <a:t>&gt;0</a:t>
                </a:r>
                <a:r>
                  <a:rPr lang="zh-CN" altLang="en-US" sz="2000" dirty="0">
                    <a:latin typeface="黑体" panose="02010609060101010101" charset="-122"/>
                    <a:ea typeface="黑体" panose="02010609060101010101" charset="-122"/>
                    <a:sym typeface="+mn-ea"/>
                  </a:rPr>
                  <a:t>时，有解：</a:t>
                </a:r>
              </a:p>
              <a:p>
                <a:pPr indent="457200" algn="ctr" fontAlgn="auto">
                  <a:lnSpc>
                    <a:spcPct val="150000"/>
                  </a:lnSpc>
                  <a:buFont typeface="Wingdings" panose="05000000000000000000" charset="0"/>
                  <a:buNone/>
                </a:pPr>
                <a:r>
                  <a:rPr lang="en-US" altLang="zh-CN" sz="2000" dirty="0">
                    <a:solidFill>
                      <a:srgbClr val="FF0000"/>
                    </a:solidFill>
                    <a:latin typeface="Times New Roman" panose="02020603050405020304" charset="0"/>
                    <a:ea typeface="宋体" panose="02010600030101010101" pitchFamily="2" charset="-122"/>
                    <a:cs typeface="Times New Roman" panose="02020603050405020304" charset="0"/>
                    <a:sym typeface="+mn-ea"/>
                  </a:rPr>
                  <a:t>   </a:t>
                </a:r>
                <a:r>
                  <a:rPr lang="zh-CN" altLang="en-US" sz="2000" dirty="0">
                    <a:latin typeface="微软雅黑" panose="020B0503020204020204" charset="-122"/>
                    <a:ea typeface="微软雅黑" panose="020B0503020204020204" charset="-122"/>
                    <a:cs typeface="Times New Roman" panose="02020603050405020304" charset="0"/>
                    <a:sym typeface="+mn-ea"/>
                  </a:rPr>
                  <a:t>λ</a:t>
                </a:r>
                <a:r>
                  <a:rPr lang="en-US" altLang="zh-CN" sz="2000" dirty="0">
                    <a:latin typeface="微软雅黑" panose="020B0503020204020204" charset="-122"/>
                    <a:ea typeface="微软雅黑" panose="020B0503020204020204" charset="-122"/>
                    <a:cs typeface="Times New Roman" panose="02020603050405020304" charset="0"/>
                    <a:sym typeface="+mn-ea"/>
                  </a:rPr>
                  <a:t>=</a:t>
                </a:r>
                <a:r>
                  <a:rPr lang="zh-CN" altLang="en-US" sz="2000" dirty="0">
                    <a:latin typeface="微软雅黑" panose="020B0503020204020204" charset="-122"/>
                    <a:ea typeface="微软雅黑" panose="020B0503020204020204" charset="-122"/>
                    <a:cs typeface="Times New Roman" panose="02020603050405020304" charset="0"/>
                    <a:sym typeface="+mn-ea"/>
                  </a:rPr>
                  <a:t>λ</a:t>
                </a:r>
                <a:r>
                  <a:rPr lang="en-US" altLang="zh-CN" sz="2000" baseline="-25000" dirty="0">
                    <a:latin typeface="微软雅黑" panose="020B0503020204020204" charset="-122"/>
                    <a:ea typeface="微软雅黑" panose="020B0503020204020204" charset="-122"/>
                    <a:cs typeface="Times New Roman" panose="02020603050405020304" charset="0"/>
                    <a:sym typeface="+mn-ea"/>
                  </a:rPr>
                  <a:t>n</a:t>
                </a:r>
                <a:r>
                  <a:rPr lang="en-US" altLang="zh-CN" sz="2000" dirty="0">
                    <a:latin typeface="微软雅黑" panose="020B0503020204020204" charset="-122"/>
                    <a:ea typeface="微软雅黑" panose="020B0503020204020204" charset="-122"/>
                    <a:cs typeface="Times New Roman" panose="02020603050405020304" charset="0"/>
                    <a:sym typeface="+mn-ea"/>
                  </a:rPr>
                  <a:t>=(</a:t>
                </a:r>
                <a:r>
                  <a:rPr lang="en-US" altLang="zh-CN" sz="2000" dirty="0">
                    <a:latin typeface="Arial" panose="020B0604020202020204" pitchFamily="34" charset="0"/>
                    <a:cs typeface="Arial" panose="020B0604020202020204" pitchFamily="34" charset="0"/>
                    <a:sym typeface="+mn-ea"/>
                  </a:rPr>
                  <a:t>n</a:t>
                </a:r>
                <a:r>
                  <a:rPr lang="en-US" altLang="zh-CN" sz="2000" dirty="0">
                    <a:latin typeface="微软雅黑" panose="020B0503020204020204" charset="-122"/>
                    <a:ea typeface="微软雅黑" panose="020B0503020204020204" charset="-122"/>
                    <a:cs typeface="Arial" panose="020B0604020202020204" pitchFamily="34" charset="0"/>
                    <a:sym typeface="+mn-ea"/>
                  </a:rPr>
                  <a:t>π/L)</a:t>
                </a:r>
                <a:r>
                  <a:rPr lang="en-US" altLang="zh-CN" sz="2000" baseline="30000" dirty="0">
                    <a:latin typeface="微软雅黑" panose="020B0503020204020204" charset="-122"/>
                    <a:ea typeface="微软雅黑" panose="020B0503020204020204" charset="-122"/>
                    <a:cs typeface="Arial" panose="020B0604020202020204" pitchFamily="34" charset="0"/>
                    <a:sym typeface="+mn-ea"/>
                  </a:rPr>
                  <a:t>2</a:t>
                </a:r>
                <a:r>
                  <a:rPr lang="en-US" altLang="zh-CN" sz="2000" dirty="0">
                    <a:latin typeface="微软雅黑" panose="020B0503020204020204" charset="-122"/>
                    <a:ea typeface="微软雅黑" panose="020B0503020204020204" charset="-122"/>
                    <a:cs typeface="Arial" panose="020B0604020202020204" pitchFamily="34" charset="0"/>
                    <a:sym typeface="+mn-ea"/>
                  </a:rPr>
                  <a:t>  </a:t>
                </a:r>
                <a14:m>
                  <m:oMath xmlns:m="http://schemas.openxmlformats.org/officeDocument/2006/math">
                    <m:r>
                      <m:rPr>
                        <m:sty m:val="p"/>
                      </m:rPr>
                      <a:rPr lang="en-US" altLang="zh-CN" sz="2000">
                        <a:solidFill>
                          <a:schemeClr val="tx1"/>
                        </a:solidFill>
                        <a:latin typeface="Cambria Math" panose="02040503050406030204" pitchFamily="18" charset="0"/>
                        <a:cs typeface="Cambria Math" panose="02040503050406030204" pitchFamily="18" charset="0"/>
                        <a:sym typeface="+mn-ea"/>
                      </a:rPr>
                      <m:t>X</m:t>
                    </m:r>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x</m:t>
                    </m:r>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X</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x</m:t>
                    </m:r>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000">
                        <a:latin typeface="Cambria Math" panose="02040503050406030204" pitchFamily="18" charset="0"/>
                      </a:rPr>
                      <m:t>sin</m:t>
                    </m:r>
                    <m:f>
                      <m:fPr>
                        <m:ctrlPr>
                          <a:rPr lang="en-US" sz="2000" i="1">
                            <a:latin typeface="Cambria Math" panose="02040503050406030204" pitchFamily="18" charset="0"/>
                            <a:cs typeface="Cambria Math" panose="02040503050406030204" pitchFamily="18" charset="0"/>
                          </a:rPr>
                        </m:ctrlPr>
                      </m:fPr>
                      <m:num>
                        <m:r>
                          <m:rPr>
                            <m:sty m:val="p"/>
                          </m:rPr>
                          <a:rPr lang="en-US" sz="2000">
                            <a:latin typeface="Cambria Math" panose="02040503050406030204" pitchFamily="18" charset="0"/>
                            <a:cs typeface="Cambria Math" panose="02040503050406030204" pitchFamily="18" charset="0"/>
                          </a:rPr>
                          <m:t>n</m:t>
                        </m:r>
                        <m:r>
                          <a:rPr lang="en-US" sz="2000">
                            <a:latin typeface="Cambria Math" panose="02040503050406030204" pitchFamily="18" charset="0"/>
                            <a:cs typeface="Cambria Math" panose="02040503050406030204" pitchFamily="18" charset="0"/>
                          </a:rPr>
                          <m:t>𝜋</m:t>
                        </m:r>
                      </m:num>
                      <m:den>
                        <m:r>
                          <m:rPr>
                            <m:sty m:val="p"/>
                          </m:rPr>
                          <a:rPr lang="en-US" sz="2000">
                            <a:latin typeface="Cambria Math" panose="02040503050406030204" pitchFamily="18" charset="0"/>
                            <a:cs typeface="Cambria Math" panose="02040503050406030204" pitchFamily="18" charset="0"/>
                          </a:rPr>
                          <m:t>L</m:t>
                        </m:r>
                      </m:den>
                    </m:f>
                    <m:r>
                      <m:rPr>
                        <m:sty m:val="p"/>
                      </m:rPr>
                      <a:rPr lang="en-US" sz="2000">
                        <a:latin typeface="Cambria Math" panose="02040503050406030204" pitchFamily="18" charset="0"/>
                        <a:cs typeface="Cambria Math" panose="02040503050406030204" pitchFamily="18" charset="0"/>
                      </a:rPr>
                      <m:t>x</m:t>
                    </m:r>
                  </m:oMath>
                </a14:m>
                <a:r>
                  <a:rPr lang="en-US" sz="2000" dirty="0">
                    <a:latin typeface="Cambria Math" panose="02040503050406030204" pitchFamily="18" charset="0"/>
                    <a:cs typeface="Cambria Math" panose="02040503050406030204" pitchFamily="18" charset="0"/>
                  </a:rPr>
                  <a:t>   </a:t>
                </a:r>
                <a:r>
                  <a:rPr lang="en-US" altLang="zh-CN" sz="2000" dirty="0">
                    <a:latin typeface="微软雅黑" panose="020B0503020204020204" charset="-122"/>
                    <a:ea typeface="微软雅黑" panose="020B0503020204020204" charset="-122"/>
                    <a:cs typeface="Arial" panose="020B0604020202020204" pitchFamily="34" charset="0"/>
                    <a:sym typeface="+mn-ea"/>
                  </a:rPr>
                  <a:t> (n=1,2,3,....)</a:t>
                </a:r>
                <a:r>
                  <a:rPr lang="en-US" sz="2000" dirty="0">
                    <a:latin typeface="Cambria Math" panose="02040503050406030204" pitchFamily="18" charset="0"/>
                    <a:cs typeface="Cambria Math" panose="02040503050406030204" pitchFamily="18" charset="0"/>
                  </a:rPr>
                  <a:t> </a:t>
                </a:r>
              </a:p>
              <a:p>
                <a:pPr indent="457200" fontAlgn="auto">
                  <a:lnSpc>
                    <a:spcPct val="150000"/>
                  </a:lnSpc>
                  <a:buFont typeface="Wingdings" panose="05000000000000000000" charset="0"/>
                  <a:buNone/>
                </a:pPr>
                <a:endParaRPr lang="zh-CN" altLang="en-US" sz="2000" dirty="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dirty="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dirty="0">
                  <a:latin typeface="黑体" panose="02010609060101010101" charset="-122"/>
                  <a:ea typeface="黑体" panose="02010609060101010101" charset="-122"/>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0" y="859790"/>
                <a:ext cx="12184380" cy="7072385"/>
              </a:xfrm>
              <a:prstGeom prst="rect">
                <a:avLst/>
              </a:prstGeom>
              <a:blipFill rotWithShape="1">
                <a:blip r:embed="rId4"/>
                <a:stretch>
                  <a:fillRect b="6"/>
                </a:stretch>
              </a:blipFill>
            </p:spPr>
            <p:txBody>
              <a:bodyPr/>
              <a:lstStyle/>
              <a:p>
                <a:r>
                  <a:rPr lang="zh-CN" altLang="en-US">
                    <a:noFill/>
                  </a:rPr>
                  <a:t> </a:t>
                </a:r>
              </a:p>
            </p:txBody>
          </p:sp>
        </mc:Fallback>
      </mc:AlternateContent>
      <p:sp>
        <p:nvSpPr>
          <p:cNvPr id="3" name="矩形 2"/>
          <p:cNvSpPr/>
          <p:nvPr/>
        </p:nvSpPr>
        <p:spPr>
          <a:xfrm>
            <a:off x="276134" y="1460818"/>
            <a:ext cx="2912745" cy="61214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76134" y="2841511"/>
            <a:ext cx="3050867" cy="516731"/>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067040" y="1604645"/>
            <a:ext cx="3578860" cy="1077595"/>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dirty="0">
                <a:solidFill>
                  <a:schemeClr val="tx1"/>
                </a:solidFill>
                <a:latin typeface="Times New Roman" panose="02020603050405020304" charset="0"/>
                <a:cs typeface="Times New Roman" panose="02020603050405020304" charset="0"/>
                <a:sym typeface="+mn-ea"/>
              </a:rPr>
              <a:t>泛定方程：线性、齐次</a:t>
            </a:r>
          </a:p>
          <a:p>
            <a:pPr indent="0" algn="ctr" fontAlgn="auto">
              <a:lnSpc>
                <a:spcPct val="100000"/>
              </a:lnSpc>
              <a:buFont typeface="Wingdings" panose="05000000000000000000" charset="0"/>
              <a:buNone/>
            </a:pPr>
            <a:r>
              <a:rPr lang="zh-CN" altLang="en-US" sz="2400" dirty="0">
                <a:solidFill>
                  <a:schemeClr val="tx1"/>
                </a:solidFill>
                <a:latin typeface="Times New Roman" panose="02020603050405020304" charset="0"/>
                <a:cs typeface="Times New Roman" panose="02020603050405020304" charset="0"/>
                <a:sym typeface="+mn-ea"/>
              </a:rPr>
              <a:t>边界条件：齐次</a:t>
            </a:r>
          </a:p>
        </p:txBody>
      </p:sp>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4"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dirty="0">
                <a:sym typeface="+mn-ea"/>
              </a:rPr>
              <a:t>第</a:t>
            </a:r>
            <a:r>
              <a:rPr lang="zh-CN" altLang="en-US" sz="3200" dirty="0">
                <a:sym typeface="+mn-ea"/>
              </a:rPr>
              <a:t>二</a:t>
            </a:r>
            <a:r>
              <a:rPr lang="en-US" altLang="zh-CN" sz="3200" dirty="0">
                <a:sym typeface="+mn-ea"/>
              </a:rPr>
              <a:t>章  </a:t>
            </a:r>
            <a:r>
              <a:rPr lang="zh-CN" altLang="en-US" sz="3200" dirty="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animBg="1"/>
      <p:bldP spid="3" grpId="2" animBg="1"/>
      <p:bldP spid="6" grpId="1" animBg="1"/>
      <p:bldP spid="6" grpId="2" animBg="1"/>
      <p:bldP spid="11" grpId="1" animBg="1"/>
      <p:bldP spid="11" grpId="2"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mc:AlternateContent xmlns:mc="http://schemas.openxmlformats.org/markup-compatibility/2006" xmlns:a14="http://schemas.microsoft.com/office/drawing/2010/main">
        <mc:Choice Requires="a14">
          <p:sp>
            <p:nvSpPr>
              <p:cNvPr id="2" name="文本框 1"/>
              <p:cNvSpPr txBox="1"/>
              <p:nvPr/>
            </p:nvSpPr>
            <p:spPr>
              <a:xfrm>
                <a:off x="0" y="825500"/>
                <a:ext cx="12184380" cy="5822950"/>
              </a:xfrm>
              <a:prstGeom prst="rect">
                <a:avLst/>
              </a:prstGeom>
              <a:noFill/>
            </p:spPr>
            <p:txBody>
              <a:bodyPr wrap="square" rtlCol="0">
                <a:spAutoFit/>
              </a:bodyPr>
              <a:lstStyle/>
              <a:p>
                <a:pPr indent="457200" fontAlgn="auto">
                  <a:lnSpc>
                    <a:spcPct val="150000"/>
                  </a:lnSpc>
                  <a:buFont typeface="Wingdings" panose="05000000000000000000" charset="0"/>
                  <a:buNone/>
                </a:pPr>
                <a:r>
                  <a:rPr lang="en-US" altLang="zh-CN" sz="2000" dirty="0">
                    <a:latin typeface="黑体" panose="02010609060101010101" charset="-122"/>
                    <a:ea typeface="黑体" panose="02010609060101010101" charset="-122"/>
                    <a:sym typeface="+mn-ea"/>
                  </a:rPr>
                  <a:t>T(t)</a:t>
                </a:r>
                <a:r>
                  <a:rPr lang="zh-CN" altLang="en-US" sz="2000" dirty="0">
                    <a:latin typeface="黑体" panose="02010609060101010101" charset="-122"/>
                    <a:ea typeface="黑体" panose="02010609060101010101" charset="-122"/>
                    <a:sym typeface="+mn-ea"/>
                  </a:rPr>
                  <a:t>的方程：</a:t>
                </a:r>
                <a14:m>
                  <m:oMath xmlns:m="http://schemas.openxmlformats.org/officeDocument/2006/math">
                    <m:sSup>
                      <m:sSupPr>
                        <m:ctrlPr>
                          <a:rPr lang="zh-CN" altLang="en-US" sz="2000" i="1">
                            <a:latin typeface="Cambria Math" panose="02040503050406030204" pitchFamily="18" charset="0"/>
                            <a:cs typeface="Cambria Math" panose="02040503050406030204" pitchFamily="18" charset="0"/>
                            <a:sym typeface="+mn-ea"/>
                          </a:rPr>
                        </m:ctrlPr>
                      </m:sSupPr>
                      <m:e>
                        <m:r>
                          <m:rPr>
                            <m:sty m:val="p"/>
                          </m:rPr>
                          <a:rPr lang="en-US" altLang="zh-CN" sz="2000">
                            <a:latin typeface="Cambria Math" panose="02040503050406030204" pitchFamily="18" charset="0"/>
                            <a:cs typeface="Cambria Math" panose="02040503050406030204" pitchFamily="18" charset="0"/>
                            <a:sym typeface="+mn-ea"/>
                          </a:rPr>
                          <m:t>T</m:t>
                        </m:r>
                      </m:e>
                      <m:sup>
                        <m:r>
                          <a:rPr lang="en-US" altLang="zh-CN" sz="2000">
                            <a:latin typeface="Cambria Math" panose="02040503050406030204" pitchFamily="18" charset="0"/>
                            <a:ea typeface="微软雅黑" panose="020B0503020204020204" charset="-122"/>
                            <a:cs typeface="Times New Roman" panose="02020603050405020304" charset="0"/>
                            <a:sym typeface="+mn-ea"/>
                          </a:rPr>
                          <m:t>′′</m:t>
                        </m:r>
                      </m:sup>
                    </m:sSup>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)+2</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m:t>
                    </m:r>
                    <m:sSup>
                      <m:sSupPr>
                        <m:ctrlPr>
                          <a:rPr lang="zh-CN" altLang="en-US" sz="2000" i="1">
                            <a:latin typeface="Cambria Math" panose="02040503050406030204" pitchFamily="18" charset="0"/>
                            <a:cs typeface="Cambria Math" panose="02040503050406030204" pitchFamily="18" charset="0"/>
                            <a:sym typeface="+mn-ea"/>
                          </a:rPr>
                        </m:ctrlPr>
                      </m:sSupPr>
                      <m:e>
                        <m:r>
                          <m:rPr>
                            <m:sty m:val="p"/>
                          </m:rPr>
                          <a:rPr lang="en-US" altLang="zh-CN" sz="2000">
                            <a:latin typeface="Cambria Math" panose="02040503050406030204" pitchFamily="18" charset="0"/>
                            <a:cs typeface="Cambria Math" panose="02040503050406030204" pitchFamily="18" charset="0"/>
                            <a:sym typeface="+mn-ea"/>
                          </a:rPr>
                          <m:t>T</m:t>
                        </m:r>
                      </m:e>
                      <m:sup>
                        <m:r>
                          <a:rPr lang="en-US" altLang="zh-CN" sz="2000">
                            <a:latin typeface="Cambria Math" panose="02040503050406030204" pitchFamily="18" charset="0"/>
                            <a:ea typeface="微软雅黑" panose="020B0503020204020204" charset="-122"/>
                            <a:cs typeface="Times New Roman" panose="02020603050405020304" charset="0"/>
                            <a:sym typeface="+mn-ea"/>
                          </a:rPr>
                          <m:t>′</m:t>
                        </m:r>
                      </m:sup>
                    </m:sSup>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an</m:t>
                            </m:r>
                            <m:r>
                              <a:rPr lang="en-US" altLang="zh-CN" sz="20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000">
                                <a:solidFill>
                                  <a:schemeClr val="tx1"/>
                                </a:solidFill>
                                <a:latin typeface="Cambria Math" panose="02040503050406030204" pitchFamily="18" charset="0"/>
                                <a:cs typeface="Cambria Math" panose="02040503050406030204" pitchFamily="18" charset="0"/>
                                <a:sym typeface="+mn-ea"/>
                              </a:rPr>
                              <m:t>L</m:t>
                            </m:r>
                          </m:den>
                        </m:f>
                        <m:r>
                          <a:rPr lang="en-US" altLang="zh-CN" sz="2000">
                            <a:solidFill>
                              <a:schemeClr val="tx1"/>
                            </a:solidFill>
                            <a:latin typeface="Cambria Math" panose="02040503050406030204" pitchFamily="18" charset="0"/>
                            <a:cs typeface="Cambria Math" panose="02040503050406030204" pitchFamily="18" charset="0"/>
                            <a:sym typeface="+mn-ea"/>
                          </a:rPr>
                          <m:t>)</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)=0                  特征方程：</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r</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r>
                      <a:rPr lang="en-US" altLang="zh-CN" sz="2000">
                        <a:solidFill>
                          <a:schemeClr val="tx1"/>
                        </a:solidFill>
                        <a:latin typeface="Cambria Math" panose="02040503050406030204" pitchFamily="18" charset="0"/>
                        <a:cs typeface="Cambria Math" panose="02040503050406030204" pitchFamily="18" charset="0"/>
                        <a:sym typeface="+mn-ea"/>
                      </a:rPr>
                      <m:t>+2</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br</m:t>
                    </m:r>
                    <m:r>
                      <a:rPr lang="en-US" altLang="zh-CN" sz="2000">
                        <a:solidFill>
                          <a:schemeClr val="tx1"/>
                        </a:solidFill>
                        <a:latin typeface="Cambria Math" panose="02040503050406030204" pitchFamily="18" charset="0"/>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an</m:t>
                            </m:r>
                            <m:r>
                              <a:rPr lang="en-US" altLang="zh-CN" sz="20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000">
                                <a:solidFill>
                                  <a:schemeClr val="tx1"/>
                                </a:solidFill>
                                <a:latin typeface="Cambria Math" panose="02040503050406030204" pitchFamily="18" charset="0"/>
                                <a:cs typeface="Cambria Math" panose="02040503050406030204" pitchFamily="18" charset="0"/>
                                <a:sym typeface="+mn-ea"/>
                              </a:rPr>
                              <m:t>L</m:t>
                            </m:r>
                          </m:den>
                        </m:f>
                        <m:r>
                          <a:rPr lang="en-US" altLang="zh-CN" sz="2000">
                            <a:solidFill>
                              <a:schemeClr val="tx1"/>
                            </a:solidFill>
                            <a:latin typeface="Cambria Math" panose="02040503050406030204" pitchFamily="18" charset="0"/>
                            <a:cs typeface="Cambria Math" panose="02040503050406030204" pitchFamily="18" charset="0"/>
                            <a:sym typeface="+mn-ea"/>
                          </a:rPr>
                          <m:t>)</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r>
                      <a:rPr lang="en-US" altLang="zh-CN" sz="2000">
                        <a:solidFill>
                          <a:schemeClr val="tx1"/>
                        </a:solidFill>
                        <a:latin typeface="Cambria Math" panose="02040503050406030204" pitchFamily="18" charset="0"/>
                        <a:cs typeface="Cambria Math" panose="02040503050406030204" pitchFamily="18" charset="0"/>
                        <a:sym typeface="+mn-ea"/>
                      </a:rPr>
                      <m:t>=0</m:t>
                    </m:r>
                  </m:oMath>
                </a14:m>
                <a:endParaRPr lang="en-US" altLang="zh-CN" sz="2000" dirty="0">
                  <a:solidFill>
                    <a:schemeClr val="tx1"/>
                  </a:solidFill>
                  <a:latin typeface="Cambria Math" panose="02040503050406030204" pitchFamily="18" charset="0"/>
                  <a:cs typeface="Cambria Math" panose="02040503050406030204" pitchFamily="18" charset="0"/>
                  <a:sym typeface="+mn-ea"/>
                </a:endParaRPr>
              </a:p>
              <a:p>
                <a:pPr indent="457200" algn="ctr" fontAlgn="auto">
                  <a:lnSpc>
                    <a:spcPct val="100000"/>
                  </a:lnSpc>
                  <a:buFont typeface="Wingdings" panose="05000000000000000000" charset="0"/>
                  <a:buNone/>
                </a:pPr>
                <a:r>
                  <a:rPr lang="zh-CN" altLang="en-US" sz="2000" dirty="0">
                    <a:solidFill>
                      <a:schemeClr val="tx1"/>
                    </a:solidFill>
                    <a:latin typeface="Cambria Math" panose="02040503050406030204" pitchFamily="18" charset="0"/>
                    <a:cs typeface="Cambria Math" panose="02040503050406030204" pitchFamily="18" charset="0"/>
                    <a:sym typeface="+mn-ea"/>
                  </a:rPr>
                  <a:t>特征根：</a:t>
                </a:r>
                <a14:m>
                  <m:oMath xmlns:m="http://schemas.openxmlformats.org/officeDocument/2006/math">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r</m:t>
                        </m:r>
                      </m:e>
                      <m:sub>
                        <m:r>
                          <a:rPr lang="en-US" altLang="zh-CN" sz="2000">
                            <a:solidFill>
                              <a:schemeClr val="tx1"/>
                            </a:solidFill>
                            <a:latin typeface="Cambria Math" panose="02040503050406030204" pitchFamily="18" charset="0"/>
                            <a:cs typeface="Cambria Math" panose="02040503050406030204" pitchFamily="18" charset="0"/>
                            <a:sym typeface="+mn-ea"/>
                          </a:rPr>
                          <m:t>1,2</m:t>
                        </m:r>
                      </m:sub>
                    </m:sSub>
                    <m:r>
                      <a:rPr lang="en-US" altLang="zh-CN" sz="2000">
                        <a:solidFill>
                          <a:schemeClr val="tx1"/>
                        </a:solidFill>
                        <a:latin typeface="Cambria Math" panose="02040503050406030204" pitchFamily="18" charset="0"/>
                        <a:cs typeface="Cambria Math" panose="02040503050406030204" pitchFamily="18" charset="0"/>
                        <a:sym typeface="+mn-ea"/>
                      </a:rPr>
                      <m: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a:rPr lang="en-US" altLang="zh-CN" sz="2000">
                            <a:solidFill>
                              <a:schemeClr val="tx1"/>
                            </a:solidFill>
                            <a:latin typeface="Cambria Math" panose="02040503050406030204" pitchFamily="18" charset="0"/>
                            <a:cs typeface="Cambria Math" panose="02040503050406030204" pitchFamily="18" charset="0"/>
                            <a:sym typeface="+mn-ea"/>
                          </a:rPr>
                          <m:t>−2</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m:t>
                        </m:r>
                        <m:r>
                          <a:rPr lang="en-US" altLang="zh-CN" sz="20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000" i="1">
                                <a:solidFill>
                                  <a:schemeClr val="tx1"/>
                                </a:solidFill>
                                <a:latin typeface="Cambria Math" panose="02040503050406030204" pitchFamily="18" charset="0"/>
                                <a:cs typeface="Cambria Math" panose="02040503050406030204" pitchFamily="18" charset="0"/>
                                <a:sym typeface="+mn-ea"/>
                              </a:rPr>
                            </m:ctrlPr>
                          </m:radPr>
                          <m:deg/>
                          <m:e>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a:rPr lang="en-US" altLang="zh-CN" sz="2000">
                                    <a:solidFill>
                                      <a:schemeClr val="tx1"/>
                                    </a:solidFill>
                                    <a:latin typeface="Cambria Math" panose="02040503050406030204" pitchFamily="18" charset="0"/>
                                    <a:cs typeface="Cambria Math" panose="02040503050406030204" pitchFamily="18" charset="0"/>
                                    <a:sym typeface="+mn-ea"/>
                                  </a:rPr>
                                  <m:t>(2</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m:t>
                                </m:r>
                                <m:r>
                                  <a:rPr lang="en-US" altLang="zh-CN" sz="2000">
                                    <a:solidFill>
                                      <a:schemeClr val="tx1"/>
                                    </a:solidFill>
                                    <a:latin typeface="Cambria Math" panose="02040503050406030204" pitchFamily="18" charset="0"/>
                                    <a:cs typeface="Cambria Math" panose="02040503050406030204" pitchFamily="18" charset="0"/>
                                    <a:sym typeface="+mn-ea"/>
                                  </a:rPr>
                                  <m:t>)</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r>
                              <a:rPr lang="en-US" altLang="zh-CN" sz="2000">
                                <a:solidFill>
                                  <a:schemeClr val="tx1"/>
                                </a:solidFill>
                                <a:latin typeface="Cambria Math" panose="02040503050406030204" pitchFamily="18" charset="0"/>
                                <a:cs typeface="Cambria Math" panose="02040503050406030204" pitchFamily="18" charset="0"/>
                                <a:sym typeface="+mn-ea"/>
                              </a:rPr>
                              <m:t>−4</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a:rPr lang="en-US" altLang="zh-CN" sz="2000">
                                    <a:solidFill>
                                      <a:schemeClr val="tx1"/>
                                    </a:solidFill>
                                    <a:latin typeface="Cambria Math" panose="02040503050406030204" pitchFamily="18" charset="0"/>
                                    <a:cs typeface="Cambria Math" panose="02040503050406030204" pitchFamily="18" charset="0"/>
                                    <a:sym typeface="+mn-ea"/>
                                  </a:rPr>
                                  <m: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an</m:t>
                                    </m:r>
                                    <m:r>
                                      <a:rPr lang="en-US" altLang="zh-CN" sz="20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000">
                                        <a:solidFill>
                                          <a:schemeClr val="tx1"/>
                                        </a:solidFill>
                                        <a:latin typeface="Cambria Math" panose="02040503050406030204" pitchFamily="18" charset="0"/>
                                        <a:cs typeface="Cambria Math" panose="02040503050406030204" pitchFamily="18" charset="0"/>
                                        <a:sym typeface="+mn-ea"/>
                                      </a:rPr>
                                      <m:t>L</m:t>
                                    </m:r>
                                  </m:den>
                                </m:f>
                                <m:r>
                                  <a:rPr lang="en-US" altLang="zh-CN" sz="2000">
                                    <a:solidFill>
                                      <a:schemeClr val="tx1"/>
                                    </a:solidFill>
                                    <a:latin typeface="Cambria Math" panose="02040503050406030204" pitchFamily="18" charset="0"/>
                                    <a:cs typeface="Cambria Math" panose="02040503050406030204" pitchFamily="18" charset="0"/>
                                    <a:sym typeface="+mn-ea"/>
                                  </a:rPr>
                                  <m:t>)</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e>
                        </m:rad>
                      </m:num>
                      <m:den>
                        <m:r>
                          <a:rPr lang="en-US" altLang="zh-CN" sz="2000">
                            <a:solidFill>
                              <a:schemeClr val="tx1"/>
                            </a:solidFill>
                            <a:latin typeface="Cambria Math" panose="02040503050406030204" pitchFamily="18" charset="0"/>
                            <a:cs typeface="Cambria Math" panose="02040503050406030204" pitchFamily="18" charset="0"/>
                            <a:sym typeface="+mn-ea"/>
                          </a:rPr>
                          <m:t>2</m:t>
                        </m:r>
                      </m:den>
                    </m:f>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m:t>
                    </m:r>
                    <m:r>
                      <a:rPr lang="en-US" altLang="zh-CN" sz="20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000" i="1">
                            <a:solidFill>
                              <a:schemeClr val="tx1"/>
                            </a:solidFill>
                            <a:latin typeface="Cambria Math" panose="02040503050406030204" pitchFamily="18" charset="0"/>
                            <a:cs typeface="Cambria Math" panose="02040503050406030204" pitchFamily="18" charset="0"/>
                            <a:sym typeface="+mn-ea"/>
                          </a:rPr>
                        </m:ctrlPr>
                      </m:radPr>
                      <m:deg/>
                      <m:e>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b</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r>
                          <a:rPr lang="en-US" altLang="zh-CN" sz="2000">
                            <a:solidFill>
                              <a:schemeClr val="tx1"/>
                            </a:solidFill>
                            <a:latin typeface="Cambria Math" panose="02040503050406030204" pitchFamily="18" charset="0"/>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a:rPr lang="en-US" altLang="zh-CN" sz="2000">
                                <a:solidFill>
                                  <a:schemeClr val="tx1"/>
                                </a:solidFill>
                                <a:latin typeface="Cambria Math" panose="02040503050406030204" pitchFamily="18" charset="0"/>
                                <a:cs typeface="Cambria Math" panose="02040503050406030204" pitchFamily="18" charset="0"/>
                                <a:sym typeface="+mn-ea"/>
                              </a:rPr>
                              <m: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na</m:t>
                                </m:r>
                                <m:r>
                                  <a:rPr lang="en-US" altLang="zh-CN" sz="20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000">
                                    <a:solidFill>
                                      <a:schemeClr val="tx1"/>
                                    </a:solidFill>
                                    <a:latin typeface="Cambria Math" panose="02040503050406030204" pitchFamily="18" charset="0"/>
                                    <a:cs typeface="Cambria Math" panose="02040503050406030204" pitchFamily="18" charset="0"/>
                                    <a:sym typeface="+mn-ea"/>
                                  </a:rPr>
                                  <m:t>L</m:t>
                                </m:r>
                              </m:den>
                            </m:f>
                            <m:r>
                              <a:rPr lang="en-US" altLang="zh-CN" sz="2000">
                                <a:solidFill>
                                  <a:schemeClr val="tx1"/>
                                </a:solidFill>
                                <a:latin typeface="Cambria Math" panose="02040503050406030204" pitchFamily="18" charset="0"/>
                                <a:cs typeface="Cambria Math" panose="02040503050406030204" pitchFamily="18" charset="0"/>
                                <a:sym typeface="+mn-ea"/>
                              </a:rPr>
                              <m:t>)</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e>
                    </m:rad>
                  </m:oMath>
                </a14:m>
                <a:endParaRPr lang="en-US" altLang="zh-CN" sz="2000" dirty="0">
                  <a:solidFill>
                    <a:schemeClr val="tx1"/>
                  </a:solidFill>
                  <a:latin typeface="Cambria Math" panose="02040503050406030204" pitchFamily="18" charset="0"/>
                  <a:cs typeface="Cambria Math" panose="02040503050406030204" pitchFamily="18" charset="0"/>
                  <a:sym typeface="+mn-ea"/>
                </a:endParaRPr>
              </a:p>
              <a:p>
                <a:pPr indent="457200" fontAlgn="auto">
                  <a:lnSpc>
                    <a:spcPct val="150000"/>
                  </a:lnSpc>
                  <a:buFont typeface="Wingdings" panose="05000000000000000000" charset="0"/>
                  <a:buNone/>
                </a:pPr>
                <a:r>
                  <a:rPr lang="zh-CN" altLang="en-US" sz="2000" dirty="0">
                    <a:solidFill>
                      <a:schemeClr val="tx1"/>
                    </a:solidFill>
                    <a:latin typeface="Cambria Math" panose="02040503050406030204" pitchFamily="18" charset="0"/>
                    <a:cs typeface="Cambria Math" panose="02040503050406030204" pitchFamily="18" charset="0"/>
                    <a:sym typeface="+mn-ea"/>
                  </a:rPr>
                  <a:t>其通解有三种情况</a:t>
                </a:r>
                <a:r>
                  <a:rPr lang="en-US" altLang="zh-CN" sz="2000" dirty="0">
                    <a:solidFill>
                      <a:schemeClr val="tx1"/>
                    </a:solidFill>
                    <a:latin typeface="Cambria Math" panose="02040503050406030204" pitchFamily="18" charset="0"/>
                    <a:cs typeface="Cambria Math" panose="02040503050406030204" pitchFamily="18" charset="0"/>
                    <a:sym typeface="+mn-ea"/>
                  </a:rPr>
                  <a:t>(</a:t>
                </a:r>
                <a:r>
                  <a:rPr lang="en-US" altLang="zh-CN" sz="2000" dirty="0" err="1">
                    <a:solidFill>
                      <a:schemeClr val="tx1"/>
                    </a:solidFill>
                    <a:latin typeface="Cambria Math" panose="02040503050406030204" pitchFamily="18" charset="0"/>
                    <a:cs typeface="Cambria Math" panose="02040503050406030204" pitchFamily="18" charset="0"/>
                    <a:sym typeface="+mn-ea"/>
                  </a:rPr>
                  <a:t>c</a:t>
                </a:r>
                <a:r>
                  <a:rPr lang="en-US" altLang="zh-CN" sz="2000" baseline="-25000" dirty="0" err="1">
                    <a:solidFill>
                      <a:schemeClr val="tx1"/>
                    </a:solidFill>
                    <a:latin typeface="Cambria Math" panose="02040503050406030204" pitchFamily="18" charset="0"/>
                    <a:cs typeface="Cambria Math" panose="02040503050406030204" pitchFamily="18" charset="0"/>
                    <a:sym typeface="+mn-ea"/>
                  </a:rPr>
                  <a:t>n</a:t>
                </a:r>
                <a:r>
                  <a:rPr lang="zh-CN" altLang="en-US" sz="2000" dirty="0">
                    <a:solidFill>
                      <a:schemeClr val="tx1"/>
                    </a:solidFill>
                    <a:latin typeface="Cambria Math" panose="02040503050406030204" pitchFamily="18" charset="0"/>
                    <a:cs typeface="Cambria Math" panose="02040503050406030204" pitchFamily="18" charset="0"/>
                    <a:sym typeface="+mn-ea"/>
                  </a:rPr>
                  <a:t>、</a:t>
                </a:r>
                <a:r>
                  <a:rPr lang="en-US" altLang="zh-CN" sz="2000" dirty="0" err="1">
                    <a:solidFill>
                      <a:schemeClr val="tx1"/>
                    </a:solidFill>
                    <a:latin typeface="Cambria Math" panose="02040503050406030204" pitchFamily="18" charset="0"/>
                    <a:cs typeface="Cambria Math" panose="02040503050406030204" pitchFamily="18" charset="0"/>
                    <a:sym typeface="+mn-ea"/>
                  </a:rPr>
                  <a:t>d</a:t>
                </a:r>
                <a:r>
                  <a:rPr lang="en-US" altLang="zh-CN" sz="2000" baseline="-25000" dirty="0" err="1">
                    <a:solidFill>
                      <a:schemeClr val="tx1"/>
                    </a:solidFill>
                    <a:latin typeface="Cambria Math" panose="02040503050406030204" pitchFamily="18" charset="0"/>
                    <a:cs typeface="Cambria Math" panose="02040503050406030204" pitchFamily="18" charset="0"/>
                    <a:sym typeface="+mn-ea"/>
                  </a:rPr>
                  <a:t>n</a:t>
                </a:r>
                <a:r>
                  <a:rPr lang="zh-CN" altLang="en-US" sz="2000" dirty="0">
                    <a:solidFill>
                      <a:schemeClr val="tx1"/>
                    </a:solidFill>
                    <a:latin typeface="Cambria Math" panose="02040503050406030204" pitchFamily="18" charset="0"/>
                    <a:cs typeface="Cambria Math" panose="02040503050406030204" pitchFamily="18" charset="0"/>
                    <a:sym typeface="+mn-ea"/>
                  </a:rPr>
                  <a:t>为任意系数</a:t>
                </a:r>
                <a:r>
                  <a:rPr lang="en-US" altLang="zh-CN" sz="2000" dirty="0">
                    <a:solidFill>
                      <a:schemeClr val="tx1"/>
                    </a:solidFill>
                    <a:latin typeface="Cambria Math" panose="02040503050406030204" pitchFamily="18" charset="0"/>
                    <a:cs typeface="Cambria Math" panose="02040503050406030204" pitchFamily="18" charset="0"/>
                    <a:sym typeface="+mn-ea"/>
                  </a:rPr>
                  <a:t>)</a:t>
                </a:r>
                <a:r>
                  <a:rPr lang="zh-CN" altLang="en-US" sz="2000" dirty="0">
                    <a:solidFill>
                      <a:schemeClr val="tx1"/>
                    </a:solidFill>
                    <a:latin typeface="Cambria Math" panose="02040503050406030204" pitchFamily="18" charset="0"/>
                    <a:cs typeface="Cambria Math" panose="02040503050406030204" pitchFamily="18" charset="0"/>
                    <a:sym typeface="+mn-ea"/>
                  </a:rPr>
                  <a:t>：</a:t>
                </a:r>
              </a:p>
              <a:p>
                <a:pPr indent="457200" fontAlgn="auto">
                  <a:lnSpc>
                    <a:spcPct val="150000"/>
                  </a:lnSpc>
                  <a:buFont typeface="Wingdings" panose="05000000000000000000" charset="0"/>
                  <a:buNone/>
                </a:pPr>
                <a:r>
                  <a:rPr lang="zh-CN" altLang="en-US" sz="2000" dirty="0">
                    <a:solidFill>
                      <a:schemeClr val="tx1"/>
                    </a:solidFill>
                    <a:latin typeface="Cambria Math" panose="02040503050406030204" pitchFamily="18" charset="0"/>
                    <a:cs typeface="Cambria Math" panose="02040503050406030204" pitchFamily="18" charset="0"/>
                    <a:sym typeface="+mn-ea"/>
                  </a:rPr>
                  <a:t>（</a:t>
                </a:r>
                <a:r>
                  <a:rPr lang="en-US" altLang="zh-CN" sz="2000" dirty="0">
                    <a:solidFill>
                      <a:schemeClr val="tx1"/>
                    </a:solidFill>
                    <a:latin typeface="Cambria Math" panose="02040503050406030204" pitchFamily="18" charset="0"/>
                    <a:cs typeface="Cambria Math" panose="02040503050406030204" pitchFamily="18" charset="0"/>
                    <a:sym typeface="+mn-ea"/>
                  </a:rPr>
                  <a:t>1</a:t>
                </a:r>
                <a:r>
                  <a:rPr lang="zh-CN" altLang="en-US" sz="2000" dirty="0">
                    <a:solidFill>
                      <a:schemeClr val="tx1"/>
                    </a:solidFill>
                    <a:latin typeface="Cambria Math" panose="02040503050406030204" pitchFamily="18" charset="0"/>
                    <a:cs typeface="Cambria Math" panose="02040503050406030204" pitchFamily="18" charset="0"/>
                    <a:sym typeface="+mn-ea"/>
                  </a:rPr>
                  <a:t>）两个不等实根：</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bt</m:t>
                          </m:r>
                        </m:sup>
                      </m:sSup>
                      <m:r>
                        <a:rPr lang="en-US" altLang="zh-CN" sz="2000">
                          <a:solidFill>
                            <a:schemeClr val="tx1"/>
                          </a:solidFill>
                          <a:latin typeface="Cambria Math" panose="02040503050406030204" pitchFamily="18" charset="0"/>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q</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sup>
                      </m:sSup>
                      <m:r>
                        <a:rPr lang="en-US" altLang="zh-CN" sz="2000">
                          <a:solidFill>
                            <a:schemeClr val="tx1"/>
                          </a:solidFill>
                          <a:latin typeface="Cambria Math" panose="02040503050406030204" pitchFamily="18" charset="0"/>
                          <a:cs typeface="Cambria Math" panose="02040503050406030204" pitchFamily="18" charset="0"/>
                          <a:sym typeface="+mn-ea"/>
                        </a:rPr>
                        <m:t> +</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q</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sup>
                      </m:sSup>
                      <m:r>
                        <a:rPr lang="en-US" altLang="zh-CN" sz="2000">
                          <a:solidFill>
                            <a:schemeClr val="tx1"/>
                          </a:solidFill>
                          <a:latin typeface="Cambria Math" panose="02040503050406030204" pitchFamily="18" charset="0"/>
                          <a:cs typeface="Cambria Math" panose="02040503050406030204" pitchFamily="18" charset="0"/>
                          <a:sym typeface="+mn-ea"/>
                        </a:rPr>
                        <m:t>)       (</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&lt;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bL</m:t>
                          </m:r>
                        </m:num>
                        <m:den>
                          <m:r>
                            <a:rPr lang="en-US" altLang="zh-CN" sz="2000">
                              <a:solidFill>
                                <a:schemeClr val="tx1"/>
                              </a:solidFill>
                              <a:latin typeface="Cambria Math" panose="02040503050406030204" pitchFamily="18" charset="0"/>
                              <a:cs typeface="Cambria Math" panose="02040503050406030204" pitchFamily="18" charset="0"/>
                              <a:sym typeface="+mn-ea"/>
                            </a:rPr>
                            <m:t>𝜋</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a</m:t>
                          </m:r>
                        </m:den>
                      </m:f>
                      <m:r>
                        <a:rPr lang="en-US" altLang="zh-CN" sz="2000">
                          <a:solidFill>
                            <a:schemeClr val="tx1"/>
                          </a:solidFill>
                          <a:latin typeface="Cambria Math" panose="02040503050406030204" pitchFamily="18" charset="0"/>
                          <a:cs typeface="Cambria Math" panose="02040503050406030204" pitchFamily="18" charset="0"/>
                          <a:sym typeface="+mn-ea"/>
                        </a:rPr>
                        <m:t>)</m:t>
                      </m:r>
                    </m:oMath>
                  </m:oMathPara>
                </a14:m>
                <a:endParaRPr lang="en-US" altLang="zh-CN" sz="2000" dirty="0">
                  <a:solidFill>
                    <a:schemeClr val="tx1"/>
                  </a:solidFill>
                  <a:latin typeface="Cambria Math" panose="02040503050406030204" pitchFamily="18" charset="0"/>
                  <a:cs typeface="Cambria Math" panose="02040503050406030204" pitchFamily="18" charset="0"/>
                  <a:sym typeface="+mn-ea"/>
                </a:endParaRPr>
              </a:p>
              <a:p>
                <a:pPr indent="457200" fontAlgn="auto">
                  <a:lnSpc>
                    <a:spcPct val="100000"/>
                  </a:lnSpc>
                  <a:buFont typeface="Wingdings" panose="05000000000000000000" charset="0"/>
                  <a:buNone/>
                </a:pPr>
                <a:r>
                  <a:rPr lang="zh-CN" altLang="en-US" sz="2000" dirty="0">
                    <a:latin typeface="黑体" panose="02010609060101010101" charset="-122"/>
                    <a:ea typeface="黑体" panose="02010609060101010101" charset="-122"/>
                    <a:sym typeface="+mn-ea"/>
                  </a:rPr>
                  <a:t>（</a:t>
                </a:r>
                <a:r>
                  <a:rPr lang="en-US" altLang="zh-CN" sz="2000" dirty="0">
                    <a:latin typeface="黑体" panose="02010609060101010101" charset="-122"/>
                    <a:ea typeface="黑体" panose="02010609060101010101" charset="-122"/>
                    <a:sym typeface="+mn-ea"/>
                  </a:rPr>
                  <a:t>2</a:t>
                </a:r>
                <a:r>
                  <a:rPr lang="zh-CN" altLang="en-US" sz="2000" dirty="0">
                    <a:latin typeface="黑体" panose="02010609060101010101" charset="-122"/>
                    <a:ea typeface="黑体" panose="02010609060101010101" charset="-122"/>
                    <a:sym typeface="+mn-ea"/>
                  </a:rPr>
                  <a:t>）两个相等实根：</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bt</m:t>
                          </m:r>
                        </m:sup>
                      </m:sSup>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bt</m:t>
                          </m:r>
                        </m:sup>
                      </m:sSup>
                      <m:r>
                        <a:rPr lang="en-US" altLang="zh-CN" sz="2000">
                          <a:solidFill>
                            <a:schemeClr val="tx1"/>
                          </a:solidFill>
                          <a:latin typeface="Cambria Math" panose="02040503050406030204" pitchFamily="18" charset="0"/>
                          <a:cs typeface="Cambria Math" panose="02040503050406030204" pitchFamily="18" charset="0"/>
                          <a:sym typeface="+mn-ea"/>
                        </a:rPr>
                        <m:t>    (</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bL</m:t>
                          </m:r>
                        </m:num>
                        <m:den>
                          <m:r>
                            <a:rPr lang="en-US" altLang="zh-CN" sz="2000">
                              <a:solidFill>
                                <a:schemeClr val="tx1"/>
                              </a:solidFill>
                              <a:latin typeface="Cambria Math" panose="02040503050406030204" pitchFamily="18" charset="0"/>
                              <a:cs typeface="Cambria Math" panose="02040503050406030204" pitchFamily="18" charset="0"/>
                              <a:sym typeface="+mn-ea"/>
                            </a:rPr>
                            <m:t>𝜋</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a</m:t>
                          </m:r>
                        </m:den>
                      </m:f>
                      <m:r>
                        <a:rPr lang="en-US" altLang="zh-CN" sz="2000">
                          <a:solidFill>
                            <a:schemeClr val="tx1"/>
                          </a:solidFill>
                          <a:latin typeface="Cambria Math" panose="02040503050406030204" pitchFamily="18" charset="0"/>
                          <a:cs typeface="Cambria Math" panose="02040503050406030204" pitchFamily="18" charset="0"/>
                          <a:sym typeface="+mn-ea"/>
                        </a:rPr>
                        <m:t>)</m:t>
                      </m:r>
                    </m:oMath>
                  </m:oMathPara>
                </a14:m>
                <a:endParaRPr lang="en-US" altLang="zh-CN" sz="2000" dirty="0">
                  <a:solidFill>
                    <a:schemeClr val="tx1"/>
                  </a:solidFill>
                  <a:latin typeface="Cambria Math" panose="02040503050406030204" pitchFamily="18" charset="0"/>
                  <a:cs typeface="Cambria Math" panose="02040503050406030204" pitchFamily="18" charset="0"/>
                  <a:sym typeface="+mn-ea"/>
                </a:endParaRPr>
              </a:p>
              <a:p>
                <a:pPr indent="457200" fontAlgn="auto">
                  <a:lnSpc>
                    <a:spcPct val="100000"/>
                  </a:lnSpc>
                  <a:buFont typeface="Wingdings" panose="05000000000000000000" charset="0"/>
                  <a:buNone/>
                </a:pPr>
                <a:r>
                  <a:rPr lang="zh-CN" altLang="en-US" sz="2000" dirty="0">
                    <a:latin typeface="黑体" panose="02010609060101010101" charset="-122"/>
                    <a:ea typeface="黑体" panose="02010609060101010101" charset="-122"/>
                    <a:sym typeface="+mn-ea"/>
                  </a:rPr>
                  <a:t>（</a:t>
                </a:r>
                <a:r>
                  <a:rPr lang="en-US" altLang="zh-CN" sz="2000" dirty="0">
                    <a:latin typeface="黑体" panose="02010609060101010101" charset="-122"/>
                    <a:ea typeface="黑体" panose="02010609060101010101" charset="-122"/>
                    <a:sym typeface="+mn-ea"/>
                  </a:rPr>
                  <a:t>3</a:t>
                </a:r>
                <a:r>
                  <a:rPr lang="zh-CN" altLang="en-US" sz="2000" dirty="0">
                    <a:latin typeface="黑体" panose="02010609060101010101" charset="-122"/>
                    <a:ea typeface="黑体" panose="02010609060101010101" charset="-122"/>
                    <a:sym typeface="+mn-ea"/>
                  </a:rPr>
                  <a:t>）共轭复根：</a:t>
                </a:r>
                <a:endParaRPr lang="en-US" altLang="zh-CN" sz="2000" dirty="0">
                  <a:solidFill>
                    <a:schemeClr val="tx1"/>
                  </a:solidFill>
                  <a:latin typeface="Cambria Math" panose="02040503050406030204" pitchFamily="18" charset="0"/>
                  <a:cs typeface="Cambria Math" panose="02040503050406030204" pitchFamily="18" charset="0"/>
                  <a:sym typeface="+mn-ea"/>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bt</m:t>
                          </m:r>
                        </m:sup>
                      </m:sSup>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cos</m:t>
                      </m:r>
                      <m:r>
                        <a:rPr lang="en-US" altLang="zh-CN" sz="2000">
                          <a:solidFill>
                            <a:schemeClr val="tx1"/>
                          </a:solidFill>
                          <a:latin typeface="Cambria Math" panose="02040503050406030204" pitchFamily="18" charset="0"/>
                          <a:cs typeface="Cambria Math" panose="02040503050406030204" pitchFamily="18" charset="0"/>
                          <a:sym typeface="+mn-ea"/>
                        </a:rPr>
                        <m:t> </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q</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sin</m:t>
                      </m:r>
                      <m:r>
                        <a:rPr lang="en-US" altLang="zh-CN" sz="2000">
                          <a:solidFill>
                            <a:schemeClr val="tx1"/>
                          </a:solidFill>
                          <a:latin typeface="Cambria Math" panose="02040503050406030204" pitchFamily="18" charset="0"/>
                          <a:cs typeface="Cambria Math" panose="02040503050406030204" pitchFamily="18" charset="0"/>
                          <a:sym typeface="+mn-ea"/>
                        </a:rPr>
                        <m:t> </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q</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       (</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&gt;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bL</m:t>
                          </m:r>
                        </m:num>
                        <m:den>
                          <m:r>
                            <a:rPr lang="en-US" altLang="zh-CN" sz="2000">
                              <a:solidFill>
                                <a:schemeClr val="tx1"/>
                              </a:solidFill>
                              <a:latin typeface="Cambria Math" panose="02040503050406030204" pitchFamily="18" charset="0"/>
                              <a:cs typeface="Cambria Math" panose="02040503050406030204" pitchFamily="18" charset="0"/>
                              <a:sym typeface="+mn-ea"/>
                            </a:rPr>
                            <m:t>𝜋</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a</m:t>
                          </m:r>
                        </m:den>
                      </m:f>
                      <m:r>
                        <a:rPr lang="en-US" altLang="zh-CN" sz="2000">
                          <a:solidFill>
                            <a:schemeClr val="tx1"/>
                          </a:solidFill>
                          <a:latin typeface="Cambria Math" panose="02040503050406030204" pitchFamily="18" charset="0"/>
                          <a:cs typeface="Cambria Math" panose="02040503050406030204" pitchFamily="18" charset="0"/>
                          <a:sym typeface="+mn-ea"/>
                        </a:rPr>
                        <m:t>)</m:t>
                      </m:r>
                    </m:oMath>
                  </m:oMathPara>
                </a14:m>
                <a:endParaRPr lang="en-US" altLang="zh-CN" sz="2000" dirty="0">
                  <a:solidFill>
                    <a:schemeClr val="tx1"/>
                  </a:solidFill>
                  <a:latin typeface="Cambria Math" panose="02040503050406030204" pitchFamily="18" charset="0"/>
                  <a:cs typeface="Cambria Math" panose="02040503050406030204" pitchFamily="18" charset="0"/>
                  <a:sym typeface="+mn-ea"/>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q</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a:rPr lang="en-US" altLang="zh-CN" sz="20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000" i="1">
                              <a:solidFill>
                                <a:schemeClr val="tx1"/>
                              </a:solidFill>
                              <a:latin typeface="Cambria Math" panose="02040503050406030204" pitchFamily="18" charset="0"/>
                              <a:cs typeface="Cambria Math" panose="02040503050406030204" pitchFamily="18" charset="0"/>
                              <a:sym typeface="+mn-ea"/>
                            </a:rPr>
                          </m:ctrlPr>
                        </m:radPr>
                        <m:deg/>
                        <m:e>
                          <m:d>
                            <m:dPr>
                              <m:begChr m:val="|"/>
                              <m:endChr m:val="|"/>
                              <m:ctrlPr>
                                <a:rPr sz="2000" i="1">
                                  <a:latin typeface="Cambria Math" panose="02040503050406030204" pitchFamily="18" charset="0"/>
                                  <a:cs typeface="Cambria Math" panose="02040503050406030204" pitchFamily="18" charset="0"/>
                                </a:rPr>
                              </m:ctrlPr>
                            </m:dPr>
                            <m:e>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b</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r>
                                <a:rPr lang="en-US" altLang="zh-CN" sz="2000">
                                  <a:solidFill>
                                    <a:schemeClr val="tx1"/>
                                  </a:solidFill>
                                  <a:latin typeface="Cambria Math" panose="02040503050406030204" pitchFamily="18" charset="0"/>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a:rPr lang="en-US" altLang="zh-CN" sz="2000">
                                      <a:solidFill>
                                        <a:schemeClr val="tx1"/>
                                      </a:solidFill>
                                      <a:latin typeface="Cambria Math" panose="02040503050406030204" pitchFamily="18" charset="0"/>
                                      <a:cs typeface="Cambria Math" panose="02040503050406030204" pitchFamily="18" charset="0"/>
                                      <a:sym typeface="+mn-ea"/>
                                    </a:rPr>
                                    <m: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na</m:t>
                                      </m:r>
                                      <m:r>
                                        <a:rPr lang="en-US" altLang="zh-CN" sz="20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000">
                                          <a:solidFill>
                                            <a:schemeClr val="tx1"/>
                                          </a:solidFill>
                                          <a:latin typeface="Cambria Math" panose="02040503050406030204" pitchFamily="18" charset="0"/>
                                          <a:cs typeface="Cambria Math" panose="02040503050406030204" pitchFamily="18" charset="0"/>
                                          <a:sym typeface="+mn-ea"/>
                                        </a:rPr>
                                        <m:t>L</m:t>
                                      </m:r>
                                    </m:den>
                                  </m:f>
                                  <m:r>
                                    <a:rPr lang="en-US" altLang="zh-CN" sz="2000">
                                      <a:solidFill>
                                        <a:schemeClr val="tx1"/>
                                      </a:solidFill>
                                      <a:latin typeface="Cambria Math" panose="02040503050406030204" pitchFamily="18" charset="0"/>
                                      <a:cs typeface="Cambria Math" panose="02040503050406030204" pitchFamily="18" charset="0"/>
                                      <a:sym typeface="+mn-ea"/>
                                    </a:rPr>
                                    <m:t>)</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e>
                          </m:d>
                        </m:e>
                      </m:rad>
                    </m:oMath>
                  </m:oMathPara>
                </a14:m>
                <a:endParaRPr lang="zh-CN" altLang="en-US" sz="2000" dirty="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dirty="0">
                  <a:latin typeface="黑体" panose="02010609060101010101" charset="-122"/>
                  <a:ea typeface="黑体" panose="02010609060101010101" charset="-122"/>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0" y="825500"/>
                <a:ext cx="12184380" cy="5822950"/>
              </a:xfrm>
              <a:prstGeom prst="rect">
                <a:avLst/>
              </a:prstGeom>
              <a:blipFill rotWithShape="1">
                <a:blip r:embed="rId4"/>
                <a:stretch>
                  <a:fillRect/>
                </a:stretch>
              </a:blipFill>
            </p:spPr>
            <p:txBody>
              <a:bodyPr/>
              <a:lstStyle/>
              <a:p>
                <a:r>
                  <a:rPr lang="zh-CN" altLang="en-US">
                    <a:noFill/>
                  </a:rPr>
                  <a:t> </a:t>
                </a:r>
              </a:p>
            </p:txBody>
          </p:sp>
        </mc:Fallback>
      </mc:AlternateContent>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3"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dirty="0">
                <a:sym typeface="+mn-ea"/>
              </a:rPr>
              <a:t>第</a:t>
            </a:r>
            <a:r>
              <a:rPr lang="zh-CN" altLang="en-US" sz="3200" dirty="0">
                <a:sym typeface="+mn-ea"/>
              </a:rPr>
              <a:t>二</a:t>
            </a:r>
            <a:r>
              <a:rPr lang="en-US" altLang="zh-CN" sz="3200" dirty="0">
                <a:sym typeface="+mn-ea"/>
              </a:rPr>
              <a:t>章  </a:t>
            </a:r>
            <a:r>
              <a:rPr lang="zh-CN" altLang="en-US" sz="3200" dirty="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mc:AlternateContent xmlns:mc="http://schemas.openxmlformats.org/markup-compatibility/2006" xmlns:a14="http://schemas.microsoft.com/office/drawing/2010/main">
        <mc:Choice Requires="a14">
          <p:sp>
            <p:nvSpPr>
              <p:cNvPr id="2" name="文本框 1"/>
              <p:cNvSpPr txBox="1"/>
              <p:nvPr/>
            </p:nvSpPr>
            <p:spPr>
              <a:xfrm>
                <a:off x="0" y="825500"/>
                <a:ext cx="12184380" cy="5354955"/>
              </a:xfrm>
              <a:prstGeom prst="rect">
                <a:avLst/>
              </a:prstGeom>
              <a:noFill/>
            </p:spPr>
            <p:txBody>
              <a:bodyPr wrap="square" rtlCol="0">
                <a:spAutoFit/>
              </a:bodyPr>
              <a:lstStyle/>
              <a:p>
                <a:pPr indent="457200" fontAlgn="auto">
                  <a:lnSpc>
                    <a:spcPct val="100000"/>
                  </a:lnSpc>
                  <a:buFont typeface="Wingdings" panose="05000000000000000000" charset="0"/>
                  <a:buNone/>
                </a:pPr>
                <a:r>
                  <a:rPr lang="zh-CN" altLang="en-US" sz="2000" dirty="0">
                    <a:latin typeface="黑体" panose="02010609060101010101" charset="-122"/>
                    <a:ea typeface="黑体" panose="02010609060101010101" charset="-122"/>
                    <a:sym typeface="+mn-ea"/>
                  </a:rPr>
                  <a:t>此处考虑阻尼较小的情况（</a:t>
                </a:r>
                <a14:m>
                  <m:oMath xmlns:m="http://schemas.openxmlformats.org/officeDocument/2006/math">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a:rPr lang="en-US" altLang="zh-CN" sz="2000">
                            <a:solidFill>
                              <a:schemeClr val="tx1"/>
                            </a:solidFill>
                            <a:latin typeface="Cambria Math" panose="02040503050406030204" pitchFamily="18" charset="0"/>
                            <a:cs typeface="Cambria Math" panose="02040503050406030204" pitchFamily="18" charset="0"/>
                            <a:sym typeface="+mn-ea"/>
                          </a:rPr>
                          <m:t>(2</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m:t>
                        </m:r>
                        <m:r>
                          <a:rPr lang="en-US" altLang="zh-CN" sz="2000">
                            <a:solidFill>
                              <a:schemeClr val="tx1"/>
                            </a:solidFill>
                            <a:latin typeface="Cambria Math" panose="02040503050406030204" pitchFamily="18" charset="0"/>
                            <a:cs typeface="Cambria Math" panose="02040503050406030204" pitchFamily="18" charset="0"/>
                            <a:sym typeface="+mn-ea"/>
                          </a:rPr>
                          <m:t>)</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r>
                      <a:rPr lang="en-US" altLang="zh-CN" sz="2000">
                        <a:solidFill>
                          <a:schemeClr val="tx1"/>
                        </a:solidFill>
                        <a:latin typeface="Cambria Math" panose="02040503050406030204" pitchFamily="18" charset="0"/>
                        <a:cs typeface="Cambria Math" panose="02040503050406030204" pitchFamily="18" charset="0"/>
                        <a:sym typeface="+mn-ea"/>
                      </a:rPr>
                      <m:t>−4</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a:rPr lang="en-US" altLang="zh-CN" sz="2000">
                            <a:solidFill>
                              <a:schemeClr val="tx1"/>
                            </a:solidFill>
                            <a:latin typeface="Cambria Math" panose="02040503050406030204" pitchFamily="18" charset="0"/>
                            <a:cs typeface="Cambria Math" panose="02040503050406030204" pitchFamily="18" charset="0"/>
                            <a:sym typeface="+mn-ea"/>
                          </a:rPr>
                          <m: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an</m:t>
                            </m:r>
                            <m:r>
                              <a:rPr lang="en-US" altLang="zh-CN" sz="20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000">
                                <a:solidFill>
                                  <a:schemeClr val="tx1"/>
                                </a:solidFill>
                                <a:latin typeface="Cambria Math" panose="02040503050406030204" pitchFamily="18" charset="0"/>
                                <a:cs typeface="Cambria Math" panose="02040503050406030204" pitchFamily="18" charset="0"/>
                                <a:sym typeface="+mn-ea"/>
                              </a:rPr>
                              <m:t>L</m:t>
                            </m:r>
                          </m:den>
                        </m:f>
                        <m:r>
                          <a:rPr lang="en-US" altLang="zh-CN" sz="2000">
                            <a:solidFill>
                              <a:schemeClr val="tx1"/>
                            </a:solidFill>
                            <a:latin typeface="Cambria Math" panose="02040503050406030204" pitchFamily="18" charset="0"/>
                            <a:cs typeface="Cambria Math" panose="02040503050406030204" pitchFamily="18" charset="0"/>
                            <a:sym typeface="+mn-ea"/>
                          </a:rPr>
                          <m:t>)</m:t>
                        </m:r>
                      </m:e>
                      <m:sup>
                        <m:r>
                          <a:rPr lang="en-US" altLang="zh-CN" sz="2000">
                            <a:solidFill>
                              <a:schemeClr val="tx1"/>
                            </a:solidFill>
                            <a:latin typeface="Cambria Math" panose="02040503050406030204" pitchFamily="18" charset="0"/>
                            <a:cs typeface="Cambria Math" panose="02040503050406030204" pitchFamily="18" charset="0"/>
                            <a:sym typeface="+mn-ea"/>
                          </a:rPr>
                          <m:t>2</m:t>
                        </m:r>
                      </m:sup>
                    </m:sSup>
                    <m:r>
                      <a:rPr lang="en-US" altLang="zh-CN" sz="2000">
                        <a:solidFill>
                          <a:schemeClr val="tx1"/>
                        </a:solidFill>
                        <a:latin typeface="Cambria Math" panose="02040503050406030204" pitchFamily="18" charset="0"/>
                        <a:cs typeface="Cambria Math" panose="02040503050406030204" pitchFamily="18" charset="0"/>
                        <a:sym typeface="+mn-ea"/>
                      </a:rPr>
                      <m:t>&lt;0</m:t>
                    </m:r>
                  </m:oMath>
                </a14:m>
                <a:r>
                  <a:rPr lang="zh-CN" altLang="en-US" sz="2000" dirty="0">
                    <a:latin typeface="黑体" panose="02010609060101010101" charset="-122"/>
                    <a:ea typeface="黑体" panose="02010609060101010101" charset="-122"/>
                    <a:sym typeface="+mn-ea"/>
                  </a:rPr>
                  <a:t>），即</a:t>
                </a:r>
                <a14:m>
                  <m:oMath xmlns:m="http://schemas.openxmlformats.org/officeDocument/2006/math">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&gt;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bL</m:t>
                        </m:r>
                      </m:num>
                      <m:den>
                        <m:r>
                          <a:rPr lang="en-US" altLang="zh-CN" sz="2000">
                            <a:solidFill>
                              <a:schemeClr val="tx1"/>
                            </a:solidFill>
                            <a:latin typeface="Cambria Math" panose="02040503050406030204" pitchFamily="18" charset="0"/>
                            <a:cs typeface="Cambria Math" panose="02040503050406030204" pitchFamily="18" charset="0"/>
                            <a:sym typeface="+mn-ea"/>
                          </a:rPr>
                          <m:t>𝜋</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a</m:t>
                        </m:r>
                      </m:den>
                    </m:f>
                  </m:oMath>
                </a14:m>
                <a:r>
                  <a:rPr lang="zh-CN" altLang="en-US" sz="2000" dirty="0">
                    <a:solidFill>
                      <a:schemeClr val="tx1"/>
                    </a:solidFill>
                    <a:latin typeface="Cambria Math" panose="02040503050406030204" pitchFamily="18" charset="0"/>
                    <a:cs typeface="Cambria Math" panose="02040503050406030204" pitchFamily="18" charset="0"/>
                    <a:sym typeface="+mn-ea"/>
                  </a:rPr>
                  <a:t>，阻尼振动的一般解：</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u</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bt</m:t>
                          </m:r>
                        </m:sup>
                      </m:sSup>
                      <m:nary>
                        <m:naryPr>
                          <m:chr m:val="∑"/>
                          <m:limLoc m:val="undOvr"/>
                          <m:ctrlPr>
                            <a:rPr lang="en-US" altLang="zh-CN" sz="2000" i="1">
                              <a:solidFill>
                                <a:schemeClr val="tx1"/>
                              </a:solidFill>
                              <a:latin typeface="Cambria Math" panose="02040503050406030204" pitchFamily="18" charset="0"/>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=1</m:t>
                          </m:r>
                        </m:sub>
                        <m:sup>
                          <m:r>
                            <a:rPr lang="en-US" altLang="zh-CN" sz="2000">
                              <a:solidFill>
                                <a:schemeClr val="tx1"/>
                              </a:solidFill>
                              <a:latin typeface="Cambria Math" panose="02040503050406030204" pitchFamily="18" charset="0"/>
                              <a:cs typeface="Cambria Math" panose="02040503050406030204" pitchFamily="18" charset="0"/>
                              <a:sym typeface="+mn-ea"/>
                            </a:rPr>
                            <m:t>∞</m:t>
                          </m:r>
                        </m:sup>
                        <m:e>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cos</m:t>
                          </m:r>
                          <m:r>
                            <a:rPr lang="en-US" altLang="zh-CN" sz="2000">
                              <a:solidFill>
                                <a:schemeClr val="tx1"/>
                              </a:solidFill>
                              <a:latin typeface="Cambria Math" panose="02040503050406030204" pitchFamily="18" charset="0"/>
                              <a:cs typeface="Cambria Math" panose="02040503050406030204" pitchFamily="18" charset="0"/>
                              <a:sym typeface="+mn-ea"/>
                            </a:rPr>
                            <m:t> </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q</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sin</m:t>
                          </m:r>
                          <m:r>
                            <a:rPr lang="en-US" altLang="zh-CN" sz="2000">
                              <a:solidFill>
                                <a:schemeClr val="tx1"/>
                              </a:solidFill>
                              <a:latin typeface="Cambria Math" panose="02040503050406030204" pitchFamily="18" charset="0"/>
                              <a:cs typeface="Cambria Math" panose="02040503050406030204" pitchFamily="18" charset="0"/>
                              <a:sym typeface="+mn-ea"/>
                            </a:rPr>
                            <m:t> </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q</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t</m:t>
                          </m:r>
                          <m:r>
                            <a:rPr lang="en-US" sz="2000">
                              <a:latin typeface="Cambria Math" panose="02040503050406030204" pitchFamily="18" charset="0"/>
                              <a:cs typeface="Cambria Math" panose="02040503050406030204" pitchFamily="18" charset="0"/>
                            </a:rPr>
                            <m:t>)</m:t>
                          </m:r>
                          <m:r>
                            <m:rPr>
                              <m:sty m:val="p"/>
                            </m:rPr>
                            <a:rPr lang="en-US" sz="2000">
                              <a:latin typeface="Cambria Math" panose="02040503050406030204" pitchFamily="18" charset="0"/>
                            </a:rPr>
                            <m:t>sin</m:t>
                          </m:r>
                          <m:f>
                            <m:fPr>
                              <m:ctrlPr>
                                <a:rPr lang="en-US" sz="2000" i="1">
                                  <a:latin typeface="Cambria Math" panose="02040503050406030204" pitchFamily="18" charset="0"/>
                                  <a:cs typeface="Cambria Math" panose="02040503050406030204" pitchFamily="18" charset="0"/>
                                </a:rPr>
                              </m:ctrlPr>
                            </m:fPr>
                            <m:num>
                              <m:r>
                                <m:rPr>
                                  <m:sty m:val="p"/>
                                </m:rPr>
                                <a:rPr lang="en-US" sz="2000">
                                  <a:latin typeface="Cambria Math" panose="02040503050406030204" pitchFamily="18" charset="0"/>
                                  <a:cs typeface="Cambria Math" panose="02040503050406030204" pitchFamily="18" charset="0"/>
                                </a:rPr>
                                <m:t>n</m:t>
                              </m:r>
                              <m:r>
                                <a:rPr lang="en-US" sz="2000">
                                  <a:latin typeface="Cambria Math" panose="02040503050406030204" pitchFamily="18" charset="0"/>
                                  <a:cs typeface="Cambria Math" panose="02040503050406030204" pitchFamily="18" charset="0"/>
                                </a:rPr>
                                <m:t>𝜋</m:t>
                              </m:r>
                            </m:num>
                            <m:den>
                              <m:r>
                                <m:rPr>
                                  <m:sty m:val="p"/>
                                </m:rPr>
                                <a:rPr lang="en-US" sz="2000">
                                  <a:latin typeface="Cambria Math" panose="02040503050406030204" pitchFamily="18" charset="0"/>
                                  <a:cs typeface="Cambria Math" panose="02040503050406030204" pitchFamily="18" charset="0"/>
                                </a:rPr>
                                <m:t>L</m:t>
                              </m:r>
                            </m:den>
                          </m:f>
                          <m:r>
                            <m:rPr>
                              <m:sty m:val="p"/>
                            </m:rPr>
                            <a:rPr lang="en-US" sz="2000">
                              <a:latin typeface="Cambria Math" panose="02040503050406030204" pitchFamily="18" charset="0"/>
                              <a:cs typeface="Cambria Math" panose="02040503050406030204" pitchFamily="18" charset="0"/>
                            </a:rPr>
                            <m:t>x</m:t>
                          </m:r>
                        </m:e>
                      </m:nary>
                    </m:oMath>
                  </m:oMathPara>
                </a14:m>
                <a:endParaRPr lang="en-US" sz="2000" dirty="0">
                  <a:latin typeface="Cambria Math" panose="02040503050406030204" pitchFamily="18" charset="0"/>
                  <a:cs typeface="Cambria Math" panose="02040503050406030204" pitchFamily="18" charset="0"/>
                </a:endParaRPr>
              </a:p>
              <a:p>
                <a:pPr indent="457200" fontAlgn="auto">
                  <a:lnSpc>
                    <a:spcPct val="100000"/>
                  </a:lnSpc>
                  <a:buFont typeface="Wingdings" panose="05000000000000000000" charset="0"/>
                  <a:buNone/>
                </a:pPr>
                <a:r>
                  <a:rPr lang="zh-CN" altLang="en-US" sz="20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考虑初始条件：</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ϕ</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nary>
                        <m:naryPr>
                          <m:chr m:val="∑"/>
                          <m:limLoc m:val="undOvr"/>
                          <m:ctrlPr>
                            <a:rPr lang="en-US" altLang="zh-CN" sz="2000" i="1">
                              <a:solidFill>
                                <a:schemeClr val="tx1"/>
                              </a:solidFill>
                              <a:latin typeface="Cambria Math" panose="02040503050406030204" pitchFamily="18" charset="0"/>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=1</m:t>
                          </m:r>
                        </m:sub>
                        <m:sup>
                          <m:r>
                            <a:rPr lang="en-US" altLang="zh-CN" sz="2000">
                              <a:solidFill>
                                <a:schemeClr val="tx1"/>
                              </a:solidFill>
                              <a:latin typeface="Cambria Math" panose="02040503050406030204" pitchFamily="18" charset="0"/>
                              <a:cs typeface="Cambria Math" panose="02040503050406030204" pitchFamily="18" charset="0"/>
                              <a:sym typeface="+mn-ea"/>
                            </a:rPr>
                            <m:t>∞</m:t>
                          </m:r>
                        </m:sup>
                        <m:e>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000">
                              <a:latin typeface="Cambria Math" panose="02040503050406030204" pitchFamily="18" charset="0"/>
                            </a:rPr>
                            <m:t>sin</m:t>
                          </m:r>
                          <m:f>
                            <m:fPr>
                              <m:ctrlPr>
                                <a:rPr lang="en-US" sz="2000" i="1">
                                  <a:latin typeface="Cambria Math" panose="02040503050406030204" pitchFamily="18" charset="0"/>
                                  <a:cs typeface="Cambria Math" panose="02040503050406030204" pitchFamily="18" charset="0"/>
                                </a:rPr>
                              </m:ctrlPr>
                            </m:fPr>
                            <m:num>
                              <m:r>
                                <m:rPr>
                                  <m:sty m:val="p"/>
                                </m:rPr>
                                <a:rPr lang="en-US" sz="2000">
                                  <a:latin typeface="Cambria Math" panose="02040503050406030204" pitchFamily="18" charset="0"/>
                                  <a:cs typeface="Cambria Math" panose="02040503050406030204" pitchFamily="18" charset="0"/>
                                </a:rPr>
                                <m:t>n</m:t>
                              </m:r>
                              <m:r>
                                <a:rPr lang="en-US" sz="2000">
                                  <a:latin typeface="Cambria Math" panose="02040503050406030204" pitchFamily="18" charset="0"/>
                                  <a:cs typeface="Cambria Math" panose="02040503050406030204" pitchFamily="18" charset="0"/>
                                </a:rPr>
                                <m:t>𝜋</m:t>
                              </m:r>
                            </m:num>
                            <m:den>
                              <m:r>
                                <m:rPr>
                                  <m:sty m:val="p"/>
                                </m:rPr>
                                <a:rPr lang="en-US" sz="2000">
                                  <a:latin typeface="Cambria Math" panose="02040503050406030204" pitchFamily="18" charset="0"/>
                                  <a:cs typeface="Cambria Math" panose="02040503050406030204" pitchFamily="18" charset="0"/>
                                </a:rPr>
                                <m:t>L</m:t>
                              </m:r>
                            </m:den>
                          </m:f>
                          <m:r>
                            <m:rPr>
                              <m:sty m:val="p"/>
                            </m:rPr>
                            <a:rPr lang="en-US" sz="2000">
                              <a:latin typeface="Cambria Math" panose="02040503050406030204" pitchFamily="18" charset="0"/>
                              <a:cs typeface="Cambria Math" panose="02040503050406030204" pitchFamily="18" charset="0"/>
                            </a:rPr>
                            <m:t>x</m:t>
                          </m:r>
                        </m:e>
                      </m:nary>
                    </m:oMath>
                  </m:oMathPara>
                </a14:m>
                <a:endParaRPr lang="en-US" sz="2000" dirty="0">
                  <a:latin typeface="Cambria Math" panose="02040503050406030204" pitchFamily="18" charset="0"/>
                  <a:cs typeface="Cambria Math" panose="02040503050406030204" pitchFamily="18" charset="0"/>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000">
                          <a:solidFill>
                            <a:schemeClr val="tx1"/>
                          </a:solidFill>
                          <a:latin typeface="Cambria Math" panose="02040503050406030204" pitchFamily="18" charset="0"/>
                          <a:cs typeface="Cambria Math" panose="02040503050406030204" pitchFamily="18" charset="0"/>
                          <a:sym typeface="+mn-ea"/>
                        </a:rPr>
                        <m:t>ψ</m:t>
                      </m:r>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x</m:t>
                      </m:r>
                      <m:r>
                        <a:rPr lang="en-US" altLang="zh-CN" sz="2000">
                          <a:solidFill>
                            <a:schemeClr val="tx1"/>
                          </a:solidFill>
                          <a:latin typeface="Cambria Math" panose="02040503050406030204" pitchFamily="18" charset="0"/>
                          <a:cs typeface="Cambria Math" panose="02040503050406030204" pitchFamily="18" charset="0"/>
                          <a:sym typeface="+mn-ea"/>
                        </a:rPr>
                        <m:t>)=</m:t>
                      </m:r>
                      <m:nary>
                        <m:naryPr>
                          <m:chr m:val="∑"/>
                          <m:limLoc m:val="undOvr"/>
                          <m:ctrlPr>
                            <a:rPr lang="en-US" altLang="zh-CN" sz="2000" i="1">
                              <a:solidFill>
                                <a:schemeClr val="tx1"/>
                              </a:solidFill>
                              <a:latin typeface="Cambria Math" panose="02040503050406030204" pitchFamily="18" charset="0"/>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=1</m:t>
                          </m:r>
                        </m:sub>
                        <m:sup>
                          <m:r>
                            <a:rPr lang="en-US" altLang="zh-CN" sz="2000">
                              <a:solidFill>
                                <a:schemeClr val="tx1"/>
                              </a:solidFill>
                              <a:latin typeface="Cambria Math" panose="02040503050406030204" pitchFamily="18" charset="0"/>
                              <a:cs typeface="Cambria Math" panose="02040503050406030204" pitchFamily="18" charset="0"/>
                              <a:sym typeface="+mn-ea"/>
                            </a:rPr>
                            <m:t>∞</m:t>
                          </m:r>
                        </m:sup>
                        <m:e>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000">
                                  <a:solidFill>
                                    <a:schemeClr val="tx1"/>
                                  </a:solidFill>
                                  <a:latin typeface="Cambria Math" panose="02040503050406030204" pitchFamily="18" charset="0"/>
                                  <a:cs typeface="Cambria Math" panose="02040503050406030204" pitchFamily="18" charset="0"/>
                                  <a:sym typeface="+mn-ea"/>
                                </a:rPr>
                                <m:t>b</m:t>
                              </m:r>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q</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a:rPr lang="en-US" sz="2000">
                              <a:latin typeface="Cambria Math" panose="02040503050406030204" pitchFamily="18" charset="0"/>
                            </a:rPr>
                            <m:t>)</m:t>
                          </m:r>
                          <m:r>
                            <m:rPr>
                              <m:sty m:val="p"/>
                            </m:rPr>
                            <a:rPr lang="en-US" sz="2000">
                              <a:latin typeface="Cambria Math" panose="02040503050406030204" pitchFamily="18" charset="0"/>
                            </a:rPr>
                            <m:t>sin</m:t>
                          </m:r>
                          <m:f>
                            <m:fPr>
                              <m:ctrlPr>
                                <a:rPr lang="en-US" sz="2000" i="1">
                                  <a:latin typeface="Cambria Math" panose="02040503050406030204" pitchFamily="18" charset="0"/>
                                  <a:cs typeface="Cambria Math" panose="02040503050406030204" pitchFamily="18" charset="0"/>
                                </a:rPr>
                              </m:ctrlPr>
                            </m:fPr>
                            <m:num>
                              <m:r>
                                <m:rPr>
                                  <m:sty m:val="p"/>
                                </m:rPr>
                                <a:rPr lang="en-US" sz="2000">
                                  <a:latin typeface="Cambria Math" panose="02040503050406030204" pitchFamily="18" charset="0"/>
                                  <a:cs typeface="Cambria Math" panose="02040503050406030204" pitchFamily="18" charset="0"/>
                                </a:rPr>
                                <m:t>n</m:t>
                              </m:r>
                              <m:r>
                                <a:rPr lang="en-US" sz="2000">
                                  <a:latin typeface="Cambria Math" panose="02040503050406030204" pitchFamily="18" charset="0"/>
                                  <a:cs typeface="Cambria Math" panose="02040503050406030204" pitchFamily="18" charset="0"/>
                                </a:rPr>
                                <m:t>𝜋</m:t>
                              </m:r>
                            </m:num>
                            <m:den>
                              <m:r>
                                <m:rPr>
                                  <m:sty m:val="p"/>
                                </m:rPr>
                                <a:rPr lang="en-US" sz="2000">
                                  <a:latin typeface="Cambria Math" panose="02040503050406030204" pitchFamily="18" charset="0"/>
                                  <a:cs typeface="Cambria Math" panose="02040503050406030204" pitchFamily="18" charset="0"/>
                                </a:rPr>
                                <m:t>L</m:t>
                              </m:r>
                            </m:den>
                          </m:f>
                          <m:r>
                            <m:rPr>
                              <m:sty m:val="p"/>
                            </m:rPr>
                            <a:rPr lang="en-US" sz="2000">
                              <a:latin typeface="Cambria Math" panose="02040503050406030204" pitchFamily="18" charset="0"/>
                              <a:cs typeface="Cambria Math" panose="02040503050406030204" pitchFamily="18" charset="0"/>
                            </a:rPr>
                            <m:t>x</m:t>
                          </m:r>
                        </m:e>
                      </m:nary>
                    </m:oMath>
                  </m:oMathPara>
                </a14:m>
                <a:endParaRPr lang="en-US" sz="2000" dirty="0">
                  <a:latin typeface="Cambria Math" panose="02040503050406030204" pitchFamily="18" charset="0"/>
                  <a:cs typeface="Cambria Math" panose="02040503050406030204" pitchFamily="18" charset="0"/>
                </a:endParaRPr>
              </a:p>
              <a:p>
                <a:pPr indent="457200" fontAlgn="auto">
                  <a:lnSpc>
                    <a:spcPct val="100000"/>
                  </a:lnSpc>
                  <a:buFont typeface="Wingdings" panose="05000000000000000000" charset="0"/>
                  <a:buNone/>
                </a:pPr>
                <a:r>
                  <a:rPr lang="zh-CN" altLang="en-US" sz="20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故：</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C</m:t>
                          </m:r>
                        </m:e>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0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0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sup>
                        <m:e>
                          <m:r>
                            <a:rPr lang="en-US" altLang="zh-CN" sz="20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xdx</m:t>
                      </m:r>
                    </m:oMath>
                  </m:oMathPara>
                </a14:m>
                <a:endParaRPr lang="en-US" altLang="zh-CN" sz="2000" dirty="0">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D</m:t>
                          </m:r>
                        </m:e>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0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b</m:t>
                          </m:r>
                        </m:num>
                        <m:den>
                          <m:sSub>
                            <m:sSub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q</m:t>
                              </m:r>
                            </m:e>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sub>
                          </m:sSub>
                        </m:den>
                      </m:f>
                      <m:sSub>
                        <m:sSub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C</m:t>
                          </m:r>
                        </m:e>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0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sSub>
                            <m:sSub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q</m:t>
                              </m:r>
                            </m:e>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sub>
                          </m:sSub>
                        </m:den>
                      </m:f>
                      <m:nary>
                        <m:naryPr>
                          <m:limLoc m:val="subSup"/>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0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ψ</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xdx</m:t>
                      </m:r>
                    </m:oMath>
                  </m:oMathPara>
                </a14:m>
                <a:endParaRPr lang="en-US" altLang="zh-CN" sz="2000" dirty="0">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endParaRPr lang="zh-CN" altLang="en-US" sz="20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0" y="825500"/>
                <a:ext cx="12184380" cy="5354955"/>
              </a:xfrm>
              <a:prstGeom prst="rect">
                <a:avLst/>
              </a:prstGeom>
              <a:blipFill rotWithShape="1">
                <a:blip r:embed="rId4"/>
                <a:stretch>
                  <a:fillRect/>
                </a:stretch>
              </a:blipFill>
            </p:spPr>
            <p:txBody>
              <a:bodyPr/>
              <a:lstStyle/>
              <a:p>
                <a:r>
                  <a:rPr lang="zh-CN" altLang="en-US">
                    <a:noFill/>
                  </a:rPr>
                  <a:t> </a:t>
                </a:r>
              </a:p>
            </p:txBody>
          </p:sp>
        </mc:Fallback>
      </mc:AlternateContent>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3"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dirty="0">
                <a:sym typeface="+mn-ea"/>
              </a:rPr>
              <a:t>第</a:t>
            </a:r>
            <a:r>
              <a:rPr lang="zh-CN" altLang="en-US" sz="3200" dirty="0">
                <a:sym typeface="+mn-ea"/>
              </a:rPr>
              <a:t>二</a:t>
            </a:r>
            <a:r>
              <a:rPr lang="en-US" altLang="zh-CN" sz="3200" dirty="0">
                <a:sym typeface="+mn-ea"/>
              </a:rPr>
              <a:t>章  </a:t>
            </a:r>
            <a:r>
              <a:rPr lang="zh-CN" altLang="en-US" sz="3200" dirty="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mc:AlternateContent xmlns:mc="http://schemas.openxmlformats.org/markup-compatibility/2006" xmlns:a14="http://schemas.microsoft.com/office/drawing/2010/main">
        <mc:Choice Requires="a14">
          <p:sp>
            <p:nvSpPr>
              <p:cNvPr id="2" name="文本框 1"/>
              <p:cNvSpPr txBox="1"/>
              <p:nvPr/>
            </p:nvSpPr>
            <p:spPr>
              <a:xfrm>
                <a:off x="0" y="825500"/>
                <a:ext cx="12184380" cy="310134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000">
                    <a:solidFill>
                      <a:schemeClr val="tx1"/>
                    </a:solidFill>
                    <a:latin typeface="Cambria Math" panose="02040503050406030204" pitchFamily="18" charset="0"/>
                    <a:cs typeface="Cambria Math" panose="02040503050406030204" pitchFamily="18" charset="0"/>
                    <a:sym typeface="+mn-ea"/>
                  </a:rPr>
                  <a:t>作业：求解电报方程的定解问题</a:t>
                </a:r>
                <a:r>
                  <a:rPr lang="en-US" altLang="zh-CN" sz="2000">
                    <a:solidFill>
                      <a:schemeClr val="tx1"/>
                    </a:solidFill>
                    <a:latin typeface="Cambria Math" panose="02040503050406030204" pitchFamily="18" charset="0"/>
                    <a:cs typeface="Cambria Math" panose="02040503050406030204" pitchFamily="18" charset="0"/>
                    <a:sym typeface="+mn-ea"/>
                  </a:rPr>
                  <a:t>(b,c&gt;0)(</a:t>
                </a:r>
                <a:r>
                  <a:rPr lang="zh-CN" altLang="en-US" sz="2000">
                    <a:solidFill>
                      <a:schemeClr val="tx1"/>
                    </a:solidFill>
                    <a:latin typeface="Cambria Math" panose="02040503050406030204" pitchFamily="18" charset="0"/>
                    <a:cs typeface="Cambria Math" panose="02040503050406030204" pitchFamily="18" charset="0"/>
                    <a:sym typeface="+mn-ea"/>
                  </a:rPr>
                  <a:t>考虑阻尼较小的情况</a:t>
                </a:r>
                <a:r>
                  <a:rPr lang="en-US" altLang="zh-CN" sz="2000">
                    <a:solidFill>
                      <a:schemeClr val="tx1"/>
                    </a:solidFill>
                    <a:latin typeface="Cambria Math" panose="02040503050406030204" pitchFamily="18" charset="0"/>
                    <a:cs typeface="Cambria Math" panose="02040503050406030204" pitchFamily="18" charset="0"/>
                    <a:sym typeface="+mn-ea"/>
                  </a:rPr>
                  <a:t>)</a:t>
                </a:r>
                <a:r>
                  <a:rPr lang="zh-CN" altLang="en-US" sz="2000">
                    <a:solidFill>
                      <a:schemeClr val="tx1"/>
                    </a:solidFill>
                    <a:latin typeface="Cambria Math" panose="02040503050406030204" pitchFamily="18" charset="0"/>
                    <a:cs typeface="Cambria Math" panose="02040503050406030204" pitchFamily="18" charset="0"/>
                    <a:sym typeface="+mn-ea"/>
                  </a:rPr>
                  <a:t>：</a:t>
                </a:r>
                <a:endParaRPr lang="en-US" altLang="zh-CN" sz="2000">
                  <a:solidFill>
                    <a:schemeClr val="tx1"/>
                  </a:solidFill>
                  <a:latin typeface="Cambria Math" panose="02040503050406030204" pitchFamily="18" charset="0"/>
                  <a:cs typeface="Cambria Math" panose="02040503050406030204" pitchFamily="18" charset="0"/>
                  <a:sym typeface="+mn-ea"/>
                </a:endParaRPr>
              </a:p>
              <a:p>
                <a:pPr indent="45720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b</m:t>
                              </m:r>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𝑢</m:t>
                                  </m:r>
                                </m:num>
                                <m:den>
                                  <m: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𝑡</m:t>
                                  </m:r>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cu</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(0&lt;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𝛹</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endParaRPr lang="zh-CN" altLang="en-US" sz="2000">
                  <a:latin typeface="黑体" panose="02010609060101010101" charset="-122"/>
                  <a:ea typeface="黑体" panose="02010609060101010101" charset="-122"/>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0" y="825500"/>
                <a:ext cx="12184380" cy="3101340"/>
              </a:xfrm>
              <a:prstGeom prst="rect">
                <a:avLst/>
              </a:prstGeom>
              <a:blipFill rotWithShape="1">
                <a:blip r:embed="rId4"/>
                <a:stretch>
                  <a:fillRect/>
                </a:stretch>
              </a:blipFill>
            </p:spPr>
            <p:txBody>
              <a:bodyPr/>
              <a:lstStyle/>
              <a:p>
                <a:r>
                  <a:rPr lang="zh-CN" altLang="en-US">
                    <a:noFill/>
                  </a:rPr>
                  <a:t> </a:t>
                </a:r>
              </a:p>
            </p:txBody>
          </p:sp>
        </mc:Fallback>
      </mc:AlternateContent>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3"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dirty="0">
                <a:sym typeface="+mn-ea"/>
              </a:rPr>
              <a:t>第</a:t>
            </a:r>
            <a:r>
              <a:rPr lang="zh-CN" altLang="en-US" sz="3200" dirty="0">
                <a:sym typeface="+mn-ea"/>
              </a:rPr>
              <a:t>二</a:t>
            </a:r>
            <a:r>
              <a:rPr lang="en-US" altLang="zh-CN" sz="3200" dirty="0">
                <a:sym typeface="+mn-ea"/>
              </a:rPr>
              <a:t>章  </a:t>
            </a:r>
            <a:r>
              <a:rPr lang="zh-CN" altLang="en-US" sz="3200" dirty="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2" name="文本框 1"/>
          <p:cNvSpPr txBox="1"/>
          <p:nvPr/>
        </p:nvSpPr>
        <p:spPr>
          <a:xfrm>
            <a:off x="3450590" y="1122680"/>
            <a:ext cx="4966970" cy="645160"/>
          </a:xfrm>
          <a:prstGeom prst="rect">
            <a:avLst/>
          </a:prstGeom>
          <a:noFill/>
        </p:spPr>
        <p:txBody>
          <a:bodyPr wrap="square" rtlCol="0">
            <a:spAutoFit/>
          </a:bodyPr>
          <a:lstStyle/>
          <a:p>
            <a:pPr algn="ctr"/>
            <a:r>
              <a:rPr lang="zh-CN" altLang="en-US" sz="3600" b="1"/>
              <a:t>内</a:t>
            </a:r>
            <a:r>
              <a:rPr lang="en-US" altLang="zh-CN" sz="3600" b="1"/>
              <a:t>   </a:t>
            </a:r>
            <a:r>
              <a:rPr lang="zh-CN" altLang="en-US" sz="3600" b="1"/>
              <a:t>容</a:t>
            </a:r>
          </a:p>
        </p:txBody>
      </p:sp>
      <p:sp>
        <p:nvSpPr>
          <p:cNvPr id="3" name="文本框 2"/>
          <p:cNvSpPr txBox="1"/>
          <p:nvPr/>
        </p:nvSpPr>
        <p:spPr>
          <a:xfrm>
            <a:off x="1549400" y="1890395"/>
            <a:ext cx="9685020" cy="4523105"/>
          </a:xfrm>
          <a:prstGeom prst="rect">
            <a:avLst/>
          </a:prstGeom>
          <a:noFill/>
        </p:spPr>
        <p:txBody>
          <a:bodyPr wrap="square" rtlCol="0">
            <a:spAutoFit/>
          </a:bodyPr>
          <a:lstStyle/>
          <a:p>
            <a:pPr fontAlgn="auto">
              <a:lnSpc>
                <a:spcPct val="150000"/>
              </a:lnSpc>
            </a:pPr>
            <a:r>
              <a:rPr lang="en-US" altLang="zh-CN" sz="3200"/>
              <a:t>2.1   有界弦的自由振动 </a:t>
            </a:r>
            <a:r>
              <a:rPr lang="zh-CN" altLang="en-US" sz="3200"/>
              <a:t>（</a:t>
            </a:r>
            <a:r>
              <a:rPr lang="en-US" altLang="zh-CN" sz="3200"/>
              <a:t>2</a:t>
            </a:r>
            <a:r>
              <a:rPr lang="zh-CN" altLang="en-US" sz="3200"/>
              <a:t>学时</a:t>
            </a:r>
            <a:r>
              <a:rPr lang="zh-CN" altLang="en-US" sz="3200" b="1"/>
              <a:t>）</a:t>
            </a:r>
            <a:endParaRPr lang="en-US" altLang="zh-CN" sz="3200" b="1"/>
          </a:p>
          <a:p>
            <a:pPr fontAlgn="auto">
              <a:lnSpc>
                <a:spcPct val="150000"/>
              </a:lnSpc>
            </a:pPr>
            <a:r>
              <a:rPr lang="en-US" altLang="zh-CN" sz="3200" b="1"/>
              <a:t>2.2   有限长杆上的热传导 </a:t>
            </a:r>
            <a:r>
              <a:rPr lang="zh-CN" altLang="en-US" sz="3200" b="1">
                <a:sym typeface="+mn-ea"/>
              </a:rPr>
              <a:t>（</a:t>
            </a:r>
            <a:r>
              <a:rPr lang="en-US" altLang="zh-CN" sz="3200" b="1">
                <a:sym typeface="+mn-ea"/>
              </a:rPr>
              <a:t>1</a:t>
            </a:r>
            <a:r>
              <a:rPr lang="zh-CN" altLang="en-US" sz="3200" b="1">
                <a:sym typeface="+mn-ea"/>
              </a:rPr>
              <a:t>学时）</a:t>
            </a:r>
            <a:endParaRPr lang="zh-CN" altLang="en-US" sz="3200">
              <a:sym typeface="+mn-ea"/>
            </a:endParaRPr>
          </a:p>
          <a:p>
            <a:pPr fontAlgn="auto">
              <a:lnSpc>
                <a:spcPct val="150000"/>
              </a:lnSpc>
            </a:pPr>
            <a:r>
              <a:rPr lang="en-US" altLang="zh-CN" sz="3200">
                <a:sym typeface="+mn-ea"/>
              </a:rPr>
              <a:t>2.3   圆域内的二维Laplace 方程的定解问题 </a:t>
            </a:r>
            <a:r>
              <a:rPr lang="zh-CN" altLang="en-US" sz="3200">
                <a:sym typeface="+mn-ea"/>
              </a:rPr>
              <a:t>（</a:t>
            </a:r>
            <a:r>
              <a:rPr lang="en-US" altLang="zh-CN" sz="3200">
                <a:sym typeface="+mn-ea"/>
              </a:rPr>
              <a:t>2</a:t>
            </a:r>
            <a:r>
              <a:rPr lang="zh-CN" altLang="en-US" sz="3200">
                <a:sym typeface="+mn-ea"/>
              </a:rPr>
              <a:t>学时）</a:t>
            </a:r>
            <a:endParaRPr lang="en-US" altLang="zh-CN" sz="3200">
              <a:sym typeface="+mn-ea"/>
            </a:endParaRPr>
          </a:p>
          <a:p>
            <a:pPr fontAlgn="auto">
              <a:lnSpc>
                <a:spcPct val="150000"/>
              </a:lnSpc>
            </a:pPr>
            <a:r>
              <a:rPr lang="en-US" altLang="zh-CN" sz="3200"/>
              <a:t>2.4   非齐次方程的解法 </a:t>
            </a:r>
            <a:r>
              <a:rPr lang="zh-CN" altLang="en-US" sz="3200">
                <a:sym typeface="+mn-ea"/>
              </a:rPr>
              <a:t>（</a:t>
            </a:r>
            <a:r>
              <a:rPr lang="en-US" altLang="zh-CN" sz="3200">
                <a:sym typeface="+mn-ea"/>
              </a:rPr>
              <a:t>2</a:t>
            </a:r>
            <a:r>
              <a:rPr lang="zh-CN" altLang="en-US" sz="3200">
                <a:sym typeface="+mn-ea"/>
              </a:rPr>
              <a:t>学时）</a:t>
            </a:r>
            <a:endParaRPr lang="en-US" altLang="zh-CN" sz="3200"/>
          </a:p>
          <a:p>
            <a:pPr fontAlgn="auto">
              <a:lnSpc>
                <a:spcPct val="150000"/>
              </a:lnSpc>
            </a:pPr>
            <a:r>
              <a:rPr lang="en-US" altLang="zh-CN" sz="3200"/>
              <a:t>2.5   非齐次边界条件的处理  </a:t>
            </a:r>
            <a:r>
              <a:rPr lang="zh-CN" altLang="en-US" sz="3200"/>
              <a:t>（</a:t>
            </a:r>
            <a:r>
              <a:rPr lang="en-US" altLang="zh-CN" sz="3200">
                <a:sym typeface="+mn-ea"/>
              </a:rPr>
              <a:t>2</a:t>
            </a:r>
            <a:r>
              <a:rPr lang="zh-CN" altLang="en-US" sz="3200">
                <a:sym typeface="+mn-ea"/>
              </a:rPr>
              <a:t>学时</a:t>
            </a:r>
            <a:r>
              <a:rPr lang="zh-CN" altLang="en-US" sz="3200"/>
              <a:t>）</a:t>
            </a:r>
            <a:endParaRPr lang="en-US" altLang="zh-CN" sz="3200"/>
          </a:p>
          <a:p>
            <a:pPr fontAlgn="auto">
              <a:lnSpc>
                <a:spcPct val="150000"/>
              </a:lnSpc>
            </a:pPr>
            <a:r>
              <a:rPr lang="en-US" altLang="zh-CN" sz="3200"/>
              <a:t>2.6   </a:t>
            </a:r>
            <a:r>
              <a:rPr lang="en-US" altLang="zh-CN" sz="3200">
                <a:sym typeface="+mn-ea"/>
              </a:rPr>
              <a:t>习题课 </a:t>
            </a:r>
            <a:r>
              <a:rPr lang="zh-CN" altLang="en-US" sz="3200">
                <a:sym typeface="+mn-ea"/>
              </a:rPr>
              <a:t>（</a:t>
            </a:r>
            <a:r>
              <a:rPr lang="en-US" altLang="zh-CN" sz="3200">
                <a:sym typeface="+mn-ea"/>
              </a:rPr>
              <a:t>1</a:t>
            </a:r>
            <a:r>
              <a:rPr lang="zh-CN" altLang="en-US" sz="3200">
                <a:sym typeface="+mn-ea"/>
              </a:rPr>
              <a:t>学时）</a:t>
            </a:r>
          </a:p>
        </p:txBody>
      </p:sp>
      <p:sp>
        <p:nvSpPr>
          <p:cNvPr id="57372" name="Rectangle 28"/>
          <p:cNvSpPr>
            <a:spLocks noChangeArrowheads="1"/>
          </p:cNvSpPr>
          <p:nvPr/>
        </p:nvSpPr>
        <p:spPr bwMode="auto">
          <a:xfrm>
            <a:off x="3346768" y="74613"/>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i="0" u="none" strike="noStrike" kern="1200" cap="none" spc="0" normalizeH="0" baseline="0">
                <a:cs typeface="+mn-cs"/>
              </a:rPr>
              <a:t>第</a:t>
            </a:r>
            <a:r>
              <a:rPr lang="zh-CN" altLang="en-US" sz="3200" i="0" u="none" strike="noStrike" kern="1200" cap="none" spc="0" normalizeH="0" baseline="0">
                <a:cs typeface="+mn-cs"/>
              </a:rPr>
              <a:t>二</a:t>
            </a:r>
            <a:r>
              <a:rPr lang="en-US" altLang="zh-CN" sz="3200" i="0" u="none" strike="noStrike" kern="1200" cap="none" spc="0" normalizeH="0" baseline="0">
                <a:cs typeface="+mn-cs"/>
              </a:rPr>
              <a:t>章  </a:t>
            </a:r>
            <a:r>
              <a:rPr lang="zh-CN" altLang="en-US" sz="3200" i="0" u="none" strike="noStrike" kern="1200" cap="none" spc="0" normalizeH="0" baseline="0">
                <a:cs typeface="+mn-cs"/>
              </a:rPr>
              <a:t>分离变量法</a:t>
            </a:r>
            <a:endParaRPr kumimoji="1" lang="zh-CN" altLang="en-US" sz="32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2" name="文本框 1"/>
          <p:cNvSpPr txBox="1"/>
          <p:nvPr/>
        </p:nvSpPr>
        <p:spPr>
          <a:xfrm>
            <a:off x="3450590" y="1122680"/>
            <a:ext cx="4966970" cy="645160"/>
          </a:xfrm>
          <a:prstGeom prst="rect">
            <a:avLst/>
          </a:prstGeom>
          <a:noFill/>
        </p:spPr>
        <p:txBody>
          <a:bodyPr wrap="square" rtlCol="0">
            <a:spAutoFit/>
          </a:bodyPr>
          <a:lstStyle/>
          <a:p>
            <a:pPr algn="ctr"/>
            <a:r>
              <a:rPr lang="zh-CN" altLang="en-US" sz="3600" b="1"/>
              <a:t>内</a:t>
            </a:r>
            <a:r>
              <a:rPr lang="en-US" altLang="zh-CN" sz="3600" b="1"/>
              <a:t>   </a:t>
            </a:r>
            <a:r>
              <a:rPr lang="zh-CN" altLang="en-US" sz="3600" b="1"/>
              <a:t>容</a:t>
            </a:r>
          </a:p>
        </p:txBody>
      </p:sp>
      <p:sp>
        <p:nvSpPr>
          <p:cNvPr id="3" name="文本框 2"/>
          <p:cNvSpPr txBox="1"/>
          <p:nvPr/>
        </p:nvSpPr>
        <p:spPr>
          <a:xfrm>
            <a:off x="1549400" y="1890395"/>
            <a:ext cx="9685020" cy="4523105"/>
          </a:xfrm>
          <a:prstGeom prst="rect">
            <a:avLst/>
          </a:prstGeom>
          <a:noFill/>
        </p:spPr>
        <p:txBody>
          <a:bodyPr wrap="square" rtlCol="0">
            <a:spAutoFit/>
          </a:bodyPr>
          <a:lstStyle/>
          <a:p>
            <a:pPr fontAlgn="auto">
              <a:lnSpc>
                <a:spcPct val="150000"/>
              </a:lnSpc>
            </a:pPr>
            <a:r>
              <a:rPr lang="en-US" altLang="zh-CN" sz="3200" b="1"/>
              <a:t>2.1   有界弦的自由振动 </a:t>
            </a:r>
            <a:r>
              <a:rPr lang="zh-CN" altLang="en-US" sz="3200" b="1"/>
              <a:t>（</a:t>
            </a:r>
            <a:r>
              <a:rPr lang="en-US" altLang="zh-CN" sz="3200" b="1"/>
              <a:t>2</a:t>
            </a:r>
            <a:r>
              <a:rPr lang="zh-CN" altLang="en-US" sz="3200" b="1"/>
              <a:t>学时）</a:t>
            </a:r>
            <a:endParaRPr lang="en-US" altLang="zh-CN" sz="3200" b="1"/>
          </a:p>
          <a:p>
            <a:pPr fontAlgn="auto">
              <a:lnSpc>
                <a:spcPct val="150000"/>
              </a:lnSpc>
            </a:pPr>
            <a:r>
              <a:rPr lang="en-US" altLang="zh-CN" sz="3200"/>
              <a:t>2.2   有限长杆上的热传导 </a:t>
            </a:r>
            <a:r>
              <a:rPr lang="zh-CN" altLang="en-US" sz="3200">
                <a:sym typeface="+mn-ea"/>
              </a:rPr>
              <a:t>（</a:t>
            </a:r>
            <a:r>
              <a:rPr lang="en-US" altLang="zh-CN" sz="3200">
                <a:sym typeface="+mn-ea"/>
              </a:rPr>
              <a:t>1</a:t>
            </a:r>
            <a:r>
              <a:rPr lang="zh-CN" altLang="en-US" sz="3200">
                <a:sym typeface="+mn-ea"/>
              </a:rPr>
              <a:t>学时）</a:t>
            </a:r>
          </a:p>
          <a:p>
            <a:pPr fontAlgn="auto">
              <a:lnSpc>
                <a:spcPct val="150000"/>
              </a:lnSpc>
            </a:pPr>
            <a:r>
              <a:rPr lang="en-US" altLang="zh-CN" sz="3200">
                <a:sym typeface="+mn-ea"/>
              </a:rPr>
              <a:t>2.3   圆域内的二维Laplace 方程的定解问题 </a:t>
            </a:r>
            <a:r>
              <a:rPr lang="zh-CN" altLang="en-US" sz="3200">
                <a:sym typeface="+mn-ea"/>
              </a:rPr>
              <a:t>（</a:t>
            </a:r>
            <a:r>
              <a:rPr lang="en-US" altLang="zh-CN" sz="3200">
                <a:sym typeface="+mn-ea"/>
              </a:rPr>
              <a:t>2</a:t>
            </a:r>
            <a:r>
              <a:rPr lang="zh-CN" altLang="en-US" sz="3200">
                <a:sym typeface="+mn-ea"/>
              </a:rPr>
              <a:t>学时）</a:t>
            </a:r>
            <a:endParaRPr lang="en-US" altLang="zh-CN" sz="3200">
              <a:sym typeface="+mn-ea"/>
            </a:endParaRPr>
          </a:p>
          <a:p>
            <a:pPr fontAlgn="auto">
              <a:lnSpc>
                <a:spcPct val="150000"/>
              </a:lnSpc>
            </a:pPr>
            <a:r>
              <a:rPr lang="en-US" altLang="zh-CN" sz="3200"/>
              <a:t>2.4   非齐次方程的解法 </a:t>
            </a:r>
            <a:r>
              <a:rPr lang="zh-CN" altLang="en-US" sz="3200">
                <a:sym typeface="+mn-ea"/>
              </a:rPr>
              <a:t>（</a:t>
            </a:r>
            <a:r>
              <a:rPr lang="en-US" altLang="zh-CN" sz="3200">
                <a:sym typeface="+mn-ea"/>
              </a:rPr>
              <a:t>2</a:t>
            </a:r>
            <a:r>
              <a:rPr lang="zh-CN" altLang="en-US" sz="3200">
                <a:sym typeface="+mn-ea"/>
              </a:rPr>
              <a:t>学时）</a:t>
            </a:r>
            <a:endParaRPr lang="en-US" altLang="zh-CN" sz="3200"/>
          </a:p>
          <a:p>
            <a:pPr fontAlgn="auto">
              <a:lnSpc>
                <a:spcPct val="150000"/>
              </a:lnSpc>
            </a:pPr>
            <a:r>
              <a:rPr lang="en-US" altLang="zh-CN" sz="3200"/>
              <a:t>2.5   非齐次边界条件的处理  </a:t>
            </a:r>
            <a:r>
              <a:rPr lang="zh-CN" altLang="en-US" sz="3200"/>
              <a:t>（</a:t>
            </a:r>
            <a:r>
              <a:rPr lang="en-US" altLang="zh-CN" sz="3200">
                <a:sym typeface="+mn-ea"/>
              </a:rPr>
              <a:t>2</a:t>
            </a:r>
            <a:r>
              <a:rPr lang="zh-CN" altLang="en-US" sz="3200">
                <a:sym typeface="+mn-ea"/>
              </a:rPr>
              <a:t>学时</a:t>
            </a:r>
            <a:r>
              <a:rPr lang="zh-CN" altLang="en-US" sz="3200"/>
              <a:t>）</a:t>
            </a:r>
            <a:endParaRPr lang="en-US" altLang="zh-CN" sz="3200"/>
          </a:p>
          <a:p>
            <a:pPr fontAlgn="auto">
              <a:lnSpc>
                <a:spcPct val="150000"/>
              </a:lnSpc>
            </a:pPr>
            <a:r>
              <a:rPr lang="en-US" altLang="zh-CN" sz="3200"/>
              <a:t>2.6   </a:t>
            </a:r>
            <a:r>
              <a:rPr lang="en-US" altLang="zh-CN" sz="3200">
                <a:sym typeface="+mn-ea"/>
              </a:rPr>
              <a:t>习题课 </a:t>
            </a:r>
            <a:r>
              <a:rPr lang="zh-CN" altLang="en-US" sz="3200">
                <a:sym typeface="+mn-ea"/>
              </a:rPr>
              <a:t>（</a:t>
            </a:r>
            <a:r>
              <a:rPr lang="en-US" altLang="zh-CN" sz="3200">
                <a:sym typeface="+mn-ea"/>
              </a:rPr>
              <a:t>1</a:t>
            </a:r>
            <a:r>
              <a:rPr lang="zh-CN" altLang="en-US" sz="3200">
                <a:sym typeface="+mn-ea"/>
              </a:rPr>
              <a:t>学时）</a:t>
            </a:r>
          </a:p>
        </p:txBody>
      </p:sp>
      <p:sp>
        <p:nvSpPr>
          <p:cNvPr id="57372" name="Rectangle 28"/>
          <p:cNvSpPr>
            <a:spLocks noChangeArrowheads="1"/>
          </p:cNvSpPr>
          <p:nvPr/>
        </p:nvSpPr>
        <p:spPr bwMode="auto">
          <a:xfrm>
            <a:off x="3346768" y="74613"/>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i="0" u="none" strike="noStrike" kern="1200" cap="none" spc="0" normalizeH="0" baseline="0">
                <a:cs typeface="+mn-cs"/>
              </a:rPr>
              <a:t>第</a:t>
            </a:r>
            <a:r>
              <a:rPr lang="zh-CN" altLang="en-US" sz="3200" i="0" u="none" strike="noStrike" kern="1200" cap="none" spc="0" normalizeH="0" baseline="0">
                <a:cs typeface="+mn-cs"/>
              </a:rPr>
              <a:t>二</a:t>
            </a:r>
            <a:r>
              <a:rPr lang="en-US" altLang="zh-CN" sz="3200" i="0" u="none" strike="noStrike" kern="1200" cap="none" spc="0" normalizeH="0" baseline="0">
                <a:cs typeface="+mn-cs"/>
              </a:rPr>
              <a:t>章  </a:t>
            </a:r>
            <a:r>
              <a:rPr lang="zh-CN" altLang="en-US" sz="3200" i="0" u="none" strike="noStrike" kern="1200" cap="none" spc="0" normalizeH="0" baseline="0">
                <a:cs typeface="+mn-cs"/>
              </a:rPr>
              <a:t>分离变量法</a:t>
            </a:r>
            <a:endParaRPr kumimoji="1" lang="zh-CN" altLang="en-US" sz="32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24130" y="720725"/>
                <a:ext cx="12167870" cy="5989955"/>
              </a:xfrm>
              <a:prstGeom prst="rect">
                <a:avLst/>
              </a:prstGeom>
              <a:noFill/>
            </p:spPr>
            <p:txBody>
              <a:bodyPr wrap="square" rtlCol="0">
                <a:noAutofit/>
              </a:bodyPr>
              <a:lstStyle/>
              <a:p>
                <a:pPr indent="0" fontAlgn="auto">
                  <a:lnSpc>
                    <a:spcPct val="150000"/>
                  </a:lnSpc>
                  <a:buFont typeface="Wingdings" panose="05000000000000000000" charset="0"/>
                  <a:buNone/>
                </a:pPr>
                <a:r>
                  <a:rPr lang="en-US" altLang="zh-CN" sz="2800" b="1" dirty="0">
                    <a:latin typeface="黑体" panose="02010609060101010101" charset="-122"/>
                    <a:ea typeface="黑体" panose="02010609060101010101" charset="-122"/>
                    <a:cs typeface="黑体" panose="02010609060101010101" charset="-122"/>
                    <a:sym typeface="+mn-ea"/>
                  </a:rPr>
                  <a:t>2.2 </a:t>
                </a:r>
                <a:r>
                  <a:rPr lang="en-US" altLang="zh-CN" sz="2800" b="1" dirty="0" err="1">
                    <a:sym typeface="+mn-ea"/>
                  </a:rPr>
                  <a:t>有限长杆上的热传导</a:t>
                </a:r>
                <a:endParaRPr lang="en-US" altLang="zh-CN" sz="2800" b="1" dirty="0">
                  <a:sym typeface="+mn-ea"/>
                </a:endParaRPr>
              </a:p>
              <a:p>
                <a:pPr indent="457200" fontAlgn="auto">
                  <a:lnSpc>
                    <a:spcPct val="150000"/>
                  </a:lnSpc>
                  <a:buFont typeface="Wingdings" panose="05000000000000000000" charset="0"/>
                  <a:buNone/>
                </a:pPr>
                <a:r>
                  <a:rPr lang="en-US" sz="2400" b="1" dirty="0">
                    <a:latin typeface="黑体" panose="02010609060101010101" charset="-122"/>
                    <a:ea typeface="黑体" panose="02010609060101010101" charset="-122"/>
                    <a:cs typeface="黑体" panose="02010609060101010101" charset="-122"/>
                    <a:sym typeface="+mn-ea"/>
                  </a:rPr>
                  <a:t>1</a:t>
                </a:r>
                <a:r>
                  <a:rPr lang="zh-CN" altLang="en-US" sz="2400" b="1" dirty="0">
                    <a:latin typeface="黑体" panose="02010609060101010101" charset="-122"/>
                    <a:ea typeface="黑体" panose="02010609060101010101" charset="-122"/>
                    <a:cs typeface="黑体" panose="02010609060101010101" charset="-122"/>
                    <a:sym typeface="+mn-ea"/>
                  </a:rPr>
                  <a:t>、考虑一维的热传导系统（有界杆），设杆的长度为</a:t>
                </a:r>
                <a:r>
                  <a:rPr lang="en-US" altLang="zh-CN" sz="2400" b="1" dirty="0">
                    <a:latin typeface="黑体" panose="02010609060101010101" charset="-122"/>
                    <a:ea typeface="黑体" panose="02010609060101010101" charset="-122"/>
                    <a:cs typeface="黑体" panose="02010609060101010101" charset="-122"/>
                    <a:sym typeface="+mn-ea"/>
                  </a:rPr>
                  <a:t>L</a:t>
                </a:r>
                <a:r>
                  <a:rPr lang="zh-CN" altLang="en-US" sz="2400" b="1" dirty="0">
                    <a:latin typeface="黑体" panose="02010609060101010101" charset="-122"/>
                    <a:ea typeface="黑体" panose="02010609060101010101" charset="-122"/>
                    <a:cs typeface="黑体" panose="02010609060101010101" charset="-122"/>
                    <a:sym typeface="+mn-ea"/>
                  </a:rPr>
                  <a:t>，其两端保持</a:t>
                </a:r>
                <a:r>
                  <a:rPr lang="zh-CN" altLang="en-US" sz="2400" b="1" dirty="0">
                    <a:solidFill>
                      <a:srgbClr val="FF0000"/>
                    </a:solidFill>
                    <a:latin typeface="黑体" panose="02010609060101010101" charset="-122"/>
                    <a:ea typeface="黑体" panose="02010609060101010101" charset="-122"/>
                    <a:cs typeface="黑体" panose="02010609060101010101" charset="-122"/>
                    <a:sym typeface="+mn-ea"/>
                  </a:rPr>
                  <a:t>绝热</a:t>
                </a:r>
                <a:r>
                  <a:rPr lang="zh-CN" altLang="en-US" sz="2400" b="1" dirty="0">
                    <a:latin typeface="黑体" panose="02010609060101010101" charset="-122"/>
                    <a:ea typeface="黑体" panose="02010609060101010101" charset="-122"/>
                    <a:cs typeface="黑体" panose="02010609060101010101" charset="-122"/>
                    <a:sym typeface="+mn-ea"/>
                  </a:rPr>
                  <a:t>，杆的初始温度分布为</a:t>
                </a:r>
                <a14:m>
                  <m:oMath xmlns:m="http://schemas.openxmlformats.org/officeDocument/2006/math">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，求解有界杆任意时刻温度分布的定解问题。</a:t>
                </a:r>
              </a:p>
              <a:p>
                <a:pPr indent="0" fontAlgn="auto">
                  <a:lnSpc>
                    <a:spcPct val="100000"/>
                  </a:lnSpc>
                  <a:buFont typeface="Wingdings" panose="05000000000000000000" charset="0"/>
                  <a:buNone/>
                </a:pP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解：定解问题</a:t>
                </a:r>
                <a14:m>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0" algn="ctr" fontAlgn="auto">
                  <a:lnSpc>
                    <a:spcPct val="150000"/>
                  </a:lnSpc>
                  <a:buFont typeface="Wingdings" panose="05000000000000000000" charset="0"/>
                  <a:buNone/>
                </a:pPr>
                <a:r>
                  <a:rPr lang="zh-CN" altLang="en-US" sz="20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r>
                  <a:rPr lang="zh-CN" altLang="en-US" sz="20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两端绝热，即从两端进入的热量为</a:t>
                </a:r>
                <a:r>
                  <a:rPr lang="en-US" altLang="zh-CN" sz="20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0</a:t>
                </a:r>
                <a:r>
                  <a:rPr lang="zh-CN" altLang="en-US" sz="20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，根据傅里叶定律，两端的温度梯度为</a:t>
                </a:r>
                <a:r>
                  <a:rPr lang="en-US" altLang="zh-CN" sz="20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0</a:t>
                </a:r>
                <a:r>
                  <a:rPr lang="zh-CN" altLang="en-US" sz="20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endParaRPr lang="en-US" altLang="zh-CN" sz="20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50000"/>
                  </a:lnSpc>
                  <a:buFont typeface="Wingdings" panose="05000000000000000000" charset="0"/>
                  <a:buNone/>
                </a:pPr>
                <a:r>
                  <a:rPr lang="zh-CN" altLang="en-US" sz="2400" dirty="0">
                    <a:sym typeface="+mn-ea"/>
                  </a:rPr>
                  <a:t>我们设上述泛定方程有</a:t>
                </a:r>
                <a:r>
                  <a:rPr lang="zh-CN" altLang="en-US" sz="2400" dirty="0">
                    <a:solidFill>
                      <a:srgbClr val="FF0000"/>
                    </a:solidFill>
                    <a:sym typeface="+mn-ea"/>
                  </a:rPr>
                  <a:t>分离变量</a:t>
                </a:r>
                <a:r>
                  <a:rPr lang="zh-CN" altLang="en-US" sz="2400" dirty="0">
                    <a:sym typeface="+mn-ea"/>
                  </a:rPr>
                  <a:t>的</a:t>
                </a:r>
                <a:r>
                  <a:rPr lang="zh-CN" altLang="en-US" sz="2400" dirty="0">
                    <a:solidFill>
                      <a:srgbClr val="FF0000"/>
                    </a:solidFill>
                    <a:sym typeface="+mn-ea"/>
                  </a:rPr>
                  <a:t>形式解</a:t>
                </a:r>
                <a:r>
                  <a:rPr lang="zh-CN" altLang="en-US" sz="2400" dirty="0">
                    <a:solidFill>
                      <a:schemeClr val="tx1"/>
                    </a:solidFill>
                    <a:sym typeface="+mn-ea"/>
                  </a:rPr>
                  <a:t>：</a:t>
                </a: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x,t</a:t>
                </a:r>
                <a:r>
                  <a:rPr lang="en-US" altLang="zh-CN" sz="2400" dirty="0">
                    <a:latin typeface="Times New Roman" panose="02020603050405020304" charset="0"/>
                    <a:cs typeface="Times New Roman" panose="02020603050405020304" charset="0"/>
                    <a:sym typeface="+mn-ea"/>
                  </a:rPr>
                  <a:t>)=X(x)T(t)</a:t>
                </a:r>
                <a:r>
                  <a:rPr lang="zh-CN" altLang="en-US" sz="2400" dirty="0">
                    <a:latin typeface="Times New Roman" panose="02020603050405020304" charset="0"/>
                    <a:cs typeface="Times New Roman" panose="02020603050405020304" charset="0"/>
                    <a:sym typeface="+mn-ea"/>
                  </a:rPr>
                  <a:t>，</a:t>
                </a:r>
                <a:endParaRPr lang="en-US" altLang="zh-CN" sz="2400" dirty="0">
                  <a:latin typeface="Times New Roman" panose="02020603050405020304" charset="0"/>
                  <a:cs typeface="Times New Roman" panose="02020603050405020304" charset="0"/>
                  <a:sym typeface="+mn-ea"/>
                </a:endParaRPr>
              </a:p>
              <a:p>
                <a:pPr indent="0" algn="l" fontAlgn="auto">
                  <a:lnSpc>
                    <a:spcPct val="10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       X(x)</a:t>
                </a:r>
                <a:r>
                  <a:rPr lang="zh-CN" altLang="en-US" sz="2400" dirty="0">
                    <a:latin typeface="Cambria Math" panose="02040503050406030204" pitchFamily="18" charset="0"/>
                    <a:cs typeface="Cambria Math" panose="02040503050406030204" pitchFamily="18" charset="0"/>
                    <a:sym typeface="+mn-ea"/>
                  </a:rPr>
                  <a:t>构成的特征值问题：</a:t>
                </a:r>
                <a:r>
                  <a:rPr lang="en-US" altLang="zh-CN" sz="2400" dirty="0">
                    <a:latin typeface="Cambria Math" panose="02040503050406030204" pitchFamily="18" charset="0"/>
                    <a:cs typeface="Cambria Math" panose="02040503050406030204" pitchFamily="18" charset="0"/>
                    <a:sym typeface="+mn-ea"/>
                  </a:rPr>
                  <a:t> </a:t>
                </a:r>
                <a14:m>
                  <m:oMath xmlns:m="http://schemas.openxmlformats.org/officeDocument/2006/math">
                    <m:d>
                      <m:dPr>
                        <m:begChr m:val="{"/>
                        <m:endChr m:val=""/>
                        <m:ctrlPr>
                          <a:rPr lang="en-US" altLang="zh-CN" sz="2400" i="1">
                            <a:latin typeface="Cambria Math" panose="02040503050406030204" pitchFamily="18" charset="0"/>
                            <a:cs typeface="Cambria Math" panose="02040503050406030204" pitchFamily="18" charset="0"/>
                            <a:sym typeface="+mn-ea"/>
                          </a:rPr>
                        </m:ctrlPr>
                      </m:dPr>
                      <m:e>
                        <m:eqArr>
                          <m:eqArrPr>
                            <m:ctrlPr>
                              <a:rPr lang="en-US" altLang="zh-CN" sz="2400" i="1">
                                <a:latin typeface="Cambria Math" panose="02040503050406030204" pitchFamily="18" charset="0"/>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𝜆</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)=0</m:t>
                            </m:r>
                          </m:e>
                          <m:e>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(0)=0, </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L</m:t>
                            </m:r>
                            <m:r>
                              <a:rPr lang="en-US" altLang="zh-CN" sz="2400">
                                <a:latin typeface="Cambria Math" panose="02040503050406030204" pitchFamily="18" charset="0"/>
                                <a:cs typeface="Cambria Math" panose="02040503050406030204" pitchFamily="18" charset="0"/>
                                <a:sym typeface="+mn-ea"/>
                              </a:rPr>
                              <m:t>)=0</m:t>
                            </m:r>
                          </m:e>
                        </m:eqArr>
                      </m:e>
                    </m:d>
                  </m:oMath>
                </a14:m>
                <a:endParaRPr lang="zh-CN" altLang="en-US" sz="2400" dirty="0">
                  <a:latin typeface="Times New Roman" panose="02020603050405020304" charset="0"/>
                  <a:cs typeface="Times New Roman" panose="02020603050405020304" charset="0"/>
                  <a:sym typeface="+mn-ea"/>
                </a:endParaRPr>
              </a:p>
              <a:p>
                <a:pPr indent="0" algn="l" fontAlgn="auto">
                  <a:lnSpc>
                    <a:spcPct val="150000"/>
                  </a:lnSpc>
                  <a:buFont typeface="Wingdings" panose="05000000000000000000" charset="0"/>
                  <a:buNone/>
                </a:pPr>
                <a:r>
                  <a:rPr lang="en-US" altLang="zh-CN" sz="24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       </a:t>
                </a: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对于</a:t>
                </a: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T(t)</a:t>
                </a:r>
                <a:r>
                  <a:rPr lang="zh-CN" altLang="en-US" sz="2400" dirty="0">
                    <a:solidFill>
                      <a:schemeClr val="tx1"/>
                    </a:solidFill>
                    <a:latin typeface="Cambria Math" panose="02040503050406030204" pitchFamily="18" charset="0"/>
                    <a:cs typeface="Cambria Math" panose="02040503050406030204" pitchFamily="18" charset="0"/>
                    <a:sym typeface="+mn-ea"/>
                  </a:rPr>
                  <a:t>：</a:t>
                </a:r>
                <a:r>
                  <a:rPr lang="en-US" altLang="zh-CN" sz="2400" dirty="0">
                    <a:solidFill>
                      <a:schemeClr val="tx1"/>
                    </a:solidFill>
                    <a:latin typeface="Times New Roman" panose="02020603050405020304" charset="0"/>
                    <a:cs typeface="Times New Roman" panose="02020603050405020304" charset="0"/>
                    <a:sym typeface="+mn-ea"/>
                  </a:rPr>
                  <a:t>T</a:t>
                </a:r>
                <a:r>
                  <a:rPr lang="en-US" altLang="zh-CN" sz="2400" dirty="0">
                    <a:solidFill>
                      <a:schemeClr val="tx1"/>
                    </a:solidFill>
                    <a:latin typeface="微软雅黑" panose="020B0503020204020204" charset="-122"/>
                    <a:ea typeface="微软雅黑" panose="020B0503020204020204" charset="-122"/>
                    <a:cs typeface="Times New Roman" panose="02020603050405020304" charset="0"/>
                    <a:sym typeface="+mn-ea"/>
                  </a:rPr>
                  <a:t>′</a:t>
                </a:r>
                <a:r>
                  <a:rPr lang="en-US" altLang="zh-CN" sz="2400" dirty="0">
                    <a:solidFill>
                      <a:schemeClr val="tx1"/>
                    </a:solidFill>
                    <a:latin typeface="Times New Roman" panose="02020603050405020304" charset="0"/>
                    <a:cs typeface="Times New Roman" panose="02020603050405020304" charset="0"/>
                    <a:sym typeface="+mn-ea"/>
                  </a:rPr>
                  <a:t>(t)+</a:t>
                </a:r>
                <a:r>
                  <a:rPr lang="en-US" altLang="zh-CN" sz="2400" dirty="0">
                    <a:solidFill>
                      <a:schemeClr val="tx1"/>
                    </a:solidFill>
                    <a:latin typeface="Times New Roman" panose="02020603050405020304" charset="0"/>
                    <a:ea typeface="宋体" panose="02010600030101010101" pitchFamily="2" charset="-122"/>
                    <a:cs typeface="Times New Roman" panose="02020603050405020304" charset="0"/>
                    <a:sym typeface="+mn-ea"/>
                  </a:rPr>
                  <a:t>λ</a:t>
                </a:r>
                <a:r>
                  <a:rPr lang="en-US" altLang="zh-CN" sz="2400" dirty="0">
                    <a:solidFill>
                      <a:schemeClr val="tx1"/>
                    </a:solidFill>
                    <a:latin typeface="Times New Roman" panose="02020603050405020304" charset="0"/>
                    <a:cs typeface="Times New Roman" panose="02020603050405020304" charset="0"/>
                    <a:sym typeface="+mn-ea"/>
                  </a:rPr>
                  <a:t>a</a:t>
                </a:r>
                <a:r>
                  <a:rPr lang="en-US" altLang="zh-CN" sz="2400" baseline="30000" dirty="0">
                    <a:solidFill>
                      <a:schemeClr val="tx1"/>
                    </a:solidFill>
                    <a:latin typeface="Times New Roman" panose="02020603050405020304" charset="0"/>
                    <a:cs typeface="Times New Roman" panose="02020603050405020304" charset="0"/>
                    <a:sym typeface="+mn-ea"/>
                  </a:rPr>
                  <a:t>2</a:t>
                </a:r>
                <a:r>
                  <a:rPr lang="en-US" altLang="zh-CN" sz="2400" dirty="0">
                    <a:solidFill>
                      <a:schemeClr val="tx1"/>
                    </a:solidFill>
                    <a:latin typeface="Times New Roman" panose="02020603050405020304" charset="0"/>
                    <a:cs typeface="Times New Roman" panose="02020603050405020304" charset="0"/>
                    <a:sym typeface="+mn-ea"/>
                  </a:rPr>
                  <a:t>T(t)=0</a:t>
                </a:r>
                <a:endPar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24130" y="720725"/>
                <a:ext cx="12167870" cy="5989955"/>
              </a:xfrm>
              <a:prstGeom prst="rect">
                <a:avLst/>
              </a:prstGeom>
              <a:blipFill rotWithShape="1">
                <a:blip r:embed="rId5"/>
                <a:stretch>
                  <a:fillRect/>
                </a:stretch>
              </a:blipFill>
            </p:spPr>
            <p:txBody>
              <a:bodyPr/>
              <a:lstStyle/>
              <a:p>
                <a:r>
                  <a:rPr lang="zh-CN" altLang="en-US">
                    <a:noFill/>
                  </a:rPr>
                  <a:t> </a:t>
                </a:r>
              </a:p>
            </p:txBody>
          </p:sp>
        </mc:Fallback>
      </mc:AlternateContent>
      <p:sp>
        <p:nvSpPr>
          <p:cNvPr id="3" name="矩形 2"/>
          <p:cNvSpPr/>
          <p:nvPr/>
        </p:nvSpPr>
        <p:spPr>
          <a:xfrm>
            <a:off x="2117725" y="3529330"/>
            <a:ext cx="3220720" cy="61150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163685" y="3473450"/>
            <a:ext cx="2972435" cy="667385"/>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a:solidFill>
                  <a:schemeClr val="tx1"/>
                </a:solidFill>
                <a:latin typeface="Times New Roman" panose="02020603050405020304" charset="0"/>
                <a:cs typeface="Times New Roman" panose="02020603050405020304" charset="0"/>
                <a:sym typeface="+mn-ea"/>
              </a:rPr>
              <a:t>第二类齐次边界条件</a:t>
            </a: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2"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2"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5" end="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animBg="1"/>
      <p:bldP spid="3" grpId="2" bldLvl="0" animBg="1"/>
      <p:bldP spid="11" grpId="1" animBg="1"/>
      <p:bldP spid="11" grpId="2"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26035" y="792480"/>
                <a:ext cx="12124690" cy="591312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Cambria Math" panose="02040503050406030204" pitchFamily="18" charset="0"/>
                    <a:cs typeface="Cambria Math" panose="02040503050406030204" pitchFamily="18" charset="0"/>
                    <a:sym typeface="+mn-ea"/>
                  </a:rPr>
                  <a:t>首先求解</a:t>
                </a:r>
                <a:r>
                  <a:rPr lang="en-US" altLang="zh-CN" sz="2400" dirty="0">
                    <a:latin typeface="Cambria Math" panose="02040503050406030204" pitchFamily="18" charset="0"/>
                    <a:cs typeface="Cambria Math" panose="02040503050406030204" pitchFamily="18" charset="0"/>
                    <a:sym typeface="+mn-ea"/>
                  </a:rPr>
                  <a:t>X(x)</a:t>
                </a:r>
                <a:r>
                  <a:rPr lang="zh-CN" altLang="en-US" sz="2400" dirty="0">
                    <a:latin typeface="Cambria Math" panose="02040503050406030204" pitchFamily="18" charset="0"/>
                    <a:cs typeface="Cambria Math" panose="02040503050406030204" pitchFamily="18" charset="0"/>
                    <a:sym typeface="+mn-ea"/>
                  </a:rPr>
                  <a:t>构成的特征值问题</a:t>
                </a:r>
                <a:r>
                  <a:rPr lang="en-US" altLang="zh-CN"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λ</a:t>
                </a:r>
                <a:r>
                  <a:rPr lang="zh-CN" altLang="en-US"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a:t>
                </a:r>
              </a:p>
              <a:p>
                <a:pPr indent="457200" fontAlgn="auto">
                  <a:lnSpc>
                    <a:spcPct val="15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(1)</a:t>
                </a:r>
                <a:r>
                  <a:rPr lang="en-US" altLang="zh-CN"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dirty="0">
                    <a:latin typeface="Cambria Math" panose="02040503050406030204" pitchFamily="18" charset="0"/>
                    <a:cs typeface="Cambria Math" panose="02040503050406030204" pitchFamily="18" charset="0"/>
                    <a:sym typeface="+mn-ea"/>
                  </a:rPr>
                  <a:t>=0</a:t>
                </a:r>
                <a:r>
                  <a:rPr lang="zh-CN" altLang="en-US" sz="2400" dirty="0">
                    <a:latin typeface="Cambria Math" panose="02040503050406030204" pitchFamily="18" charset="0"/>
                    <a:cs typeface="Cambria Math" panose="02040503050406030204" pitchFamily="18" charset="0"/>
                    <a:sym typeface="+mn-ea"/>
                  </a:rPr>
                  <a:t>，方程的通解：</a:t>
                </a:r>
                <a:r>
                  <a:rPr lang="en-US" altLang="zh-CN" sz="2400" dirty="0">
                    <a:latin typeface="Cambria Math" panose="02040503050406030204" pitchFamily="18" charset="0"/>
                    <a:cs typeface="Cambria Math" panose="02040503050406030204" pitchFamily="18" charset="0"/>
                    <a:sym typeface="+mn-ea"/>
                  </a:rPr>
                  <a:t>X(x)=</a:t>
                </a:r>
                <a:r>
                  <a:rPr lang="en-US" altLang="zh-CN" sz="2400" dirty="0" err="1">
                    <a:latin typeface="Cambria Math" panose="02040503050406030204" pitchFamily="18" charset="0"/>
                    <a:cs typeface="Cambria Math" panose="02040503050406030204" pitchFamily="18" charset="0"/>
                    <a:sym typeface="+mn-ea"/>
                  </a:rPr>
                  <a:t>A+Bx</a:t>
                </a:r>
                <a:r>
                  <a:rPr lang="en-US" altLang="zh-CN" sz="2400" dirty="0">
                    <a:latin typeface="Cambria Math" panose="02040503050406030204" pitchFamily="18" charset="0"/>
                    <a:cs typeface="Cambria Math" panose="02040503050406030204" pitchFamily="18" charset="0"/>
                    <a:sym typeface="+mn-ea"/>
                  </a:rPr>
                  <a:t>(A, B</a:t>
                </a:r>
                <a:r>
                  <a:rPr lang="zh-CN" altLang="en-US" sz="2400" dirty="0">
                    <a:latin typeface="Cambria Math" panose="02040503050406030204" pitchFamily="18" charset="0"/>
                    <a:cs typeface="Cambria Math" panose="02040503050406030204" pitchFamily="18" charset="0"/>
                    <a:sym typeface="+mn-ea"/>
                  </a:rPr>
                  <a:t>为任意常数</a:t>
                </a:r>
                <a:r>
                  <a:rPr lang="en-US" altLang="zh-CN" sz="2400" dirty="0">
                    <a:latin typeface="Cambria Math" panose="02040503050406030204" pitchFamily="18" charset="0"/>
                    <a:cs typeface="Cambria Math" panose="02040503050406030204" pitchFamily="18" charset="0"/>
                    <a:sym typeface="+mn-ea"/>
                  </a:rPr>
                  <a:t>)</a:t>
                </a:r>
                <a:r>
                  <a:rPr lang="zh-CN" altLang="en-US" sz="2400" dirty="0">
                    <a:latin typeface="Cambria Math" panose="02040503050406030204" pitchFamily="18" charset="0"/>
                    <a:cs typeface="Cambria Math" panose="02040503050406030204" pitchFamily="18" charset="0"/>
                    <a:sym typeface="+mn-ea"/>
                  </a:rPr>
                  <a:t>，且</a:t>
                </a:r>
                <a:r>
                  <a:rPr lang="en-US" altLang="zh-CN" sz="2400" dirty="0">
                    <a:latin typeface="Cambria Math" panose="02040503050406030204" pitchFamily="18" charset="0"/>
                    <a:cs typeface="Cambria Math" panose="02040503050406030204" pitchFamily="18" charset="0"/>
                    <a:sym typeface="+mn-ea"/>
                  </a:rPr>
                  <a:t>X</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Cambria Math" panose="02040503050406030204" pitchFamily="18" charset="0"/>
                    <a:cs typeface="Cambria Math" panose="02040503050406030204" pitchFamily="18" charset="0"/>
                    <a:sym typeface="+mn-ea"/>
                  </a:rPr>
                  <a:t>(x)=B</a:t>
                </a:r>
                <a:r>
                  <a:rPr lang="zh-CN" altLang="en-US" sz="2400" dirty="0">
                    <a:latin typeface="Cambria Math" panose="02040503050406030204" pitchFamily="18" charset="0"/>
                    <a:cs typeface="Cambria Math" panose="02040503050406030204" pitchFamily="18" charset="0"/>
                    <a:sym typeface="+mn-ea"/>
                  </a:rPr>
                  <a:t>，代入边界条件后：</a:t>
                </a:r>
                <a:r>
                  <a:rPr lang="en-US" altLang="zh-CN" sz="2400" dirty="0">
                    <a:latin typeface="Cambria Math" panose="02040503050406030204" pitchFamily="18" charset="0"/>
                    <a:cs typeface="Cambria Math" panose="02040503050406030204" pitchFamily="18" charset="0"/>
                    <a:sym typeface="+mn-ea"/>
                  </a:rPr>
                  <a:t>B=0，X(x)=A</a:t>
                </a:r>
                <a:r>
                  <a:rPr lang="zh-CN" altLang="en-US" sz="2400" dirty="0">
                    <a:latin typeface="Cambria Math" panose="02040503050406030204" pitchFamily="18" charset="0"/>
                    <a:cs typeface="Cambria Math" panose="02040503050406030204" pitchFamily="18" charset="0"/>
                    <a:sym typeface="+mn-ea"/>
                  </a:rPr>
                  <a:t>，故特征值问题的解：</a:t>
                </a:r>
                <a:r>
                  <a:rPr lang="en-US" altLang="zh-CN" sz="2400" dirty="0">
                    <a:solidFill>
                      <a:schemeClr val="tx1"/>
                    </a:solidFill>
                    <a:latin typeface="Times New Roman" panose="02020603050405020304" charset="0"/>
                    <a:ea typeface="宋体" panose="02010600030101010101" pitchFamily="2" charset="-122"/>
                    <a:cs typeface="Times New Roman" panose="02020603050405020304" charset="0"/>
                    <a:sym typeface="+mn-ea"/>
                  </a:rPr>
                  <a:t>λ</a:t>
                </a:r>
                <a:r>
                  <a:rPr lang="en-US" altLang="zh-CN" sz="2400" baseline="-25000" dirty="0">
                    <a:solidFill>
                      <a:schemeClr val="tx1"/>
                    </a:solidFill>
                    <a:latin typeface="Times New Roman" panose="02020603050405020304" charset="0"/>
                    <a:ea typeface="宋体" panose="02010600030101010101" pitchFamily="2" charset="-122"/>
                    <a:cs typeface="Times New Roman" panose="02020603050405020304" charset="0"/>
                    <a:sym typeface="+mn-ea"/>
                  </a:rPr>
                  <a:t>0</a:t>
                </a:r>
                <a:r>
                  <a:rPr lang="en-US" altLang="zh-CN" sz="2400" dirty="0">
                    <a:solidFill>
                      <a:schemeClr val="tx1"/>
                    </a:solidFill>
                    <a:latin typeface="Times New Roman" panose="02020603050405020304" charset="0"/>
                    <a:ea typeface="宋体" panose="02010600030101010101" pitchFamily="2" charset="-122"/>
                    <a:cs typeface="Times New Roman" panose="02020603050405020304" charset="0"/>
                    <a:sym typeface="+mn-ea"/>
                  </a:rPr>
                  <a:t>=0</a:t>
                </a:r>
                <a:r>
                  <a:rPr lang="zh-CN" altLang="en-US" sz="2400" dirty="0">
                    <a:solidFill>
                      <a:schemeClr val="tx1"/>
                    </a:solidFill>
                    <a:latin typeface="Times New Roman" panose="02020603050405020304" charset="0"/>
                    <a:ea typeface="宋体" panose="02010600030101010101" pitchFamily="2" charset="-122"/>
                    <a:cs typeface="Times New Roman" panose="02020603050405020304" charset="0"/>
                    <a:sym typeface="+mn-ea"/>
                  </a:rPr>
                  <a:t>，</a:t>
                </a:r>
                <a:r>
                  <a:rPr lang="en-US" altLang="zh-CN" sz="2400" dirty="0">
                    <a:solidFill>
                      <a:schemeClr val="tx1"/>
                    </a:solidFill>
                    <a:latin typeface="Cambria Math" panose="02040503050406030204" pitchFamily="18" charset="0"/>
                    <a:cs typeface="Cambria Math" panose="02040503050406030204" pitchFamily="18" charset="0"/>
                    <a:sym typeface="+mn-ea"/>
                  </a:rPr>
                  <a:t>X</a:t>
                </a:r>
                <a:r>
                  <a:rPr lang="en-US" altLang="zh-CN" sz="2400" baseline="-25000" dirty="0">
                    <a:solidFill>
                      <a:schemeClr val="tx1"/>
                    </a:solidFill>
                    <a:latin typeface="Cambria Math" panose="02040503050406030204" pitchFamily="18" charset="0"/>
                    <a:cs typeface="Cambria Math" panose="02040503050406030204" pitchFamily="18" charset="0"/>
                    <a:sym typeface="+mn-ea"/>
                  </a:rPr>
                  <a:t>0</a:t>
                </a:r>
                <a:r>
                  <a:rPr lang="en-US" altLang="zh-CN" sz="2400" dirty="0">
                    <a:solidFill>
                      <a:schemeClr val="tx1"/>
                    </a:solidFill>
                    <a:latin typeface="Cambria Math" panose="02040503050406030204" pitchFamily="18" charset="0"/>
                    <a:cs typeface="Cambria Math" panose="02040503050406030204" pitchFamily="18" charset="0"/>
                    <a:sym typeface="+mn-ea"/>
                  </a:rPr>
                  <a:t>(x)=A</a:t>
                </a:r>
              </a:p>
              <a:p>
                <a:pPr indent="457200" fontAlgn="auto">
                  <a:lnSpc>
                    <a:spcPct val="150000"/>
                  </a:lnSpc>
                  <a:buFont typeface="Wingdings" panose="05000000000000000000" charset="0"/>
                  <a:buNone/>
                </a:pPr>
                <a:r>
                  <a:rPr lang="en-US" altLang="zh-CN" sz="2400" dirty="0">
                    <a:solidFill>
                      <a:schemeClr val="tx1"/>
                    </a:solidFill>
                    <a:latin typeface="Cambria Math" panose="02040503050406030204" pitchFamily="18" charset="0"/>
                    <a:ea typeface="宋体" panose="02010600030101010101" pitchFamily="2" charset="-122"/>
                    <a:cs typeface="Cambria Math" panose="02040503050406030204" pitchFamily="18" charset="0"/>
                    <a:sym typeface="+mn-ea"/>
                  </a:rPr>
                  <a:t>(2) </a:t>
                </a:r>
                <a:r>
                  <a:rPr lang="en-US" altLang="zh-CN" sz="2400" dirty="0">
                    <a:solidFill>
                      <a:schemeClr val="tx1"/>
                    </a:solidFill>
                    <a:latin typeface="Times New Roman" panose="02020603050405020304" charset="0"/>
                    <a:ea typeface="宋体" panose="02010600030101010101" pitchFamily="2" charset="-122"/>
                    <a:cs typeface="Times New Roman" panose="02020603050405020304" charset="0"/>
                    <a:sym typeface="+mn-ea"/>
                  </a:rPr>
                  <a:t>λ&lt;0，</a:t>
                </a:r>
                <a:r>
                  <a:rPr lang="zh-CN" altLang="en-US" sz="2400" dirty="0">
                    <a:latin typeface="Cambria Math" panose="02040503050406030204" pitchFamily="18" charset="0"/>
                    <a:cs typeface="Cambria Math" panose="02040503050406030204" pitchFamily="18" charset="0"/>
                    <a:sym typeface="+mn-ea"/>
                  </a:rPr>
                  <a:t>方程的通解：</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
                          <a:rPr lang="en-US" altLang="zh-CN" sz="24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sup>
                    </m:sSup>
                  </m:oMath>
                </a14:m>
                <a:r>
                  <a:rPr lang="zh-CN" altLang="en-US" sz="2400" dirty="0">
                    <a:solidFill>
                      <a:schemeClr val="tx1"/>
                    </a:solidFill>
                    <a:latin typeface="Cambria Math" panose="02040503050406030204" pitchFamily="18" charset="0"/>
                    <a:cs typeface="Cambria Math" panose="02040503050406030204" pitchFamily="18" charset="0"/>
                    <a:sym typeface="+mn-ea"/>
                  </a:rPr>
                  <a:t>，且</a:t>
                </a:r>
                <a:r>
                  <a:rPr lang="en-US" altLang="zh-CN" sz="2400" dirty="0">
                    <a:latin typeface="Cambria Math" panose="02040503050406030204" pitchFamily="18" charset="0"/>
                    <a:cs typeface="Cambria Math" panose="02040503050406030204" pitchFamily="18" charset="0"/>
                    <a:sym typeface="+mn-ea"/>
                  </a:rPr>
                  <a:t>X</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Cambria Math" panose="02040503050406030204" pitchFamily="18" charset="0"/>
                    <a:cs typeface="Cambria Math" panose="02040503050406030204" pitchFamily="18" charset="0"/>
                    <a:sym typeface="+mn-ea"/>
                  </a:rPr>
                  <a:t>(x)</a:t>
                </a:r>
                <a:r>
                  <a:rPr lang="zh-CN" altLang="en-US" sz="2400" dirty="0">
                    <a:latin typeface="Cambria Math" panose="02040503050406030204" pitchFamily="18" charset="0"/>
                    <a:cs typeface="Cambria Math" panose="02040503050406030204" pitchFamily="18" charset="0"/>
                    <a:sym typeface="+mn-ea"/>
                  </a:rPr>
                  <a:t>：</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400" i="0">
                          <a:solidFill>
                            <a:schemeClr val="tx1"/>
                          </a:solidFill>
                          <a:latin typeface="Cambria Math" panose="02040503050406030204" pitchFamily="18" charset="0"/>
                          <a:cs typeface="Cambria Math" panose="02040503050406030204" pitchFamily="18" charset="0"/>
                          <a:sym typeface="+mn-ea"/>
                        </a:rPr>
                        <m:t>X</m:t>
                      </m:r>
                      <m:r>
                        <a:rPr lang="en-US" altLang="zh-CN" sz="2400" i="0">
                          <a:latin typeface="Cambria Math" panose="02040503050406030204" pitchFamily="18" charset="0"/>
                          <a:ea typeface="微软雅黑" panose="020B0503020204020204" charset="-122"/>
                          <a:cs typeface="Times New Roman" panose="02020603050405020304" charset="0"/>
                          <a:sym typeface="+mn-ea"/>
                        </a:rPr>
                        <m:t>′</m:t>
                      </m:r>
                      <m:r>
                        <a:rPr lang="en-US" altLang="zh-CN" sz="2400" i="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i="0">
                          <a:solidFill>
                            <a:schemeClr val="tx1"/>
                          </a:solidFill>
                          <a:latin typeface="Cambria Math" panose="02040503050406030204" pitchFamily="18" charset="0"/>
                          <a:cs typeface="Cambria Math" panose="02040503050406030204" pitchFamily="18" charset="0"/>
                          <a:sym typeface="+mn-ea"/>
                        </a:rPr>
                        <m:t>x</m:t>
                      </m:r>
                      <m:r>
                        <a:rPr lang="en-US" altLang="zh-CN" sz="2400" i="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i="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i="0">
                              <a:solidFill>
                                <a:schemeClr val="tx1"/>
                              </a:solidFill>
                              <a:latin typeface="Cambria Math" panose="02040503050406030204" pitchFamily="18" charset="0"/>
                              <a:cs typeface="Cambria Math" panose="02040503050406030204" pitchFamily="18" charset="0"/>
                              <a:sym typeface="+mn-ea"/>
                            </a:rPr>
                            <m:t>λ</m:t>
                          </m:r>
                        </m:e>
                      </m:rad>
                      <m:r>
                        <a:rPr lang="en-US" altLang="zh-CN" sz="2400" i="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i="0">
                          <a:solidFill>
                            <a:schemeClr val="tx1"/>
                          </a:solidFill>
                          <a:latin typeface="Cambria Math" panose="02040503050406030204" pitchFamily="18" charset="0"/>
                          <a:cs typeface="Cambria Math" panose="02040503050406030204" pitchFamily="18" charset="0"/>
                          <a:sym typeface="+mn-ea"/>
                        </a:rPr>
                        <m:t>A</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i="0">
                              <a:solidFill>
                                <a:schemeClr val="tx1"/>
                              </a:solidFill>
                              <a:latin typeface="Cambria Math" panose="02040503050406030204" pitchFamily="18" charset="0"/>
                              <a:cs typeface="Cambria Math" panose="02040503050406030204" pitchFamily="18" charset="0"/>
                              <a:sym typeface="+mn-ea"/>
                            </a:rPr>
                            <m:t>e</m:t>
                          </m:r>
                        </m:e>
                        <m:sup>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i="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i="0">
                                  <a:solidFill>
                                    <a:schemeClr val="tx1"/>
                                  </a:solidFill>
                                  <a:latin typeface="Cambria Math" panose="02040503050406030204" pitchFamily="18" charset="0"/>
                                  <a:cs typeface="Cambria Math" panose="02040503050406030204" pitchFamily="18" charset="0"/>
                                  <a:sym typeface="+mn-ea"/>
                                </a:rPr>
                                <m:t>λ</m:t>
                              </m:r>
                            </m:e>
                          </m:rad>
                          <m:r>
                            <m:rPr>
                              <m:sty m:val="p"/>
                            </m:rPr>
                            <a:rPr lang="en-US" altLang="zh-CN" sz="2400" i="0">
                              <a:solidFill>
                                <a:schemeClr val="tx1"/>
                              </a:solidFill>
                              <a:latin typeface="Cambria Math" panose="02040503050406030204" pitchFamily="18" charset="0"/>
                              <a:cs typeface="Cambria Math" panose="02040503050406030204" pitchFamily="18" charset="0"/>
                              <a:sym typeface="+mn-ea"/>
                            </a:rPr>
                            <m:t>x</m:t>
                          </m:r>
                        </m:sup>
                      </m:sSup>
                      <m:r>
                        <a:rPr lang="en-US" altLang="zh-CN" sz="2400" i="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i="0">
                          <a:solidFill>
                            <a:schemeClr val="tx1"/>
                          </a:solidFill>
                          <a:latin typeface="Cambria Math" panose="02040503050406030204" pitchFamily="18" charset="0"/>
                          <a:cs typeface="Cambria Math" panose="02040503050406030204" pitchFamily="18" charset="0"/>
                          <a:sym typeface="+mn-ea"/>
                        </a:rPr>
                        <m:t>B</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i="0">
                              <a:solidFill>
                                <a:schemeClr val="tx1"/>
                              </a:solidFill>
                              <a:latin typeface="Cambria Math" panose="02040503050406030204" pitchFamily="18" charset="0"/>
                              <a:cs typeface="Cambria Math" panose="02040503050406030204" pitchFamily="18" charset="0"/>
                              <a:sym typeface="+mn-ea"/>
                            </a:rPr>
                            <m:t>e</m:t>
                          </m:r>
                        </m:e>
                        <m:sup>
                          <m:r>
                            <a:rPr lang="en-US" altLang="zh-CN" sz="2400" i="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i="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i="0">
                                  <a:solidFill>
                                    <a:schemeClr val="tx1"/>
                                  </a:solidFill>
                                  <a:latin typeface="Cambria Math" panose="02040503050406030204" pitchFamily="18" charset="0"/>
                                  <a:cs typeface="Cambria Math" panose="02040503050406030204" pitchFamily="18" charset="0"/>
                                  <a:sym typeface="+mn-ea"/>
                                </a:rPr>
                                <m:t>λ</m:t>
                              </m:r>
                            </m:e>
                          </m:rad>
                          <m:r>
                            <m:rPr>
                              <m:sty m:val="p"/>
                            </m:rPr>
                            <a:rPr lang="en-US" altLang="zh-CN" sz="2400" i="0">
                              <a:solidFill>
                                <a:schemeClr val="tx1"/>
                              </a:solidFill>
                              <a:latin typeface="Cambria Math" panose="02040503050406030204" pitchFamily="18" charset="0"/>
                              <a:cs typeface="Cambria Math" panose="02040503050406030204" pitchFamily="18" charset="0"/>
                              <a:sym typeface="+mn-ea"/>
                            </a:rPr>
                            <m:t>x</m:t>
                          </m:r>
                        </m:sup>
                      </m:sSup>
                      <m:r>
                        <a:rPr lang="en-US" altLang="zh-CN" sz="2400" i="0">
                          <a:solidFill>
                            <a:schemeClr val="tx1"/>
                          </a:solidFill>
                          <a:latin typeface="Cambria Math" panose="02040503050406030204" pitchFamily="18" charset="0"/>
                          <a:cs typeface="Cambria Math" panose="02040503050406030204" pitchFamily="18" charset="0"/>
                          <a:sym typeface="+mn-ea"/>
                        </a:rPr>
                        <m:t>)</m:t>
                      </m:r>
                    </m:oMath>
                  </m:oMathPara>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0" fontAlgn="auto">
                  <a:lnSpc>
                    <a:spcPct val="100000"/>
                  </a:lnSpc>
                  <a:buFont typeface="Wingdings" panose="05000000000000000000" charset="0"/>
                  <a:buNone/>
                </a:pPr>
                <a:r>
                  <a:rPr lang="zh-CN" altLang="en-US" sz="2400" dirty="0">
                    <a:latin typeface="Cambria Math" panose="02040503050406030204" pitchFamily="18" charset="0"/>
                    <a:cs typeface="Cambria Math" panose="02040503050406030204" pitchFamily="18" charset="0"/>
                    <a:sym typeface="+mn-ea"/>
                  </a:rPr>
                  <a:t>代入边界条件后：</a:t>
                </a:r>
                <a:r>
                  <a:rPr lang="en-US" altLang="zh-CN" sz="2400" dirty="0">
                    <a:latin typeface="Cambria Math" panose="02040503050406030204" pitchFamily="18" charset="0"/>
                    <a:cs typeface="Cambria Math" panose="02040503050406030204" pitchFamily="18" charset="0"/>
                    <a:sym typeface="+mn-ea"/>
                  </a:rPr>
                  <a:t> A=B=0      u(</a:t>
                </a:r>
                <a:r>
                  <a:rPr lang="en-US" altLang="zh-CN" sz="2400" dirty="0" err="1">
                    <a:latin typeface="Cambria Math" panose="02040503050406030204" pitchFamily="18" charset="0"/>
                    <a:cs typeface="Cambria Math" panose="02040503050406030204" pitchFamily="18" charset="0"/>
                    <a:sym typeface="+mn-ea"/>
                  </a:rPr>
                  <a:t>x,t</a:t>
                </a:r>
                <a:r>
                  <a:rPr lang="en-US" altLang="zh-CN" sz="2400" dirty="0">
                    <a:latin typeface="Cambria Math" panose="02040503050406030204" pitchFamily="18" charset="0"/>
                    <a:cs typeface="Cambria Math" panose="02040503050406030204" pitchFamily="18" charset="0"/>
                    <a:sym typeface="+mn-ea"/>
                  </a:rPr>
                  <a:t>)=0(</a:t>
                </a:r>
                <a:r>
                  <a:rPr lang="zh-CN" altLang="en-US" sz="2400" dirty="0">
                    <a:solidFill>
                      <a:srgbClr val="FF0000"/>
                    </a:solidFill>
                    <a:latin typeface="Cambria Math" panose="02040503050406030204" pitchFamily="18" charset="0"/>
                    <a:cs typeface="Cambria Math" panose="02040503050406030204" pitchFamily="18" charset="0"/>
                    <a:sym typeface="+mn-ea"/>
                  </a:rPr>
                  <a:t>平凡解</a:t>
                </a:r>
                <a:r>
                  <a:rPr lang="en-US" altLang="zh-CN" sz="2400" dirty="0">
                    <a:latin typeface="Cambria Math" panose="02040503050406030204" pitchFamily="18" charset="0"/>
                    <a:cs typeface="Cambria Math" panose="02040503050406030204" pitchFamily="18" charset="0"/>
                    <a:sym typeface="+mn-ea"/>
                  </a:rPr>
                  <a:t>)</a:t>
                </a:r>
              </a:p>
              <a:p>
                <a:pPr indent="457200" fontAlgn="auto">
                  <a:lnSpc>
                    <a:spcPct val="150000"/>
                  </a:lnSpc>
                  <a:buFont typeface="Wingdings" panose="05000000000000000000" charset="0"/>
                  <a:buNone/>
                </a:pPr>
                <a:r>
                  <a:rPr lang="en-US" altLang="zh-CN" sz="2400" dirty="0">
                    <a:solidFill>
                      <a:schemeClr val="tx1"/>
                    </a:solidFill>
                    <a:latin typeface="Cambria Math" panose="02040503050406030204" pitchFamily="18" charset="0"/>
                    <a:ea typeface="宋体" panose="02010600030101010101" pitchFamily="2" charset="-122"/>
                    <a:cs typeface="Cambria Math" panose="02040503050406030204" pitchFamily="18" charset="0"/>
                    <a:sym typeface="+mn-ea"/>
                  </a:rPr>
                  <a:t>(3)</a:t>
                </a:r>
                <a:r>
                  <a:rPr lang="en-US" altLang="zh-CN" sz="2400" dirty="0">
                    <a:latin typeface="Times New Roman" panose="02020603050405020304" charset="0"/>
                    <a:ea typeface="宋体" panose="02010600030101010101" pitchFamily="2" charset="-122"/>
                    <a:cs typeface="Times New Roman" panose="02020603050405020304" charset="0"/>
                    <a:sym typeface="+mn-ea"/>
                  </a:rPr>
                  <a:t>λ&gt;0</a:t>
                </a:r>
                <a:r>
                  <a:rPr lang="zh-CN" altLang="en-US" sz="2400" dirty="0">
                    <a:latin typeface="Times New Roman" panose="02020603050405020304" charset="0"/>
                    <a:ea typeface="宋体" panose="02010600030101010101" pitchFamily="2" charset="-122"/>
                    <a:cs typeface="Times New Roman" panose="02020603050405020304" charset="0"/>
                    <a:sym typeface="+mn-ea"/>
                  </a:rPr>
                  <a:t>，</a:t>
                </a:r>
                <a:r>
                  <a:rPr lang="zh-CN" altLang="en-US" sz="2400" dirty="0">
                    <a:latin typeface="微软雅黑" panose="020B0503020204020204" charset="-122"/>
                    <a:ea typeface="微软雅黑" panose="020B0503020204020204" charset="-122"/>
                    <a:cs typeface="Cambria Math" panose="02040503050406030204" pitchFamily="18" charset="0"/>
                    <a:sym typeface="+mn-ea"/>
                  </a:rPr>
                  <a:t>令</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dirty="0">
                    <a:sym typeface="+mn-ea"/>
                  </a:rPr>
                  <a:t>=</a:t>
                </a:r>
                <a:r>
                  <a:rPr lang="en-US" altLang="zh-CN" sz="2400" dirty="0">
                    <a:latin typeface="Arial" panose="020B0604020202020204" pitchFamily="34" charset="0"/>
                    <a:cs typeface="Arial" panose="020B0604020202020204" pitchFamily="34" charset="0"/>
                    <a:sym typeface="+mn-ea"/>
                  </a:rPr>
                  <a:t>β</a:t>
                </a:r>
                <a:r>
                  <a:rPr lang="en-US" altLang="zh-CN" sz="2400" baseline="30000" dirty="0">
                    <a:latin typeface="Arial" panose="020B0604020202020204" pitchFamily="34" charset="0"/>
                    <a:cs typeface="Arial" panose="020B0604020202020204" pitchFamily="34" charset="0"/>
                    <a:sym typeface="+mn-ea"/>
                  </a:rPr>
                  <a:t>2</a:t>
                </a:r>
                <a:r>
                  <a:rPr lang="zh-CN" altLang="en-US" sz="2400" dirty="0">
                    <a:latin typeface="Arial" panose="020B0604020202020204" pitchFamily="34" charset="0"/>
                    <a:cs typeface="Arial" panose="020B0604020202020204" pitchFamily="34" charset="0"/>
                    <a:sym typeface="+mn-ea"/>
                  </a:rPr>
                  <a:t>（</a:t>
                </a:r>
                <a:r>
                  <a:rPr lang="zh-CN" altLang="en-US" sz="2400" dirty="0">
                    <a:solidFill>
                      <a:srgbClr val="FF0000"/>
                    </a:solidFill>
                    <a:latin typeface="Arial" panose="020B0604020202020204" pitchFamily="34" charset="0"/>
                    <a:cs typeface="Arial" panose="020B0604020202020204" pitchFamily="34" charset="0"/>
                    <a:sym typeface="+mn-ea"/>
                  </a:rPr>
                  <a:t>β为非零实数</a:t>
                </a:r>
                <a:r>
                  <a:rPr lang="zh-CN" altLang="en-US" sz="2400" dirty="0">
                    <a:latin typeface="Arial" panose="020B0604020202020204" pitchFamily="34" charset="0"/>
                    <a:cs typeface="Arial" panose="020B0604020202020204" pitchFamily="34" charset="0"/>
                    <a:sym typeface="+mn-ea"/>
                  </a:rPr>
                  <a:t>），</a:t>
                </a:r>
                <a:r>
                  <a:rPr lang="zh-CN" altLang="en-US" sz="2400" dirty="0">
                    <a:latin typeface="Cambria Math" panose="02040503050406030204" pitchFamily="18" charset="0"/>
                    <a:cs typeface="Cambria Math" panose="02040503050406030204" pitchFamily="18" charset="0"/>
                    <a:sym typeface="+mn-ea"/>
                  </a:rPr>
                  <a:t>方程的通解：</a:t>
                </a:r>
                <a:r>
                  <a:rPr lang="en-US" altLang="zh-CN" sz="2400" dirty="0">
                    <a:latin typeface="Cambria Math" panose="02040503050406030204" pitchFamily="18" charset="0"/>
                    <a:cs typeface="Cambria Math" panose="02040503050406030204" pitchFamily="18"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Acosβx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Bsinβx</m:t>
                    </m:r>
                  </m:oMath>
                </a14:m>
                <a:r>
                  <a:rPr lang="zh-CN" altLang="en-US" sz="2400" dirty="0">
                    <a:latin typeface="Cambria Math" panose="02040503050406030204" pitchFamily="18" charset="0"/>
                    <a:cs typeface="Cambria Math" panose="02040503050406030204" pitchFamily="18" charset="0"/>
                    <a:sym typeface="+mn-ea"/>
                  </a:rPr>
                  <a:t>，且</a:t>
                </a:r>
                <a:r>
                  <a:rPr lang="en-US" altLang="zh-CN" sz="2400" dirty="0">
                    <a:latin typeface="Cambria Math" panose="02040503050406030204" pitchFamily="18" charset="0"/>
                    <a:cs typeface="Cambria Math" panose="02040503050406030204" pitchFamily="18" charset="0"/>
                    <a:sym typeface="+mn-ea"/>
                  </a:rPr>
                  <a:t>X</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Cambria Math" panose="02040503050406030204" pitchFamily="18" charset="0"/>
                    <a:cs typeface="Cambria Math" panose="02040503050406030204" pitchFamily="18" charset="0"/>
                    <a:sym typeface="+mn-ea"/>
                  </a:rPr>
                  <a:t>(x)</a:t>
                </a:r>
                <a:r>
                  <a:rPr lang="zh-CN" altLang="en-US" sz="2400" dirty="0">
                    <a:latin typeface="Cambria Math" panose="02040503050406030204" pitchFamily="18" charset="0"/>
                    <a:cs typeface="Cambria Math" panose="02040503050406030204" pitchFamily="18" charset="0"/>
                    <a:sym typeface="+mn-ea"/>
                  </a:rPr>
                  <a:t>：</a:t>
                </a:r>
                <a:endParaRPr lang="zh-CN" altLang="en-US" sz="2400" dirty="0">
                  <a:solidFill>
                    <a:schemeClr val="tx1"/>
                  </a:solidFill>
                  <a:latin typeface="Times New Roman" panose="02020603050405020304" charset="0"/>
                  <a:ea typeface="宋体" panose="02010600030101010101" pitchFamily="2" charset="-122"/>
                  <a:cs typeface="Times New Roman" panose="02020603050405020304" charset="0"/>
                  <a:sym typeface="+mn-ea"/>
                </a:endParaRPr>
              </a:p>
              <a:p>
                <a:pPr indent="0" algn="ctr" fontAlgn="auto">
                  <a:lnSpc>
                    <a:spcPct val="15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Times New Roman" panose="02020603050405020304"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sz="2400">
                        <a:latin typeface="Cambria Math" panose="02040503050406030204" pitchFamily="18" charset="0"/>
                        <a:cs typeface="Cambria Math" panose="02040503050406030204" pitchFamily="18" charset="0"/>
                      </a:rPr>
                      <m:t>β</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r>
                      <m:rPr>
                        <m:sty m:val="p"/>
                      </m:rPr>
                      <a:rPr lang="en-US" sz="2400">
                        <a:latin typeface="Cambria Math" panose="02040503050406030204" pitchFamily="18" charset="0"/>
                      </a:rPr>
                      <m:t>sin</m:t>
                    </m:r>
                    <m:r>
                      <m:rPr>
                        <m:sty m:val="p"/>
                      </m:rPr>
                      <a:rPr lang="en-US" sz="2400">
                        <a:latin typeface="Cambria Math" panose="02040503050406030204" pitchFamily="18" charset="0"/>
                        <a:cs typeface="Cambria Math" panose="02040503050406030204" pitchFamily="18" charset="0"/>
                      </a:rPr>
                      <m:t>βx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sz="2400">
                        <a:latin typeface="Cambria Math" panose="02040503050406030204" pitchFamily="18" charset="0"/>
                        <a:cs typeface="Cambria Math" panose="02040503050406030204" pitchFamily="18" charset="0"/>
                      </a:rPr>
                      <m:t>β</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r>
                      <m:rPr>
                        <m:sty m:val="p"/>
                      </m:rPr>
                      <a:rPr lang="en-US" sz="2400">
                        <a:latin typeface="Cambria Math" panose="02040503050406030204" pitchFamily="18" charset="0"/>
                      </a:rPr>
                      <m:t>cos</m:t>
                    </m:r>
                    <m:r>
                      <m:rPr>
                        <m:sty m:val="p"/>
                      </m:rPr>
                      <a:rPr lang="en-US" sz="2400">
                        <a:latin typeface="Cambria Math" panose="02040503050406030204" pitchFamily="18" charset="0"/>
                        <a:cs typeface="Cambria Math" panose="02040503050406030204" pitchFamily="18" charset="0"/>
                      </a:rPr>
                      <m:t>βx</m:t>
                    </m:r>
                  </m:oMath>
                </a14:m>
                <a:endParaRPr lang="zh-CN" sz="2400" dirty="0">
                  <a:sym typeface="+mn-ea"/>
                </a:endParaRPr>
              </a:p>
              <a:p>
                <a:pPr indent="0" algn="l" fontAlgn="auto">
                  <a:lnSpc>
                    <a:spcPct val="100000"/>
                  </a:lnSpc>
                  <a:buFont typeface="Wingdings" panose="05000000000000000000" charset="0"/>
                  <a:buNone/>
                </a:pPr>
                <a:r>
                  <a:rPr lang="zh-CN" altLang="en-US" sz="2400" dirty="0">
                    <a:latin typeface="Cambria Math" panose="02040503050406030204" pitchFamily="18" charset="0"/>
                    <a:cs typeface="Cambria Math" panose="02040503050406030204" pitchFamily="18" charset="0"/>
                    <a:sym typeface="+mn-ea"/>
                  </a:rPr>
                  <a:t>代入边界条件后：</a:t>
                </a:r>
                <a:r>
                  <a:rPr lang="en-US" altLang="zh-CN" sz="2400" dirty="0">
                    <a:latin typeface="Cambria Math" panose="02040503050406030204" pitchFamily="18" charset="0"/>
                    <a:cs typeface="Cambria Math" panose="02040503050406030204" pitchFamily="18" charset="0"/>
                    <a:sym typeface="+mn-ea"/>
                  </a:rPr>
                  <a:t>B=0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Acosβx</m:t>
                    </m:r>
                  </m:oMath>
                </a14:m>
                <a:r>
                  <a:rPr lang="en-US" altLang="zh-CN" sz="2400" dirty="0">
                    <a:latin typeface="Cambria Math" panose="02040503050406030204" pitchFamily="18" charset="0"/>
                    <a:cs typeface="Cambria Math" panose="02040503050406030204" pitchFamily="18" charset="0"/>
                    <a:sym typeface="+mn-ea"/>
                  </a:rPr>
                  <a:t>   sin</a:t>
                </a:r>
                <a:r>
                  <a:rPr lang="en-US" altLang="zh-CN" sz="2400" dirty="0">
                    <a:latin typeface="Arial" panose="020B0604020202020204" pitchFamily="34" charset="0"/>
                    <a:cs typeface="Arial" panose="020B0604020202020204" pitchFamily="34" charset="0"/>
                    <a:sym typeface="+mn-ea"/>
                  </a:rPr>
                  <a:t>βL=0(</a:t>
                </a:r>
                <a:r>
                  <a:rPr lang="zh-CN" altLang="en-US" sz="2400" dirty="0">
                    <a:solidFill>
                      <a:srgbClr val="FF0000"/>
                    </a:solidFill>
                    <a:latin typeface="Arial" panose="020B0604020202020204" pitchFamily="34" charset="0"/>
                    <a:cs typeface="Arial" panose="020B0604020202020204" pitchFamily="34" charset="0"/>
                    <a:sym typeface="+mn-ea"/>
                  </a:rPr>
                  <a:t>为什么</a:t>
                </a:r>
                <a14:m>
                  <m:oMath xmlns:m="http://schemas.openxmlformats.org/officeDocument/2006/math">
                    <m:r>
                      <m:rPr>
                        <m:sty m:val="p"/>
                      </m:rPr>
                      <a:rPr lang="en-US" altLang="zh-CN" sz="2400">
                        <a:solidFill>
                          <a:srgbClr val="FF0000"/>
                        </a:solidFill>
                        <a:latin typeface="Cambria Math" panose="02040503050406030204" pitchFamily="18" charset="0"/>
                        <a:cs typeface="Cambria Math" panose="02040503050406030204" pitchFamily="18" charset="0"/>
                        <a:sym typeface="+mn-ea"/>
                      </a:rPr>
                      <m:t>X</m:t>
                    </m:r>
                    <m:r>
                      <a:rPr lang="en-US" altLang="zh-CN" sz="2400">
                        <a:solidFill>
                          <a:srgbClr val="FF0000"/>
                        </a:solidFill>
                        <a:latin typeface="Cambria Math" panose="02040503050406030204" pitchFamily="18" charset="0"/>
                        <a:ea typeface="微软雅黑" panose="020B0503020204020204" charset="-122"/>
                        <a:cs typeface="Times New Roman" panose="02020603050405020304" charset="0"/>
                        <a:sym typeface="+mn-ea"/>
                      </a:rPr>
                      <m:t>′</m:t>
                    </m:r>
                    <m:r>
                      <a:rPr lang="en-US" altLang="zh-CN" sz="2400">
                        <a:solidFill>
                          <a:srgbClr val="FF0000"/>
                        </a:solidFill>
                        <a:latin typeface="Cambria Math" panose="02040503050406030204" pitchFamily="18" charset="0"/>
                        <a:cs typeface="Cambria Math" panose="02040503050406030204" pitchFamily="18" charset="0"/>
                        <a:sym typeface="+mn-ea"/>
                      </a:rPr>
                      <m:t>(</m:t>
                    </m:r>
                    <m:r>
                      <m:rPr>
                        <m:sty m:val="p"/>
                      </m:rPr>
                      <a:rPr lang="en-US" altLang="zh-CN" sz="2400">
                        <a:solidFill>
                          <a:srgbClr val="FF0000"/>
                        </a:solidFill>
                        <a:latin typeface="Cambria Math" panose="02040503050406030204" pitchFamily="18" charset="0"/>
                        <a:cs typeface="Cambria Math" panose="02040503050406030204" pitchFamily="18" charset="0"/>
                        <a:sym typeface="+mn-ea"/>
                      </a:rPr>
                      <m:t>L</m:t>
                    </m:r>
                    <m:r>
                      <a:rPr lang="en-US" altLang="zh-CN" sz="2400">
                        <a:solidFill>
                          <a:srgbClr val="FF0000"/>
                        </a:solidFill>
                        <a:latin typeface="Cambria Math" panose="02040503050406030204" pitchFamily="18" charset="0"/>
                        <a:cs typeface="Cambria Math" panose="02040503050406030204" pitchFamily="18" charset="0"/>
                        <a:sym typeface="+mn-ea"/>
                      </a:rPr>
                      <m:t>)=</m:t>
                    </m:r>
                  </m:oMath>
                </a14:m>
                <a:r>
                  <a:rPr lang="en-US" altLang="zh-CN" sz="2400" dirty="0">
                    <a:solidFill>
                      <a:srgbClr val="FF0000"/>
                    </a:solidFill>
                    <a:latin typeface="Arial" panose="020B0604020202020204" pitchFamily="34" charset="0"/>
                    <a:cs typeface="Arial" panose="020B0604020202020204" pitchFamily="34" charset="0"/>
                    <a:sym typeface="+mn-ea"/>
                  </a:rPr>
                  <a:t>0</a:t>
                </a:r>
                <a:r>
                  <a:rPr lang="zh-CN" altLang="en-US" sz="2400" dirty="0">
                    <a:solidFill>
                      <a:srgbClr val="FF0000"/>
                    </a:solidFill>
                    <a:latin typeface="Arial" panose="020B0604020202020204" pitchFamily="34" charset="0"/>
                    <a:cs typeface="Arial" panose="020B0604020202020204" pitchFamily="34" charset="0"/>
                    <a:sym typeface="+mn-ea"/>
                  </a:rPr>
                  <a:t>时，</a:t>
                </a:r>
                <a:r>
                  <a:rPr lang="en-US" altLang="zh-CN" sz="2400" dirty="0">
                    <a:solidFill>
                      <a:srgbClr val="FF0000"/>
                    </a:solidFill>
                    <a:latin typeface="Arial" panose="020B0604020202020204" pitchFamily="34" charset="0"/>
                    <a:cs typeface="Arial" panose="020B0604020202020204" pitchFamily="34" charset="0"/>
                    <a:sym typeface="+mn-ea"/>
                  </a:rPr>
                  <a:t>A</a:t>
                </a:r>
                <a:r>
                  <a:rPr lang="zh-CN" altLang="en-US" sz="2400" dirty="0">
                    <a:solidFill>
                      <a:srgbClr val="FF0000"/>
                    </a:solidFill>
                    <a:latin typeface="Arial" panose="020B0604020202020204" pitchFamily="34" charset="0"/>
                    <a:cs typeface="Arial" panose="020B0604020202020204" pitchFamily="34" charset="0"/>
                    <a:sym typeface="+mn-ea"/>
                  </a:rPr>
                  <a:t>不可以为</a:t>
                </a:r>
                <a:r>
                  <a:rPr lang="en-US" altLang="zh-CN" sz="2400" dirty="0">
                    <a:solidFill>
                      <a:srgbClr val="FF0000"/>
                    </a:solidFill>
                    <a:latin typeface="Arial" panose="020B0604020202020204" pitchFamily="34" charset="0"/>
                    <a:cs typeface="Arial" panose="020B0604020202020204" pitchFamily="34" charset="0"/>
                    <a:sym typeface="+mn-ea"/>
                  </a:rPr>
                  <a:t>0</a:t>
                </a:r>
                <a:r>
                  <a:rPr lang="zh-CN" altLang="en-US" sz="2400" dirty="0">
                    <a:solidFill>
                      <a:srgbClr val="FF0000"/>
                    </a:solidFill>
                    <a:latin typeface="Arial" panose="020B0604020202020204" pitchFamily="34" charset="0"/>
                    <a:cs typeface="Arial" panose="020B0604020202020204" pitchFamily="34" charset="0"/>
                    <a:sym typeface="+mn-ea"/>
                  </a:rPr>
                  <a:t>？</a:t>
                </a:r>
                <a:r>
                  <a:rPr lang="en-US" altLang="zh-CN" sz="2400" dirty="0">
                    <a:latin typeface="Arial" panose="020B0604020202020204" pitchFamily="34" charset="0"/>
                    <a:cs typeface="Arial" panose="020B0604020202020204" pitchFamily="34" charset="0"/>
                    <a:sym typeface="+mn-ea"/>
                  </a:rPr>
                  <a:t>)</a:t>
                </a:r>
                <a:r>
                  <a:rPr lang="zh-CN" altLang="en-US" sz="2400" dirty="0">
                    <a:latin typeface="Arial" panose="020B0604020202020204" pitchFamily="34" charset="0"/>
                    <a:cs typeface="Arial" panose="020B0604020202020204" pitchFamily="34" charset="0"/>
                    <a:sym typeface="+mn-ea"/>
                  </a:rPr>
                  <a:t>：</a:t>
                </a:r>
              </a:p>
              <a:p>
                <a:pPr indent="0" algn="ctr" fontAlgn="auto">
                  <a:lnSpc>
                    <a:spcPct val="150000"/>
                  </a:lnSpc>
                  <a:buFont typeface="Wingdings" panose="05000000000000000000" charset="0"/>
                  <a:buNone/>
                </a:pPr>
                <a:r>
                  <a:rPr lang="en-US" altLang="zh-CN"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 </a:t>
                </a:r>
                <a:r>
                  <a:rPr lang="zh-CN" altLang="en-US" sz="2400" dirty="0">
                    <a:latin typeface="微软雅黑" panose="020B0503020204020204" charset="-122"/>
                    <a:ea typeface="微软雅黑" panose="020B0503020204020204" charset="-122"/>
                    <a:cs typeface="Times New Roman" panose="02020603050405020304" charset="0"/>
                    <a:sym typeface="+mn-ea"/>
                  </a:rPr>
                  <a:t>λ</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zh-CN" altLang="en-US" sz="2400" dirty="0">
                    <a:latin typeface="微软雅黑" panose="020B0503020204020204" charset="-122"/>
                    <a:ea typeface="微软雅黑" panose="020B0503020204020204" charset="-122"/>
                    <a:cs typeface="Times New Roman" panose="02020603050405020304" charset="0"/>
                    <a:sym typeface="+mn-ea"/>
                  </a:rPr>
                  <a:t>λ</a:t>
                </a:r>
                <a:r>
                  <a:rPr lang="en-US" altLang="zh-CN" sz="2400" baseline="-25000" dirty="0">
                    <a:latin typeface="微软雅黑" panose="020B0503020204020204" charset="-122"/>
                    <a:ea typeface="微软雅黑" panose="020B0503020204020204" charset="-122"/>
                    <a:cs typeface="Times New Roman" panose="02020603050405020304" charset="0"/>
                    <a:sym typeface="+mn-ea"/>
                  </a:rPr>
                  <a:t>n</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Arial" panose="020B0604020202020204" pitchFamily="34" charset="0"/>
                    <a:cs typeface="Arial" panose="020B0604020202020204" pitchFamily="34" charset="0"/>
                    <a:sym typeface="+mn-ea"/>
                  </a:rPr>
                  <a:t>n</a:t>
                </a:r>
                <a:r>
                  <a:rPr lang="en-US" altLang="zh-CN" sz="2400" dirty="0">
                    <a:latin typeface="微软雅黑" panose="020B0503020204020204" charset="-122"/>
                    <a:ea typeface="微软雅黑" panose="020B0503020204020204" charset="-122"/>
                    <a:cs typeface="Arial" panose="020B0604020202020204" pitchFamily="34" charset="0"/>
                    <a:sym typeface="+mn-ea"/>
                  </a:rPr>
                  <a:t>π/L)</a:t>
                </a:r>
                <a:r>
                  <a:rPr lang="en-US" altLang="zh-CN" sz="2400" baseline="30000" dirty="0">
                    <a:latin typeface="微软雅黑" panose="020B0503020204020204" charset="-122"/>
                    <a:ea typeface="微软雅黑" panose="020B0503020204020204" charset="-122"/>
                    <a:cs typeface="Arial" panose="020B0604020202020204" pitchFamily="34" charset="0"/>
                    <a:sym typeface="+mn-ea"/>
                  </a:rPr>
                  <a:t>2</a:t>
                </a:r>
                <a:r>
                  <a:rPr lang="en-US" altLang="zh-CN" sz="2400" dirty="0">
                    <a:latin typeface="微软雅黑" panose="020B0503020204020204" charset="-122"/>
                    <a:ea typeface="微软雅黑" panose="020B0503020204020204" charset="-122"/>
                    <a:cs typeface="Arial" panose="020B0604020202020204" pitchFamily="34" charset="0"/>
                    <a:sym typeface="+mn-ea"/>
                  </a:rPr>
                  <a:t>  (n=1,2,3,....)</a:t>
                </a:r>
                <a:r>
                  <a:rPr lang="zh-CN" altLang="en-US" sz="2400" dirty="0">
                    <a:latin typeface="微软雅黑" panose="020B0503020204020204" charset="-122"/>
                    <a:ea typeface="微软雅黑" panose="020B0503020204020204" charset="-122"/>
                    <a:cs typeface="Arial" panose="020B0604020202020204" pitchFamily="34" charset="0"/>
                    <a:sym typeface="+mn-ea"/>
                  </a:rPr>
                  <a:t>，</a:t>
                </a:r>
                <a14:m>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oMath>
                </a14:m>
                <a:endParaRPr lang="en-US" altLang="zh-CN" sz="2400" dirty="0">
                  <a:latin typeface="微软雅黑" panose="020B0503020204020204" charset="-122"/>
                  <a:ea typeface="微软雅黑" panose="020B0503020204020204" charset="-122"/>
                  <a:cs typeface="Arial" panose="020B0604020202020204" pitchFamily="34" charset="0"/>
                  <a:sym typeface="+mn-ea"/>
                </a:endParaRPr>
              </a:p>
              <a:p>
                <a:pPr indent="0" algn="l" fontAlgn="auto">
                  <a:lnSpc>
                    <a:spcPct val="100000"/>
                  </a:lnSpc>
                  <a:buFont typeface="Wingdings" panose="05000000000000000000" charset="0"/>
                  <a:buNone/>
                </a:pPr>
                <a:endParaRPr lang="zh-CN" altLang="en-US" sz="2400" dirty="0">
                  <a:solidFill>
                    <a:schemeClr val="tx1"/>
                  </a:solidFill>
                  <a:latin typeface="Arial" panose="020B0604020202020204" pitchFamily="34" charset="0"/>
                  <a:ea typeface="宋体" panose="02010600030101010101" pitchFamily="2" charset="-122"/>
                  <a:cs typeface="Arial" panose="020B0604020202020204" pitchFamily="34" charset="0"/>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26035" y="792480"/>
                <a:ext cx="12124690" cy="5913120"/>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3" name="文本框 2"/>
              <p:cNvSpPr txBox="1"/>
              <p:nvPr/>
            </p:nvSpPr>
            <p:spPr>
              <a:xfrm>
                <a:off x="23813" y="819150"/>
                <a:ext cx="12133897" cy="5106670"/>
              </a:xfrm>
              <a:prstGeom prst="rect">
                <a:avLst/>
              </a:prstGeom>
              <a:noFill/>
            </p:spPr>
            <p:txBody>
              <a:bodyPr wrap="square" rtlCol="0">
                <a:spAutoFit/>
              </a:bodyPr>
              <a:lstStyle/>
              <a:p>
                <a:pPr indent="457200" algn="l" fontAlgn="auto">
                  <a:lnSpc>
                    <a:spcPct val="150000"/>
                  </a:lnSpc>
                  <a:buClrTx/>
                  <a:buSzTx/>
                  <a:buFont typeface="Wingdings" panose="05000000000000000000" charset="0"/>
                  <a:buNone/>
                </a:pPr>
                <a:r>
                  <a:rPr lang="en-US" altLang="zh-CN" sz="2400" dirty="0" err="1">
                    <a:latin typeface="Cambria Math" panose="02040503050406030204" pitchFamily="18" charset="0"/>
                    <a:cs typeface="Cambria Math" panose="02040503050406030204" pitchFamily="18" charset="0"/>
                    <a:sym typeface="+mn-ea"/>
                  </a:rPr>
                  <a:t>对于T</a:t>
                </a:r>
                <a:r>
                  <a:rPr lang="en-US" altLang="zh-CN" sz="2400" dirty="0">
                    <a:latin typeface="Cambria Math" panose="02040503050406030204" pitchFamily="18" charset="0"/>
                    <a:cs typeface="Cambria Math" panose="02040503050406030204" pitchFamily="18" charset="0"/>
                    <a:sym typeface="+mn-ea"/>
                  </a:rPr>
                  <a:t>′(t)+λa</a:t>
                </a:r>
                <a:r>
                  <a:rPr lang="en-US" altLang="zh-CN" sz="2400" baseline="30000" dirty="0">
                    <a:latin typeface="Cambria Math" panose="02040503050406030204" pitchFamily="18" charset="0"/>
                    <a:cs typeface="Cambria Math" panose="02040503050406030204" pitchFamily="18" charset="0"/>
                    <a:sym typeface="+mn-ea"/>
                  </a:rPr>
                  <a:t>2</a:t>
                </a:r>
                <a:r>
                  <a:rPr lang="en-US" altLang="zh-CN" sz="2400" dirty="0">
                    <a:latin typeface="Cambria Math" panose="02040503050406030204" pitchFamily="18" charset="0"/>
                    <a:cs typeface="Cambria Math" panose="02040503050406030204" pitchFamily="18" charset="0"/>
                    <a:sym typeface="+mn-ea"/>
                  </a:rPr>
                  <a:t>T(t)=0，当λ</a:t>
                </a:r>
                <a:r>
                  <a:rPr lang="en-US" altLang="zh-CN" sz="2400" baseline="-25000" dirty="0">
                    <a:latin typeface="Cambria Math" panose="02040503050406030204" pitchFamily="18" charset="0"/>
                    <a:cs typeface="Cambria Math" panose="02040503050406030204" pitchFamily="18" charset="0"/>
                    <a:sym typeface="+mn-ea"/>
                  </a:rPr>
                  <a:t>0</a:t>
                </a:r>
                <a:r>
                  <a:rPr lang="en-US" altLang="zh-CN" sz="2400" dirty="0">
                    <a:latin typeface="Cambria Math" panose="02040503050406030204" pitchFamily="18" charset="0"/>
                    <a:cs typeface="Cambria Math" panose="02040503050406030204" pitchFamily="18" charset="0"/>
                    <a:sym typeface="+mn-ea"/>
                  </a:rPr>
                  <a:t>=0       T</a:t>
                </a:r>
                <a:r>
                  <a:rPr lang="en-US" altLang="zh-CN" sz="2400" baseline="-25000" dirty="0">
                    <a:latin typeface="Cambria Math" panose="02040503050406030204" pitchFamily="18" charset="0"/>
                    <a:cs typeface="Cambria Math" panose="02040503050406030204" pitchFamily="18" charset="0"/>
                    <a:sym typeface="+mn-ea"/>
                  </a:rPr>
                  <a:t>0</a:t>
                </a:r>
                <a:r>
                  <a:rPr lang="en-US" altLang="zh-CN" sz="2400" dirty="0">
                    <a:latin typeface="Cambria Math" panose="02040503050406030204" pitchFamily="18" charset="0"/>
                    <a:cs typeface="Cambria Math" panose="02040503050406030204" pitchFamily="18" charset="0"/>
                    <a:sym typeface="+mn-ea"/>
                  </a:rPr>
                  <a:t>(t)=c</a:t>
                </a:r>
                <a:r>
                  <a:rPr lang="en-US" altLang="zh-CN" sz="2400" baseline="-25000" dirty="0">
                    <a:latin typeface="Cambria Math" panose="02040503050406030204" pitchFamily="18" charset="0"/>
                    <a:cs typeface="Cambria Math" panose="02040503050406030204" pitchFamily="18" charset="0"/>
                    <a:sym typeface="+mn-ea"/>
                  </a:rPr>
                  <a:t>0</a:t>
                </a:r>
              </a:p>
              <a:p>
                <a:pPr indent="0" algn="l" fontAlgn="auto">
                  <a:lnSpc>
                    <a:spcPct val="100000"/>
                  </a:lnSpc>
                  <a:buClrTx/>
                  <a:buSzTx/>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               </a:t>
                </a:r>
                <a:r>
                  <a:rPr lang="zh-CN" altLang="en-US" sz="2400" dirty="0">
                    <a:latin typeface="Cambria Math" panose="02040503050406030204" pitchFamily="18" charset="0"/>
                    <a:cs typeface="Cambria Math" panose="02040503050406030204" pitchFamily="18" charset="0"/>
                    <a:sym typeface="+mn-ea"/>
                  </a:rPr>
                  <a:t>当</a:t>
                </a:r>
                <a:r>
                  <a:rPr lang="zh-CN" altLang="en-US" sz="2400" dirty="0">
                    <a:latin typeface="Times New Roman" panose="02020603050405020304" charset="0"/>
                    <a:ea typeface="微软雅黑" panose="020B0503020204020204" charset="-122"/>
                    <a:cs typeface="Times New Roman" panose="02020603050405020304" charset="0"/>
                    <a:sym typeface="+mn-ea"/>
                  </a:rPr>
                  <a:t>λ</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π/L)</a:t>
                </a:r>
                <a:r>
                  <a:rPr lang="en-US" altLang="zh-CN" sz="2400" baseline="30000" dirty="0">
                    <a:latin typeface="Times New Roman" panose="02020603050405020304" charset="0"/>
                    <a:ea typeface="微软雅黑" panose="020B0503020204020204" charset="-122"/>
                    <a:cs typeface="Times New Roman" panose="02020603050405020304" charset="0"/>
                    <a:sym typeface="+mn-ea"/>
                  </a:rPr>
                  <a:t>2</a:t>
                </a:r>
                <a:r>
                  <a:rPr lang="en-US" altLang="zh-CN" sz="2400" dirty="0">
                    <a:latin typeface="Times New Roman" panose="02020603050405020304" charset="0"/>
                    <a:ea typeface="微软雅黑" panose="020B0503020204020204" charset="-122"/>
                    <a:cs typeface="Times New Roman" panose="02020603050405020304" charset="0"/>
                    <a:sym typeface="+mn-ea"/>
                  </a:rPr>
                  <a:t>  (n=1,2,3,....)</a:t>
                </a:r>
                <a:r>
                  <a:rPr lang="zh-CN" altLang="en-US" sz="2400" dirty="0">
                    <a:latin typeface="微软雅黑" panose="020B0503020204020204" charset="-122"/>
                    <a:ea typeface="微软雅黑" panose="020B0503020204020204" charset="-122"/>
                    <a:cs typeface="Arial" panose="020B0604020202020204" pitchFamily="34" charset="0"/>
                    <a:sym typeface="+mn-ea"/>
                  </a:rPr>
                  <a:t>，</a:t>
                </a:r>
                <a14:m>
                  <m:oMath xmlns:m="http://schemas.openxmlformats.org/officeDocument/2006/math">
                    <m:sSup>
                      <m:sSupPr>
                        <m:ctrlPr>
                          <a:rPr lang="zh-CN" altLang="en-US" sz="2400" i="1">
                            <a:latin typeface="Cambria Math" panose="02040503050406030204" pitchFamily="18" charset="0"/>
                            <a:cs typeface="Cambria Math" panose="02040503050406030204" pitchFamily="18" charset="0"/>
                            <a:sym typeface="+mn-ea"/>
                          </a:rPr>
                        </m:ctrlPr>
                      </m:sSupPr>
                      <m:e>
                        <m:r>
                          <m:rPr>
                            <m:sty m:val="p"/>
                          </m:rPr>
                          <a:rPr lang="en-US" altLang="zh-CN" sz="2400">
                            <a:latin typeface="Cambria Math" panose="02040503050406030204" pitchFamily="18" charset="0"/>
                            <a:cs typeface="Cambria Math" panose="02040503050406030204" pitchFamily="18" charset="0"/>
                            <a:sym typeface="+mn-ea"/>
                          </a:rPr>
                          <m:t>T</m:t>
                        </m:r>
                      </m:e>
                      <m:sup>
                        <m:r>
                          <a:rPr lang="en-US" altLang="zh-CN" sz="2400">
                            <a:latin typeface="Cambria Math" panose="02040503050406030204" pitchFamily="18" charset="0"/>
                            <a:cs typeface="Cambria Math" panose="02040503050406030204" pitchFamily="18" charset="0"/>
                            <a:sym typeface="+mn-ea"/>
                          </a:rPr>
                          <m:t>′</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)=0</m:t>
                    </m:r>
                  </m:oMath>
                </a14:m>
                <a:r>
                  <a:rPr lang="zh-CN" altLang="en-US" sz="2400" dirty="0">
                    <a:solidFill>
                      <a:schemeClr val="tx1"/>
                    </a:solidFill>
                    <a:latin typeface="Cambria Math" panose="02040503050406030204" pitchFamily="18" charset="0"/>
                    <a:cs typeface="Cambria Math" panose="02040503050406030204" pitchFamily="18" charset="0"/>
                    <a:sym typeface="+mn-ea"/>
                  </a:rPr>
                  <a:t>，故：</a:t>
                </a:r>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0" algn="ctr" fontAlgn="auto">
                  <a:lnSpc>
                    <a:spcPct val="100000"/>
                  </a:lnSpc>
                  <a:buClrTx/>
                  <a:buSzTx/>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T</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(t)=</a:t>
                </a:r>
                <a:r>
                  <a:rPr lang="en-US" altLang="zh-CN" sz="2400" dirty="0" err="1">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err="1">
                    <a:latin typeface="Times New Roman" panose="02020603050405020304" charset="0"/>
                    <a:ea typeface="微软雅黑" panose="020B0503020204020204" charset="-122"/>
                    <a:cs typeface="Times New Roman" panose="02020603050405020304" charset="0"/>
                    <a:sym typeface="+mn-ea"/>
                  </a:rPr>
                  <a:t>n</a:t>
                </a:r>
                <a:r>
                  <a:rPr lang="en-US" altLang="zh-CN" sz="2400" dirty="0" err="1">
                    <a:latin typeface="Times New Roman" panose="02020603050405020304" charset="0"/>
                    <a:ea typeface="微软雅黑" panose="020B0503020204020204" charset="-122"/>
                    <a:cs typeface="Times New Roman" panose="02020603050405020304" charset="0"/>
                    <a:sym typeface="+mn-ea"/>
                  </a:rPr>
                  <a:t>exp</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    (n=1,2,3,....)</a:t>
                </a:r>
              </a:p>
              <a:p>
                <a:pPr indent="0" algn="l" fontAlgn="auto">
                  <a:lnSpc>
                    <a:spcPct val="100000"/>
                  </a:lnSpc>
                  <a:buClrTx/>
                  <a:buSzTx/>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zh-CN" altLang="en-US" sz="2400" dirty="0">
                    <a:latin typeface="Times New Roman" panose="02020603050405020304" charset="0"/>
                    <a:ea typeface="微软雅黑" panose="020B0503020204020204" charset="-122"/>
                    <a:cs typeface="Times New Roman" panose="02020603050405020304" charset="0"/>
                    <a:sym typeface="+mn-ea"/>
                  </a:rPr>
                  <a:t>综上，满足泛定方程和边界条件的特征解：</a:t>
                </a:r>
              </a:p>
              <a:p>
                <a:pPr indent="0" algn="ctr" fontAlgn="auto">
                  <a:lnSpc>
                    <a:spcPct val="100000"/>
                  </a:lnSpc>
                  <a:buClrTx/>
                  <a:buSzTx/>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u</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a:t>
                </a:r>
                <a:r>
                  <a:rPr lang="en-US" altLang="zh-CN" sz="2400" dirty="0" err="1">
                    <a:latin typeface="Times New Roman" panose="02020603050405020304" charset="0"/>
                    <a:ea typeface="微软雅黑" panose="020B0503020204020204" charset="-122"/>
                    <a:cs typeface="Times New Roman" panose="02020603050405020304" charset="0"/>
                    <a:sym typeface="+mn-ea"/>
                  </a:rPr>
                  <a:t>x,t</a:t>
                </a:r>
                <a:r>
                  <a:rPr lang="en-US" altLang="zh-CN" sz="2400" dirty="0">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0</a:t>
                </a:r>
                <a:r>
                  <a:rPr lang="en-US" altLang="zh-CN" sz="2400" dirty="0">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exp[-</a:t>
                </a:r>
                <a14:m>
                  <m:oMath xmlns:m="http://schemas.openxmlformats.org/officeDocument/2006/math">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t</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oMath>
                </a14:m>
                <a:endParaRPr lang="en-US" sz="2400" dirty="0">
                  <a:latin typeface="Cambria Math" panose="02040503050406030204" pitchFamily="18" charset="0"/>
                  <a:cs typeface="Cambria Math" panose="02040503050406030204" pitchFamily="18" charset="0"/>
                </a:endParaRPr>
              </a:p>
              <a:p>
                <a:pPr indent="457200" algn="l" fontAlgn="auto">
                  <a:lnSpc>
                    <a:spcPct val="100000"/>
                  </a:lnSpc>
                  <a:buClrTx/>
                  <a:buSzTx/>
                  <a:buFont typeface="Wingdings" panose="05000000000000000000" charset="0"/>
                  <a:buNone/>
                </a:pPr>
                <a:r>
                  <a:rPr lang="zh-CN" altLang="en-US" sz="2400" dirty="0">
                    <a:latin typeface="Times New Roman" panose="02020603050405020304" charset="0"/>
                    <a:ea typeface="微软雅黑" panose="020B0503020204020204" charset="-122"/>
                    <a:cs typeface="Times New Roman" panose="02020603050405020304" charset="0"/>
                    <a:sym typeface="+mn-ea"/>
                  </a:rPr>
                  <a:t>利用叠加原理，一般解：</a:t>
                </a:r>
              </a:p>
              <a:p>
                <a:pPr indent="457200" algn="ctr" fontAlgn="auto">
                  <a:lnSpc>
                    <a:spcPct val="100000"/>
                  </a:lnSpc>
                  <a:buClrTx/>
                  <a:buSzTx/>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u(</a:t>
                </a:r>
                <a:r>
                  <a:rPr lang="en-US" altLang="zh-CN" sz="2400" dirty="0" err="1">
                    <a:latin typeface="Times New Roman" panose="02020603050405020304" charset="0"/>
                    <a:ea typeface="微软雅黑" panose="020B0503020204020204" charset="-122"/>
                    <a:cs typeface="Times New Roman" panose="02020603050405020304" charset="0"/>
                    <a:sym typeface="+mn-ea"/>
                  </a:rPr>
                  <a:t>x,t</a:t>
                </a:r>
                <a:r>
                  <a:rPr lang="en-US" altLang="zh-CN" sz="2400" dirty="0">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0</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i="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i="0">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i="0">
                            <a:latin typeface="Cambria Math" panose="02040503050406030204" pitchFamily="18" charset="0"/>
                            <a:ea typeface="微软雅黑" panose="020B0503020204020204" charset="-122"/>
                            <a:cs typeface="Cambria Math" panose="02040503050406030204" pitchFamily="18" charset="0"/>
                            <a:sym typeface="+mn-ea"/>
                          </a:rPr>
                          <m:t>∞</m:t>
                        </m:r>
                      </m:sup>
                      <m:e>
                        <m:r>
                          <m:rPr>
                            <m:sty m:val="p"/>
                          </m:rPr>
                          <a:rPr lang="en-US" altLang="zh-CN" sz="2400" i="0">
                            <a:latin typeface="Cambria Math" panose="02040503050406030204" pitchFamily="18" charset="0"/>
                            <a:ea typeface="微软雅黑" panose="020B0503020204020204" charset="-122"/>
                            <a:cs typeface="Times New Roman" panose="02020603050405020304" charset="0"/>
                            <a:sym typeface="+mn-ea"/>
                          </a:rPr>
                          <m:t>C</m:t>
                        </m:r>
                        <m:r>
                          <m:rPr>
                            <m:sty m:val="p"/>
                          </m:rPr>
                          <a:rPr lang="en-US" altLang="zh-CN" sz="2400" i="0" baseline="-25000">
                            <a:latin typeface="Cambria Math" panose="02040503050406030204" pitchFamily="18" charset="0"/>
                            <a:ea typeface="微软雅黑" panose="020B0503020204020204" charset="-122"/>
                            <a:cs typeface="Times New Roman" panose="02020603050405020304" charset="0"/>
                            <a:sym typeface="+mn-ea"/>
                          </a:rPr>
                          <m:t>n</m:t>
                        </m:r>
                        <m:r>
                          <m:rPr>
                            <m:sty m:val="p"/>
                          </m:rPr>
                          <a:rPr lang="en-US" altLang="zh-CN" sz="2400" i="0">
                            <a:latin typeface="Cambria Math" panose="02040503050406030204" pitchFamily="18" charset="0"/>
                            <a:ea typeface="微软雅黑" panose="020B0503020204020204" charset="-122"/>
                            <a:cs typeface="Times New Roman" panose="02020603050405020304" charset="0"/>
                            <a:sym typeface="+mn-ea"/>
                          </a:rPr>
                          <m:t>exp</m:t>
                        </m:r>
                        <m:r>
                          <a:rPr lang="en-US" altLang="zh-CN" sz="2400" i="0">
                            <a:latin typeface="Cambria Math" panose="02040503050406030204" pitchFamily="18" charset="0"/>
                            <a:ea typeface="微软雅黑" panose="020B0503020204020204" charset="-122"/>
                            <a:cs typeface="Times New Roman" panose="02020603050405020304"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i="0">
                                    <a:solidFill>
                                      <a:schemeClr val="tx1"/>
                                    </a:solidFill>
                                    <a:latin typeface="Cambria Math" panose="02040503050406030204" pitchFamily="18" charset="0"/>
                                    <a:cs typeface="Cambria Math" panose="02040503050406030204" pitchFamily="18" charset="0"/>
                                    <a:sym typeface="+mn-ea"/>
                                  </a:rPr>
                                  <m:t>an</m:t>
                                </m:r>
                                <m:r>
                                  <m:rPr>
                                    <m:sty m:val="p"/>
                                  </m:rPr>
                                  <a:rPr lang="en-US" altLang="zh-CN" sz="2400" i="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π</m:t>
                                </m:r>
                              </m:num>
                              <m:den>
                                <m:r>
                                  <m:rPr>
                                    <m:sty m:val="p"/>
                                  </m:rPr>
                                  <a:rPr lang="en-US" altLang="zh-CN" sz="2400" i="0">
                                    <a:solidFill>
                                      <a:schemeClr val="tx1"/>
                                    </a:solidFill>
                                    <a:latin typeface="Cambria Math" panose="02040503050406030204" pitchFamily="18" charset="0"/>
                                    <a:cs typeface="Cambria Math" panose="02040503050406030204" pitchFamily="18" charset="0"/>
                                    <a:sym typeface="+mn-ea"/>
                                  </a:rPr>
                                  <m:t>L</m:t>
                                </m:r>
                              </m:den>
                            </m:f>
                            <m:r>
                              <a:rPr lang="en-US" altLang="zh-CN" sz="2400" i="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e>
                          <m:sup>
                            <m:r>
                              <a:rPr lang="en-US" altLang="zh-CN" sz="2400" i="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2</m:t>
                            </m:r>
                          </m:sup>
                        </m:sSup>
                        <m:r>
                          <m:rPr>
                            <m:sty m:val="p"/>
                          </m:rPr>
                          <a:rPr lang="en-US" altLang="zh-CN" sz="2400" i="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t</m:t>
                        </m:r>
                        <m:r>
                          <a:rPr lang="en-US" altLang="zh-CN" sz="2400" i="0">
                            <a:latin typeface="Cambria Math" panose="02040503050406030204" pitchFamily="18" charset="0"/>
                            <a:ea typeface="微软雅黑" panose="020B0503020204020204" charset="-122"/>
                            <a:cs typeface="Times New Roman" panose="02020603050405020304" charset="0"/>
                            <a:sym typeface="+mn-ea"/>
                          </a:rPr>
                          <m:t>]</m:t>
                        </m:r>
                        <m:r>
                          <m:rPr>
                            <m:sty m:val="p"/>
                          </m:rPr>
                          <a:rPr lang="en-US" sz="2400" i="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altLang="zh-CN" sz="2400" i="0">
                                <a:solidFill>
                                  <a:schemeClr val="tx1"/>
                                </a:solidFill>
                                <a:latin typeface="Cambria Math" panose="02040503050406030204" pitchFamily="18" charset="0"/>
                                <a:cs typeface="Cambria Math" panose="02040503050406030204" pitchFamily="18" charset="0"/>
                                <a:sym typeface="+mn-ea"/>
                              </a:rPr>
                              <m:t>n</m:t>
                            </m:r>
                            <m:r>
                              <m:rPr>
                                <m:sty m:val="p"/>
                              </m:rPr>
                              <a:rPr lang="en-US" altLang="zh-CN" sz="2400" i="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π</m:t>
                            </m:r>
                          </m:num>
                          <m:den>
                            <m:r>
                              <m:rPr>
                                <m:sty m:val="p"/>
                              </m:rPr>
                              <a:rPr lang="en-US" sz="2400" i="0">
                                <a:latin typeface="Cambria Math" panose="02040503050406030204" pitchFamily="18" charset="0"/>
                                <a:cs typeface="Cambria Math" panose="02040503050406030204" pitchFamily="18" charset="0"/>
                              </a:rPr>
                              <m:t>L</m:t>
                            </m:r>
                          </m:den>
                        </m:f>
                        <m:r>
                          <m:rPr>
                            <m:sty m:val="p"/>
                          </m:rPr>
                          <a:rPr lang="en-US" sz="2400" i="0">
                            <a:latin typeface="Cambria Math" panose="02040503050406030204" pitchFamily="18" charset="0"/>
                            <a:cs typeface="Cambria Math" panose="02040503050406030204" pitchFamily="18" charset="0"/>
                          </a:rPr>
                          <m:t>x</m:t>
                        </m:r>
                      </m:e>
                    </m:nary>
                  </m:oMath>
                </a14:m>
                <a:endParaRPr lang="en-US" altLang="zh-CN" sz="2400" dirty="0">
                  <a:latin typeface="Cambria Math" panose="02040503050406030204" pitchFamily="18" charset="0"/>
                  <a:ea typeface="微软雅黑" panose="020B0503020204020204" charset="-122"/>
                  <a:cs typeface="Cambria Math" panose="02040503050406030204" pitchFamily="18" charset="0"/>
                  <a:sym typeface="+mn-ea"/>
                </a:endParaRPr>
              </a:p>
              <a:p>
                <a:pPr indent="457200" algn="l" fontAlgn="auto">
                  <a:lnSpc>
                    <a:spcPct val="100000"/>
                  </a:lnSpc>
                  <a:buClrTx/>
                  <a:buSzTx/>
                  <a:buFont typeface="Wingdings" panose="05000000000000000000" charset="0"/>
                  <a:buNone/>
                </a:pPr>
                <a:r>
                  <a:rPr lang="zh-CN" altLang="en-US" sz="2400" dirty="0">
                    <a:latin typeface="Times New Roman" panose="02020603050405020304" charset="0"/>
                    <a:ea typeface="微软雅黑" panose="020B0503020204020204" charset="-122"/>
                    <a:cs typeface="Times New Roman" panose="02020603050405020304" charset="0"/>
                    <a:sym typeface="+mn-ea"/>
                  </a:rPr>
                  <a:t>利用初始条件确定系数</a:t>
                </a:r>
                <a:r>
                  <a:rPr lang="en-US" altLang="zh-CN" sz="2400" dirty="0">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0</a:t>
                </a:r>
                <a:r>
                  <a:rPr lang="zh-CN" altLang="en-US" sz="2400" dirty="0">
                    <a:latin typeface="Times New Roman" panose="02020603050405020304" charset="0"/>
                    <a:ea typeface="微软雅黑" panose="020B0503020204020204" charset="-122"/>
                    <a:cs typeface="Times New Roman" panose="02020603050405020304" charset="0"/>
                    <a:sym typeface="+mn-ea"/>
                  </a:rPr>
                  <a:t>、</a:t>
                </a:r>
                <a:r>
                  <a:rPr lang="en-US" altLang="zh-CN" sz="2400" dirty="0">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a:t>
                </a:r>
              </a:p>
              <a:p>
                <a:pPr indent="457200" algn="l" fontAlgn="auto">
                  <a:lnSpc>
                    <a:spcPct val="100000"/>
                  </a:lnSpc>
                  <a:buClrTx/>
                  <a:buSzTx/>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C</m:t>
                          </m:r>
                        </m:e>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a:rPr lang="en-US" altLang="zh-CN" sz="24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dx</m:t>
                      </m:r>
                    </m:oMath>
                  </m:oMathPara>
                </a14:m>
                <a:endParaRPr lang="en-US" altLang="zh-CN" sz="2400" dirty="0">
                  <a:latin typeface="Times New Roman" panose="02020603050405020304" charset="0"/>
                  <a:ea typeface="微软雅黑" panose="020B0503020204020204" charset="-122"/>
                  <a:cs typeface="Times New Roman" panose="02020603050405020304" charset="0"/>
                  <a:sym typeface="+mn-ea"/>
                </a:endParaRPr>
              </a:p>
              <a:p>
                <a:pPr indent="457200" algn="ctr" fontAlgn="auto">
                  <a:lnSpc>
                    <a:spcPct val="100000"/>
                  </a:lnSpc>
                  <a:buClrTx/>
                  <a:buSzTx/>
                  <a:buFont typeface="Wingdings" panose="05000000000000000000" charset="0"/>
                  <a:buNone/>
                </a:pPr>
                <a14:m>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C</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a:rPr lang="en-US" altLang="zh-CN" sz="24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cos</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xdx</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    (n=1,2,3,....)</a:t>
                </a:r>
              </a:p>
            </p:txBody>
          </p:sp>
        </mc:Choice>
        <mc:Fallback xmlns="">
          <p:sp>
            <p:nvSpPr>
              <p:cNvPr id="3" name="文本框 2"/>
              <p:cNvSpPr txBox="1">
                <a:spLocks noRot="1" noChangeAspect="1" noMove="1" noResize="1" noEditPoints="1" noAdjustHandles="1" noChangeArrowheads="1" noChangeShapeType="1" noTextEdit="1"/>
              </p:cNvSpPr>
              <p:nvPr/>
            </p:nvSpPr>
            <p:spPr>
              <a:xfrm>
                <a:off x="23813" y="819150"/>
                <a:ext cx="12133897" cy="5106670"/>
              </a:xfrm>
              <a:prstGeom prst="rect">
                <a:avLst/>
              </a:prstGeom>
              <a:blipFill rotWithShape="1">
                <a:blip r:embed="rId5"/>
                <a:stretch>
                  <a:fillRect l="-3" t="-597"/>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3" name="文本框 2"/>
              <p:cNvSpPr txBox="1"/>
              <p:nvPr/>
            </p:nvSpPr>
            <p:spPr>
              <a:xfrm>
                <a:off x="80010" y="846455"/>
                <a:ext cx="12386945" cy="5948045"/>
              </a:xfrm>
              <a:prstGeom prst="rect">
                <a:avLst/>
              </a:prstGeom>
              <a:noFill/>
            </p:spPr>
            <p:txBody>
              <a:bodyPr wrap="square" rtlCol="0">
                <a:spAutoFit/>
              </a:bodyPr>
              <a:lstStyle/>
              <a:p>
                <a:pPr indent="457200" fontAlgn="auto">
                  <a:lnSpc>
                    <a:spcPct val="150000"/>
                  </a:lnSpc>
                  <a:buFont typeface="Wingdings" panose="05000000000000000000" charset="0"/>
                  <a:buNone/>
                </a:pPr>
                <a:r>
                  <a:rPr lang="en-US" sz="2400" b="1" dirty="0">
                    <a:latin typeface="黑体" panose="02010609060101010101" charset="-122"/>
                    <a:ea typeface="黑体" panose="02010609060101010101" charset="-122"/>
                    <a:cs typeface="黑体" panose="02010609060101010101" charset="-122"/>
                    <a:sym typeface="+mn-ea"/>
                  </a:rPr>
                  <a:t>2</a:t>
                </a:r>
                <a:r>
                  <a:rPr lang="zh-CN" altLang="en-US" sz="2400" b="1" dirty="0">
                    <a:latin typeface="黑体" panose="02010609060101010101" charset="-122"/>
                    <a:ea typeface="黑体" panose="02010609060101010101" charset="-122"/>
                    <a:cs typeface="黑体" panose="02010609060101010101" charset="-122"/>
                    <a:sym typeface="+mn-ea"/>
                  </a:rPr>
                  <a:t>、考虑一维的热传导系统（有界杆），设杆的长度为</a:t>
                </a:r>
                <a:r>
                  <a:rPr lang="en-US" altLang="zh-CN" sz="2400" b="1" dirty="0">
                    <a:latin typeface="黑体" panose="02010609060101010101" charset="-122"/>
                    <a:ea typeface="黑体" panose="02010609060101010101" charset="-122"/>
                    <a:cs typeface="黑体" panose="02010609060101010101" charset="-122"/>
                    <a:sym typeface="+mn-ea"/>
                  </a:rPr>
                  <a:t>L</a:t>
                </a:r>
                <a:r>
                  <a:rPr lang="zh-CN" altLang="en-US" sz="2400" b="1" dirty="0">
                    <a:latin typeface="黑体" panose="02010609060101010101" charset="-122"/>
                    <a:ea typeface="黑体" panose="02010609060101010101" charset="-122"/>
                    <a:cs typeface="黑体" panose="02010609060101010101" charset="-122"/>
                    <a:sym typeface="+mn-ea"/>
                  </a:rPr>
                  <a:t>，其侧面保持</a:t>
                </a:r>
                <a:r>
                  <a:rPr lang="zh-CN" altLang="en-US" sz="2400" b="1" dirty="0">
                    <a:solidFill>
                      <a:srgbClr val="FF0000"/>
                    </a:solidFill>
                    <a:latin typeface="黑体" panose="02010609060101010101" charset="-122"/>
                    <a:ea typeface="黑体" panose="02010609060101010101" charset="-122"/>
                    <a:cs typeface="黑体" panose="02010609060101010101" charset="-122"/>
                    <a:sym typeface="+mn-ea"/>
                  </a:rPr>
                  <a:t>绝热</a:t>
                </a:r>
                <a:r>
                  <a:rPr lang="zh-CN" altLang="en-US" sz="2400" b="1" dirty="0">
                    <a:latin typeface="黑体" panose="02010609060101010101" charset="-122"/>
                    <a:ea typeface="黑体" panose="02010609060101010101" charset="-122"/>
                    <a:cs typeface="黑体" panose="02010609060101010101" charset="-122"/>
                    <a:sym typeface="+mn-ea"/>
                  </a:rPr>
                  <a:t>，杆的初始温度分布为</a:t>
                </a:r>
                <a:r>
                  <a:rPr lang="zh-CN" altLang="en-US" sz="2400" b="1" dirty="0">
                    <a:solidFill>
                      <a:srgbClr val="FF0000"/>
                    </a:solidFill>
                    <a:latin typeface="黑体" panose="02010609060101010101" charset="-122"/>
                    <a:ea typeface="黑体" panose="02010609060101010101" charset="-122"/>
                    <a:cs typeface="黑体" panose="02010609060101010101" charset="-122"/>
                    <a:sym typeface="+mn-ea"/>
                  </a:rPr>
                  <a:t>连续函数</a:t>
                </a:r>
                <a14:m>
                  <m:oMath xmlns:m="http://schemas.openxmlformats.org/officeDocument/2006/math">
                    <m:r>
                      <a:rPr lang="en-US" altLang="zh-CN" sz="2400">
                        <a:solidFill>
                          <a:srgbClr val="FF0000"/>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rgbClr val="FF0000"/>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rgbClr val="FF0000"/>
                        </a:solidFill>
                        <a:latin typeface="Cambria Math" panose="02040503050406030204" pitchFamily="18" charset="0"/>
                        <a:ea typeface="黑体" panose="02010609060101010101" charset="-122"/>
                        <a:cs typeface="Cambria Math" panose="02040503050406030204" pitchFamily="18" charset="0"/>
                        <a:sym typeface="+mn-ea"/>
                      </a:rPr>
                      <m:t>)</m:t>
                    </m:r>
                  </m:oMath>
                </a14:m>
                <a:r>
                  <a:rPr lang="zh-CN" altLang="en-US" sz="2400" dirty="0">
                    <a:latin typeface="Cambria Math" panose="02040503050406030204" pitchFamily="18" charset="0"/>
                    <a:ea typeface="黑体" panose="02010609060101010101" charset="-122"/>
                    <a:cs typeface="Cambria Math" panose="02040503050406030204" pitchFamily="18" charset="0"/>
                    <a:sym typeface="+mn-ea"/>
                  </a:rPr>
                  <a:t>，在</a:t>
                </a:r>
                <a:r>
                  <a:rPr lang="en-US" altLang="zh-CN" sz="2400" dirty="0">
                    <a:latin typeface="Cambria Math" panose="02040503050406030204" pitchFamily="18" charset="0"/>
                    <a:ea typeface="黑体" panose="02010609060101010101" charset="-122"/>
                    <a:cs typeface="Cambria Math" panose="02040503050406030204" pitchFamily="18" charset="0"/>
                    <a:sym typeface="+mn-ea"/>
                  </a:rPr>
                  <a:t>x=0</a:t>
                </a:r>
                <a:r>
                  <a:rPr lang="zh-CN" altLang="en-US" sz="2400" dirty="0">
                    <a:latin typeface="Cambria Math" panose="02040503050406030204" pitchFamily="18" charset="0"/>
                    <a:ea typeface="黑体" panose="02010609060101010101" charset="-122"/>
                    <a:cs typeface="Cambria Math" panose="02040503050406030204" pitchFamily="18" charset="0"/>
                    <a:sym typeface="+mn-ea"/>
                  </a:rPr>
                  <a:t>处温度为零，</a:t>
                </a:r>
                <a:r>
                  <a:rPr lang="en-US" altLang="zh-CN" sz="24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x=L</a:t>
                </a:r>
                <a:r>
                  <a:rPr lang="zh-CN" altLang="en-US" sz="24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处杆的热量自由发散到周围温度是零度的介质（</a:t>
                </a:r>
                <a:r>
                  <a:rPr lang="en-US" altLang="zh-CN" sz="24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h&gt;0</a:t>
                </a:r>
                <a:r>
                  <a:rPr lang="zh-CN" altLang="en-US" sz="24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a:t>
                </a:r>
                <a:r>
                  <a:rPr lang="zh-CN" altLang="en-US" sz="2400" dirty="0">
                    <a:latin typeface="Cambria Math" panose="02040503050406030204" pitchFamily="18" charset="0"/>
                    <a:ea typeface="黑体" panose="02010609060101010101" charset="-122"/>
                    <a:cs typeface="Cambria Math" panose="02040503050406030204" pitchFamily="18" charset="0"/>
                    <a:sym typeface="+mn-ea"/>
                  </a:rPr>
                  <a:t>，求解有界杆任意时刻温度分布的定解问题。</a:t>
                </a:r>
              </a:p>
              <a:p>
                <a:pPr indent="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解：</a:t>
                </a:r>
                <a:r>
                  <a:rPr lang="zh-CN" altLang="en-US" sz="2400" dirty="0">
                    <a:latin typeface="Cambria Math" panose="02040503050406030204" pitchFamily="18" charset="0"/>
                    <a:ea typeface="黑体" panose="02010609060101010101" charset="-122"/>
                    <a:cs typeface="Cambria Math" panose="02040503050406030204" pitchFamily="18" charset="0"/>
                    <a:sym typeface="+mn-ea"/>
                  </a:rPr>
                  <a:t>定解问题</a:t>
                </a:r>
                <a14:m>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h</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00000"/>
                  </a:lnSpc>
                  <a:buFont typeface="Wingdings" panose="05000000000000000000" charset="0"/>
                  <a:buNone/>
                </a:pPr>
                <a:endParaRPr lang="zh-CN" altLang="en-US" sz="2400" dirty="0">
                  <a:latin typeface="黑体" panose="02010609060101010101" charset="-122"/>
                  <a:ea typeface="黑体" panose="02010609060101010101" charset="-122"/>
                  <a:sym typeface="+mn-ea"/>
                </a:endParaRPr>
              </a:p>
              <a:p>
                <a:pPr indent="457200" fontAlgn="auto">
                  <a:lnSpc>
                    <a:spcPct val="150000"/>
                  </a:lnSpc>
                  <a:buFont typeface="Wingdings" panose="05000000000000000000" charset="0"/>
                  <a:buNone/>
                </a:pPr>
                <a:r>
                  <a:rPr lang="zh-CN" altLang="en-US" sz="2400" dirty="0">
                    <a:sym typeface="+mn-ea"/>
                  </a:rPr>
                  <a:t>我们设上述泛定方程有</a:t>
                </a:r>
                <a:r>
                  <a:rPr lang="zh-CN" altLang="en-US" sz="2400" dirty="0">
                    <a:solidFill>
                      <a:srgbClr val="FF0000"/>
                    </a:solidFill>
                    <a:sym typeface="+mn-ea"/>
                  </a:rPr>
                  <a:t>分离变量</a:t>
                </a:r>
                <a:r>
                  <a:rPr lang="zh-CN" altLang="en-US" sz="2400" dirty="0">
                    <a:sym typeface="+mn-ea"/>
                  </a:rPr>
                  <a:t>的</a:t>
                </a:r>
                <a:r>
                  <a:rPr lang="zh-CN" altLang="en-US" sz="2400" dirty="0">
                    <a:solidFill>
                      <a:srgbClr val="FF0000"/>
                    </a:solidFill>
                    <a:sym typeface="+mn-ea"/>
                  </a:rPr>
                  <a:t>形式解</a:t>
                </a:r>
                <a:r>
                  <a:rPr lang="zh-CN" altLang="en-US" sz="2400" dirty="0">
                    <a:sym typeface="+mn-ea"/>
                  </a:rPr>
                  <a:t>：</a:t>
                </a: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x,t</a:t>
                </a:r>
                <a:r>
                  <a:rPr lang="en-US" altLang="zh-CN" sz="2400" dirty="0">
                    <a:latin typeface="Times New Roman" panose="02020603050405020304" charset="0"/>
                    <a:cs typeface="Times New Roman" panose="02020603050405020304" charset="0"/>
                    <a:sym typeface="+mn-ea"/>
                  </a:rPr>
                  <a:t>)=X(x)T(t)</a:t>
                </a:r>
                <a:r>
                  <a:rPr lang="zh-CN" altLang="en-US" sz="2400" dirty="0">
                    <a:latin typeface="Times New Roman" panose="02020603050405020304" charset="0"/>
                    <a:cs typeface="Times New Roman" panose="02020603050405020304" charset="0"/>
                    <a:sym typeface="+mn-ea"/>
                  </a:rPr>
                  <a:t>，</a:t>
                </a:r>
                <a:endParaRPr lang="en-US" altLang="zh-CN" sz="2400" dirty="0">
                  <a:latin typeface="Times New Roman" panose="02020603050405020304" charset="0"/>
                  <a:cs typeface="Times New Roman" panose="02020603050405020304" charset="0"/>
                  <a:sym typeface="+mn-ea"/>
                </a:endParaRPr>
              </a:p>
              <a:p>
                <a:pPr indent="0" algn="l" fontAlgn="auto">
                  <a:lnSpc>
                    <a:spcPct val="10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       X(x)</a:t>
                </a:r>
                <a:r>
                  <a:rPr lang="zh-CN" altLang="en-US" sz="2400" dirty="0">
                    <a:latin typeface="Cambria Math" panose="02040503050406030204" pitchFamily="18" charset="0"/>
                    <a:cs typeface="Cambria Math" panose="02040503050406030204" pitchFamily="18" charset="0"/>
                    <a:sym typeface="+mn-ea"/>
                  </a:rPr>
                  <a:t>构成的特征值问题：</a:t>
                </a:r>
                <a:r>
                  <a:rPr lang="en-US" altLang="zh-CN" sz="2400" dirty="0">
                    <a:latin typeface="Cambria Math" panose="02040503050406030204" pitchFamily="18" charset="0"/>
                    <a:cs typeface="Cambria Math" panose="02040503050406030204" pitchFamily="18" charset="0"/>
                    <a:sym typeface="+mn-ea"/>
                  </a:rPr>
                  <a:t> </a:t>
                </a:r>
                <a14:m>
                  <m:oMath xmlns:m="http://schemas.openxmlformats.org/officeDocument/2006/math">
                    <m:d>
                      <m:dPr>
                        <m:begChr m:val="{"/>
                        <m:endChr m:val=""/>
                        <m:ctrlPr>
                          <a:rPr lang="en-US" altLang="zh-CN" sz="2400" i="1">
                            <a:latin typeface="Cambria Math" panose="02040503050406030204" pitchFamily="18" charset="0"/>
                            <a:cs typeface="Cambria Math" panose="02040503050406030204" pitchFamily="18" charset="0"/>
                            <a:sym typeface="+mn-ea"/>
                          </a:rPr>
                        </m:ctrlPr>
                      </m:dPr>
                      <m:e>
                        <m:eqArr>
                          <m:eqArrPr>
                            <m:ctrlPr>
                              <a:rPr lang="en-US" altLang="zh-CN" sz="2400" i="1">
                                <a:latin typeface="Cambria Math" panose="02040503050406030204" pitchFamily="18" charset="0"/>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𝜆</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)=0                    </m:t>
                            </m:r>
                          </m:e>
                          <m:e>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(0)=0, </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L</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hX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L</m:t>
                            </m:r>
                            <m:r>
                              <a:rPr lang="en-US" altLang="zh-CN" sz="2400">
                                <a:latin typeface="Cambria Math" panose="02040503050406030204" pitchFamily="18" charset="0"/>
                                <a:cs typeface="Cambria Math" panose="02040503050406030204" pitchFamily="18" charset="0"/>
                                <a:sym typeface="+mn-ea"/>
                              </a:rPr>
                              <m:t>)=0</m:t>
                            </m:r>
                          </m:e>
                        </m:eqArr>
                      </m:e>
                    </m:d>
                  </m:oMath>
                </a14:m>
                <a:endParaRPr lang="zh-CN" altLang="en-US" sz="2400" dirty="0">
                  <a:latin typeface="Times New Roman" panose="02020603050405020304" charset="0"/>
                  <a:cs typeface="Times New Roman" panose="02020603050405020304" charset="0"/>
                  <a:sym typeface="+mn-ea"/>
                </a:endParaRPr>
              </a:p>
              <a:p>
                <a:pPr indent="0" algn="l" fontAlgn="auto">
                  <a:lnSpc>
                    <a:spcPct val="150000"/>
                  </a:lnSpc>
                  <a:buFont typeface="Wingdings" panose="05000000000000000000" charset="0"/>
                  <a:buNone/>
                </a:pPr>
                <a:r>
                  <a:rPr lang="en-US" altLang="zh-CN" sz="2400"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       </a:t>
                </a:r>
                <a:r>
                  <a:rPr lang="zh-CN" altLang="en-US" sz="2400" dirty="0">
                    <a:latin typeface="Cambria Math" panose="02040503050406030204" pitchFamily="18" charset="0"/>
                    <a:ea typeface="黑体" panose="02010609060101010101" charset="-122"/>
                    <a:cs typeface="Cambria Math" panose="02040503050406030204" pitchFamily="18" charset="0"/>
                    <a:sym typeface="+mn-ea"/>
                  </a:rPr>
                  <a:t>对于</a:t>
                </a:r>
                <a:r>
                  <a:rPr lang="en-US" altLang="zh-CN" sz="2400" dirty="0">
                    <a:latin typeface="Cambria Math" panose="02040503050406030204" pitchFamily="18" charset="0"/>
                    <a:ea typeface="黑体" panose="02010609060101010101" charset="-122"/>
                    <a:cs typeface="Cambria Math" panose="02040503050406030204" pitchFamily="18" charset="0"/>
                    <a:sym typeface="+mn-ea"/>
                  </a:rPr>
                  <a:t>T(t)</a:t>
                </a:r>
                <a:r>
                  <a:rPr lang="zh-CN" altLang="en-US" sz="2400" dirty="0">
                    <a:latin typeface="Cambria Math" panose="02040503050406030204" pitchFamily="18" charset="0"/>
                    <a:cs typeface="Cambria Math" panose="02040503050406030204" pitchFamily="18" charset="0"/>
                    <a:sym typeface="+mn-ea"/>
                  </a:rPr>
                  <a:t>：</a:t>
                </a:r>
                <a:r>
                  <a:rPr lang="en-US" altLang="zh-CN" sz="2400" dirty="0">
                    <a:latin typeface="Times New Roman" panose="02020603050405020304" charset="0"/>
                    <a:cs typeface="Times New Roman" panose="02020603050405020304" charset="0"/>
                    <a:sym typeface="+mn-ea"/>
                  </a:rPr>
                  <a:t>T</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(t)+</a:t>
                </a:r>
                <a:r>
                  <a:rPr lang="en-US" altLang="zh-CN" sz="2400" dirty="0">
                    <a:latin typeface="Times New Roman" panose="02020603050405020304" charset="0"/>
                    <a:ea typeface="宋体" panose="02010600030101010101" pitchFamily="2" charset="-122"/>
                    <a:cs typeface="Times New Roman" panose="02020603050405020304" charset="0"/>
                    <a:sym typeface="+mn-ea"/>
                  </a:rPr>
                  <a:t>λ</a:t>
                </a:r>
                <a:r>
                  <a:rPr lang="en-US" altLang="zh-CN" sz="2400" dirty="0">
                    <a:latin typeface="Times New Roman" panose="02020603050405020304" charset="0"/>
                    <a:cs typeface="Times New Roman" panose="02020603050405020304" charset="0"/>
                    <a:sym typeface="+mn-ea"/>
                  </a:rPr>
                  <a:t>a</a:t>
                </a:r>
                <a:r>
                  <a:rPr lang="en-US" altLang="zh-CN" sz="2400" baseline="30000" dirty="0">
                    <a:latin typeface="Times New Roman" panose="02020603050405020304" charset="0"/>
                    <a:cs typeface="Times New Roman" panose="02020603050405020304" charset="0"/>
                    <a:sym typeface="+mn-ea"/>
                  </a:rPr>
                  <a:t>2</a:t>
                </a:r>
                <a:r>
                  <a:rPr lang="en-US" altLang="zh-CN" sz="2400" dirty="0">
                    <a:latin typeface="Times New Roman" panose="02020603050405020304" charset="0"/>
                    <a:cs typeface="Times New Roman" panose="02020603050405020304" charset="0"/>
                    <a:sym typeface="+mn-ea"/>
                  </a:rPr>
                  <a:t>T(t)=0</a:t>
                </a:r>
                <a:endPar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endParaRPr>
              </a:p>
              <a:p>
                <a:pPr indent="0" fontAlgn="auto">
                  <a:lnSpc>
                    <a:spcPct val="100000"/>
                  </a:lnSpc>
                  <a:buFont typeface="Wingdings" panose="05000000000000000000" charset="0"/>
                  <a:buNone/>
                </a:pPr>
                <a:endParaRPr lang="en-US" altLang="zh-CN" sz="2400" dirty="0">
                  <a:latin typeface="黑体" panose="02010609060101010101" charset="-122"/>
                  <a:ea typeface="黑体" panose="02010609060101010101" charset="-122"/>
                  <a:sym typeface="+mn-ea"/>
                </a:endParaRPr>
              </a:p>
            </p:txBody>
          </p:sp>
        </mc:Choice>
        <mc:Fallback xmlns="">
          <p:sp>
            <p:nvSpPr>
              <p:cNvPr id="3" name="文本框 2"/>
              <p:cNvSpPr txBox="1">
                <a:spLocks noRot="1" noChangeAspect="1" noMove="1" noResize="1" noEditPoints="1" noAdjustHandles="1" noChangeArrowheads="1" noChangeShapeType="1" noTextEdit="1"/>
              </p:cNvSpPr>
              <p:nvPr/>
            </p:nvSpPr>
            <p:spPr>
              <a:xfrm>
                <a:off x="80010" y="846455"/>
                <a:ext cx="12386945" cy="5948045"/>
              </a:xfrm>
              <a:prstGeom prst="rect">
                <a:avLst/>
              </a:prstGeom>
              <a:blipFill rotWithShape="1">
                <a:blip r:embed="rId5"/>
                <a:stretch>
                  <a:fillRect/>
                </a:stretch>
              </a:blipFill>
            </p:spPr>
            <p:txBody>
              <a:bodyPr/>
              <a:lstStyle/>
              <a:p>
                <a:r>
                  <a:rPr lang="zh-CN" altLang="en-US">
                    <a:noFill/>
                  </a:rPr>
                  <a:t> </a:t>
                </a:r>
              </a:p>
            </p:txBody>
          </p:sp>
        </mc:Fallback>
      </mc:AlternateContent>
      <p:sp>
        <p:nvSpPr>
          <p:cNvPr id="4" name="矩形 3"/>
          <p:cNvSpPr/>
          <p:nvPr/>
        </p:nvSpPr>
        <p:spPr>
          <a:xfrm>
            <a:off x="3775075" y="3508375"/>
            <a:ext cx="2272030" cy="68389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142990" y="3612515"/>
            <a:ext cx="2947670" cy="661035"/>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dirty="0">
                <a:solidFill>
                  <a:schemeClr val="tx1"/>
                </a:solidFill>
                <a:latin typeface="Times New Roman" panose="02020603050405020304" charset="0"/>
                <a:cs typeface="Times New Roman" panose="02020603050405020304" charset="0"/>
                <a:sym typeface="+mn-ea"/>
              </a:rPr>
              <a:t>第三类齐次边界条件</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2"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2"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1" animBg="1"/>
      <p:bldP spid="4" grpId="2" animBg="1"/>
      <p:bldP spid="11" grpId="1" animBg="1"/>
      <p:bldP spid="11" grpId="2"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76835" y="779145"/>
                <a:ext cx="12090400" cy="5302885"/>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Cambria Math" panose="02040503050406030204" pitchFamily="18" charset="0"/>
                    <a:cs typeface="Cambria Math" panose="02040503050406030204" pitchFamily="18" charset="0"/>
                    <a:sym typeface="+mn-ea"/>
                  </a:rPr>
                  <a:t>首先求解</a:t>
                </a:r>
                <a:r>
                  <a:rPr lang="en-US" altLang="zh-CN" sz="2400" dirty="0">
                    <a:latin typeface="Cambria Math" panose="02040503050406030204" pitchFamily="18" charset="0"/>
                    <a:cs typeface="Cambria Math" panose="02040503050406030204" pitchFamily="18" charset="0"/>
                    <a:sym typeface="+mn-ea"/>
                  </a:rPr>
                  <a:t>X(x)</a:t>
                </a:r>
                <a:r>
                  <a:rPr lang="zh-CN" altLang="en-US" sz="2400" dirty="0">
                    <a:latin typeface="Cambria Math" panose="02040503050406030204" pitchFamily="18" charset="0"/>
                    <a:cs typeface="Cambria Math" panose="02040503050406030204" pitchFamily="18" charset="0"/>
                    <a:sym typeface="+mn-ea"/>
                  </a:rPr>
                  <a:t>构成的特征值问题</a:t>
                </a:r>
                <a:r>
                  <a:rPr lang="en-US" altLang="zh-CN"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λ</a:t>
                </a:r>
                <a:r>
                  <a:rPr lang="zh-CN" altLang="en-US"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a:t>
                </a:r>
              </a:p>
              <a:p>
                <a:pPr indent="457200" fontAlgn="auto">
                  <a:lnSpc>
                    <a:spcPct val="15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(1)</a:t>
                </a:r>
                <a:r>
                  <a:rPr lang="en-US" altLang="zh-CN"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dirty="0">
                    <a:latin typeface="Cambria Math" panose="02040503050406030204" pitchFamily="18" charset="0"/>
                    <a:cs typeface="Cambria Math" panose="02040503050406030204" pitchFamily="18" charset="0"/>
                    <a:sym typeface="+mn-ea"/>
                  </a:rPr>
                  <a:t>=0</a:t>
                </a:r>
                <a:r>
                  <a:rPr lang="zh-CN" altLang="en-US" sz="2400" dirty="0">
                    <a:latin typeface="Cambria Math" panose="02040503050406030204" pitchFamily="18" charset="0"/>
                    <a:cs typeface="Cambria Math" panose="02040503050406030204" pitchFamily="18" charset="0"/>
                    <a:sym typeface="+mn-ea"/>
                  </a:rPr>
                  <a:t>，方程的通解：</a:t>
                </a:r>
                <a:r>
                  <a:rPr lang="en-US" altLang="zh-CN" sz="2400" dirty="0">
                    <a:latin typeface="Cambria Math" panose="02040503050406030204" pitchFamily="18" charset="0"/>
                    <a:cs typeface="Cambria Math" panose="02040503050406030204" pitchFamily="18" charset="0"/>
                    <a:sym typeface="+mn-ea"/>
                  </a:rPr>
                  <a:t>X(x)=</a:t>
                </a:r>
                <a:r>
                  <a:rPr lang="en-US" altLang="zh-CN" sz="2400" dirty="0" err="1">
                    <a:latin typeface="Cambria Math" panose="02040503050406030204" pitchFamily="18" charset="0"/>
                    <a:cs typeface="Cambria Math" panose="02040503050406030204" pitchFamily="18" charset="0"/>
                    <a:sym typeface="+mn-ea"/>
                  </a:rPr>
                  <a:t>A+Bx</a:t>
                </a:r>
                <a:r>
                  <a:rPr lang="en-US" altLang="zh-CN" sz="2400" dirty="0">
                    <a:latin typeface="Cambria Math" panose="02040503050406030204" pitchFamily="18" charset="0"/>
                    <a:cs typeface="Cambria Math" panose="02040503050406030204" pitchFamily="18" charset="0"/>
                    <a:sym typeface="+mn-ea"/>
                  </a:rPr>
                  <a:t>(A, B</a:t>
                </a:r>
                <a:r>
                  <a:rPr lang="zh-CN" altLang="en-US" sz="2400" dirty="0">
                    <a:latin typeface="Cambria Math" panose="02040503050406030204" pitchFamily="18" charset="0"/>
                    <a:cs typeface="Cambria Math" panose="02040503050406030204" pitchFamily="18" charset="0"/>
                    <a:sym typeface="+mn-ea"/>
                  </a:rPr>
                  <a:t>为任意常数</a:t>
                </a:r>
                <a:r>
                  <a:rPr lang="en-US" altLang="zh-CN" sz="2400" dirty="0">
                    <a:latin typeface="Cambria Math" panose="02040503050406030204" pitchFamily="18" charset="0"/>
                    <a:cs typeface="Cambria Math" panose="02040503050406030204" pitchFamily="18" charset="0"/>
                    <a:sym typeface="+mn-ea"/>
                  </a:rPr>
                  <a:t>)</a:t>
                </a:r>
                <a:r>
                  <a:rPr lang="zh-CN" altLang="en-US" sz="2400" dirty="0">
                    <a:latin typeface="Cambria Math" panose="02040503050406030204" pitchFamily="18" charset="0"/>
                    <a:cs typeface="Cambria Math" panose="02040503050406030204" pitchFamily="18" charset="0"/>
                    <a:sym typeface="+mn-ea"/>
                  </a:rPr>
                  <a:t>，且</a:t>
                </a:r>
                <a:r>
                  <a:rPr lang="en-US" altLang="zh-CN" sz="2400" dirty="0">
                    <a:latin typeface="Cambria Math" panose="02040503050406030204" pitchFamily="18" charset="0"/>
                    <a:cs typeface="Cambria Math" panose="02040503050406030204" pitchFamily="18" charset="0"/>
                    <a:sym typeface="+mn-ea"/>
                  </a:rPr>
                  <a:t>X</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Cambria Math" panose="02040503050406030204" pitchFamily="18" charset="0"/>
                    <a:cs typeface="Cambria Math" panose="02040503050406030204" pitchFamily="18" charset="0"/>
                    <a:sym typeface="+mn-ea"/>
                  </a:rPr>
                  <a:t>(x)=B</a:t>
                </a:r>
                <a:r>
                  <a:rPr lang="zh-CN" altLang="en-US" sz="2400" dirty="0">
                    <a:latin typeface="Cambria Math" panose="02040503050406030204" pitchFamily="18" charset="0"/>
                    <a:cs typeface="Cambria Math" panose="02040503050406030204" pitchFamily="18" charset="0"/>
                    <a:sym typeface="+mn-ea"/>
                  </a:rPr>
                  <a:t>，代入边界条件后：</a:t>
                </a:r>
                <a:r>
                  <a:rPr lang="en-US" altLang="zh-CN" sz="2400" dirty="0">
                    <a:latin typeface="Cambria Math" panose="02040503050406030204" pitchFamily="18" charset="0"/>
                    <a:cs typeface="Cambria Math" panose="02040503050406030204" pitchFamily="18" charset="0"/>
                    <a:sym typeface="+mn-ea"/>
                  </a:rPr>
                  <a:t>A=B=0，</a:t>
                </a:r>
                <a:r>
                  <a:rPr lang="zh-CN" altLang="en-US" sz="2400" dirty="0">
                    <a:latin typeface="Cambria Math" panose="02040503050406030204" pitchFamily="18" charset="0"/>
                    <a:cs typeface="Cambria Math" panose="02040503050406030204" pitchFamily="18" charset="0"/>
                    <a:sym typeface="+mn-ea"/>
                  </a:rPr>
                  <a:t>故特征值问题的解：</a:t>
                </a:r>
                <a:r>
                  <a:rPr lang="en-US" altLang="zh-CN" sz="2400" dirty="0">
                    <a:latin typeface="Times New Roman" panose="02020603050405020304" charset="0"/>
                    <a:ea typeface="宋体" panose="02010600030101010101" pitchFamily="2" charset="-122"/>
                    <a:cs typeface="Times New Roman" panose="02020603050405020304" charset="0"/>
                    <a:sym typeface="+mn-ea"/>
                  </a:rPr>
                  <a:t>λ=0</a:t>
                </a:r>
                <a:r>
                  <a:rPr lang="zh-CN" altLang="en-US" sz="2400" dirty="0">
                    <a:latin typeface="Times New Roman" panose="02020603050405020304" charset="0"/>
                    <a:ea typeface="宋体" panose="02010600030101010101" pitchFamily="2" charset="-122"/>
                    <a:cs typeface="Times New Roman" panose="02020603050405020304" charset="0"/>
                    <a:sym typeface="+mn-ea"/>
                  </a:rPr>
                  <a:t>，</a:t>
                </a:r>
                <a:r>
                  <a:rPr lang="en-US" altLang="zh-CN" sz="2400" dirty="0">
                    <a:latin typeface="Cambria Math" panose="02040503050406030204" pitchFamily="18" charset="0"/>
                    <a:cs typeface="Cambria Math" panose="02040503050406030204" pitchFamily="18" charset="0"/>
                    <a:sym typeface="+mn-ea"/>
                  </a:rPr>
                  <a:t>X(x)=0    u(</a:t>
                </a:r>
                <a:r>
                  <a:rPr lang="en-US" altLang="zh-CN" sz="2400" dirty="0" err="1">
                    <a:latin typeface="Cambria Math" panose="02040503050406030204" pitchFamily="18" charset="0"/>
                    <a:cs typeface="Cambria Math" panose="02040503050406030204" pitchFamily="18" charset="0"/>
                    <a:sym typeface="+mn-ea"/>
                  </a:rPr>
                  <a:t>x,t</a:t>
                </a:r>
                <a:r>
                  <a:rPr lang="en-US" altLang="zh-CN" sz="2400" dirty="0">
                    <a:latin typeface="Cambria Math" panose="02040503050406030204" pitchFamily="18" charset="0"/>
                    <a:cs typeface="Cambria Math" panose="02040503050406030204" pitchFamily="18" charset="0"/>
                    <a:sym typeface="+mn-ea"/>
                  </a:rPr>
                  <a:t>)=0</a:t>
                </a:r>
                <a:r>
                  <a:rPr lang="zh-CN" altLang="en-US" sz="2400" dirty="0">
                    <a:latin typeface="Cambria Math" panose="02040503050406030204" pitchFamily="18" charset="0"/>
                    <a:cs typeface="Cambria Math" panose="02040503050406030204" pitchFamily="18" charset="0"/>
                    <a:sym typeface="+mn-ea"/>
                  </a:rPr>
                  <a:t>平凡解</a:t>
                </a:r>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457200" fontAlgn="auto">
                  <a:lnSpc>
                    <a:spcPct val="150000"/>
                  </a:lnSpc>
                  <a:buFont typeface="Wingdings" panose="05000000000000000000" charset="0"/>
                  <a:buNone/>
                </a:pPr>
                <a:r>
                  <a:rPr lang="en-US" altLang="zh-CN" sz="2400" dirty="0">
                    <a:latin typeface="Cambria Math" panose="02040503050406030204" pitchFamily="18" charset="0"/>
                    <a:ea typeface="宋体" panose="02010600030101010101" pitchFamily="2" charset="-122"/>
                    <a:cs typeface="Cambria Math" panose="02040503050406030204" pitchFamily="18" charset="0"/>
                    <a:sym typeface="+mn-ea"/>
                  </a:rPr>
                  <a:t>(2) </a:t>
                </a:r>
                <a:r>
                  <a:rPr lang="en-US" altLang="zh-CN" sz="2400" dirty="0">
                    <a:latin typeface="Times New Roman" panose="02020603050405020304" charset="0"/>
                    <a:ea typeface="宋体" panose="02010600030101010101" pitchFamily="2" charset="-122"/>
                    <a:cs typeface="Times New Roman" panose="02020603050405020304" charset="0"/>
                    <a:sym typeface="+mn-ea"/>
                  </a:rPr>
                  <a:t>λ&lt;0，</a:t>
                </a:r>
                <a:r>
                  <a:rPr lang="zh-CN" altLang="en-US" sz="2400" dirty="0">
                    <a:latin typeface="Cambria Math" panose="02040503050406030204" pitchFamily="18" charset="0"/>
                    <a:cs typeface="Cambria Math" panose="02040503050406030204" pitchFamily="18" charset="0"/>
                    <a:sym typeface="+mn-ea"/>
                  </a:rPr>
                  <a:t>方程的通解：</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
                          <a:rPr lang="en-US" altLang="zh-CN" sz="24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sup>
                    </m:sSup>
                  </m:oMath>
                </a14:m>
                <a:r>
                  <a:rPr lang="zh-CN" altLang="en-US" sz="2400" dirty="0">
                    <a:latin typeface="Cambria Math" panose="02040503050406030204" pitchFamily="18" charset="0"/>
                    <a:cs typeface="Cambria Math" panose="02040503050406030204" pitchFamily="18" charset="0"/>
                    <a:sym typeface="+mn-ea"/>
                  </a:rPr>
                  <a:t>，且</a:t>
                </a:r>
                <a:r>
                  <a:rPr lang="en-US" altLang="zh-CN" sz="2400" dirty="0">
                    <a:latin typeface="Cambria Math" panose="02040503050406030204" pitchFamily="18" charset="0"/>
                    <a:cs typeface="Cambria Math" panose="02040503050406030204" pitchFamily="18" charset="0"/>
                    <a:sym typeface="+mn-ea"/>
                  </a:rPr>
                  <a:t>X</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Cambria Math" panose="02040503050406030204" pitchFamily="18" charset="0"/>
                    <a:cs typeface="Cambria Math" panose="02040503050406030204" pitchFamily="18" charset="0"/>
                    <a:sym typeface="+mn-ea"/>
                  </a:rPr>
                  <a:t>(x)</a:t>
                </a:r>
                <a:r>
                  <a:rPr lang="zh-CN" altLang="en-US" sz="2400" dirty="0">
                    <a:latin typeface="Cambria Math" panose="02040503050406030204" pitchFamily="18" charset="0"/>
                    <a:cs typeface="Cambria Math" panose="02040503050406030204" pitchFamily="18" charset="0"/>
                    <a:sym typeface="+mn-ea"/>
                  </a:rPr>
                  <a:t>：</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Times New Roman" panose="02020603050405020304"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
                            <a:rPr lang="en-US" altLang="zh-CN" sz="24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sup>
                      </m:sSup>
                      <m:r>
                        <a:rPr lang="en-US" altLang="zh-CN" sz="2400">
                          <a:solidFill>
                            <a:schemeClr val="tx1"/>
                          </a:solidFill>
                          <a:latin typeface="Cambria Math" panose="02040503050406030204" pitchFamily="18" charset="0"/>
                          <a:cs typeface="Cambria Math" panose="02040503050406030204" pitchFamily="18" charset="0"/>
                          <a:sym typeface="+mn-ea"/>
                        </a:rPr>
                        <m:t>)</m:t>
                      </m:r>
                    </m:oMath>
                  </m:oMathPara>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0" fontAlgn="auto">
                  <a:lnSpc>
                    <a:spcPct val="100000"/>
                  </a:lnSpc>
                  <a:buFont typeface="Wingdings" panose="05000000000000000000" charset="0"/>
                  <a:buNone/>
                </a:pPr>
                <a:r>
                  <a:rPr lang="zh-CN" altLang="en-US" sz="2400" dirty="0">
                    <a:latin typeface="Cambria Math" panose="02040503050406030204" pitchFamily="18" charset="0"/>
                    <a:cs typeface="Cambria Math" panose="02040503050406030204" pitchFamily="18" charset="0"/>
                    <a:sym typeface="+mn-ea"/>
                  </a:rPr>
                  <a:t>代入边界条件后：</a:t>
                </a:r>
                <a:r>
                  <a:rPr lang="en-US" altLang="zh-CN" sz="2400" dirty="0">
                    <a:latin typeface="Cambria Math" panose="02040503050406030204" pitchFamily="18" charset="0"/>
                    <a:cs typeface="Cambria Math" panose="02040503050406030204" pitchFamily="18" charset="0"/>
                    <a:sym typeface="+mn-ea"/>
                  </a:rPr>
                  <a:t> A=B=0      u(</a:t>
                </a:r>
                <a:r>
                  <a:rPr lang="en-US" altLang="zh-CN" sz="2400" dirty="0" err="1">
                    <a:latin typeface="Cambria Math" panose="02040503050406030204" pitchFamily="18" charset="0"/>
                    <a:cs typeface="Cambria Math" panose="02040503050406030204" pitchFamily="18" charset="0"/>
                    <a:sym typeface="+mn-ea"/>
                  </a:rPr>
                  <a:t>x,t</a:t>
                </a:r>
                <a:r>
                  <a:rPr lang="en-US" altLang="zh-CN" sz="2400" dirty="0">
                    <a:latin typeface="Cambria Math" panose="02040503050406030204" pitchFamily="18" charset="0"/>
                    <a:cs typeface="Cambria Math" panose="02040503050406030204" pitchFamily="18" charset="0"/>
                    <a:sym typeface="+mn-ea"/>
                  </a:rPr>
                  <a:t>)=0(</a:t>
                </a:r>
                <a:r>
                  <a:rPr lang="zh-CN" altLang="en-US" sz="2400" dirty="0">
                    <a:solidFill>
                      <a:srgbClr val="FF0000"/>
                    </a:solidFill>
                    <a:latin typeface="Cambria Math" panose="02040503050406030204" pitchFamily="18" charset="0"/>
                    <a:cs typeface="Cambria Math" panose="02040503050406030204" pitchFamily="18" charset="0"/>
                    <a:sym typeface="+mn-ea"/>
                  </a:rPr>
                  <a:t>平凡解</a:t>
                </a:r>
                <a:r>
                  <a:rPr lang="en-US" altLang="zh-CN" sz="2400" dirty="0">
                    <a:latin typeface="Cambria Math" panose="02040503050406030204" pitchFamily="18" charset="0"/>
                    <a:cs typeface="Cambria Math" panose="02040503050406030204" pitchFamily="18" charset="0"/>
                    <a:sym typeface="+mn-ea"/>
                  </a:rPr>
                  <a:t>)</a:t>
                </a:r>
              </a:p>
              <a:p>
                <a:pPr indent="457200" fontAlgn="auto">
                  <a:lnSpc>
                    <a:spcPct val="150000"/>
                  </a:lnSpc>
                  <a:buFont typeface="Wingdings" panose="05000000000000000000" charset="0"/>
                  <a:buNone/>
                </a:pPr>
                <a:r>
                  <a:rPr lang="en-US" altLang="zh-CN" sz="2400" dirty="0">
                    <a:latin typeface="Cambria Math" panose="02040503050406030204" pitchFamily="18" charset="0"/>
                    <a:ea typeface="宋体" panose="02010600030101010101" pitchFamily="2" charset="-122"/>
                    <a:cs typeface="Cambria Math" panose="02040503050406030204" pitchFamily="18" charset="0"/>
                    <a:sym typeface="+mn-ea"/>
                  </a:rPr>
                  <a:t>(3)</a:t>
                </a:r>
                <a:r>
                  <a:rPr lang="en-US" altLang="zh-CN" sz="2400" dirty="0">
                    <a:latin typeface="Times New Roman" panose="02020603050405020304" charset="0"/>
                    <a:ea typeface="宋体" panose="02010600030101010101" pitchFamily="2" charset="-122"/>
                    <a:cs typeface="Times New Roman" panose="02020603050405020304" charset="0"/>
                    <a:sym typeface="+mn-ea"/>
                  </a:rPr>
                  <a:t>λ&gt;0</a:t>
                </a:r>
                <a:r>
                  <a:rPr lang="zh-CN" altLang="en-US" sz="2400" dirty="0">
                    <a:latin typeface="Times New Roman" panose="02020603050405020304" charset="0"/>
                    <a:ea typeface="宋体" panose="02010600030101010101" pitchFamily="2" charset="-122"/>
                    <a:cs typeface="Times New Roman" panose="02020603050405020304" charset="0"/>
                    <a:sym typeface="+mn-ea"/>
                  </a:rPr>
                  <a:t>，</a:t>
                </a:r>
                <a:r>
                  <a:rPr lang="zh-CN" altLang="en-US" sz="2400" dirty="0">
                    <a:latin typeface="微软雅黑" panose="020B0503020204020204" charset="-122"/>
                    <a:ea typeface="微软雅黑" panose="020B0503020204020204" charset="-122"/>
                    <a:cs typeface="Cambria Math" panose="02040503050406030204" pitchFamily="18" charset="0"/>
                    <a:sym typeface="+mn-ea"/>
                  </a:rPr>
                  <a:t>令</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dirty="0">
                    <a:sym typeface="+mn-ea"/>
                  </a:rPr>
                  <a:t>=</a:t>
                </a:r>
                <a:r>
                  <a:rPr lang="en-US" altLang="zh-CN" sz="2400" dirty="0">
                    <a:latin typeface="Arial" panose="020B0604020202020204" pitchFamily="34" charset="0"/>
                    <a:cs typeface="Arial" panose="020B0604020202020204" pitchFamily="34" charset="0"/>
                    <a:sym typeface="+mn-ea"/>
                  </a:rPr>
                  <a:t>β</a:t>
                </a:r>
                <a:r>
                  <a:rPr lang="en-US" altLang="zh-CN" sz="2400" baseline="30000" dirty="0">
                    <a:latin typeface="Arial" panose="020B0604020202020204" pitchFamily="34" charset="0"/>
                    <a:cs typeface="Arial" panose="020B0604020202020204" pitchFamily="34" charset="0"/>
                    <a:sym typeface="+mn-ea"/>
                  </a:rPr>
                  <a:t>2</a:t>
                </a:r>
                <a:r>
                  <a:rPr lang="zh-CN" altLang="en-US" sz="2400" dirty="0">
                    <a:latin typeface="Arial" panose="020B0604020202020204" pitchFamily="34" charset="0"/>
                    <a:cs typeface="Arial" panose="020B0604020202020204" pitchFamily="34" charset="0"/>
                    <a:sym typeface="+mn-ea"/>
                  </a:rPr>
                  <a:t>（</a:t>
                </a:r>
                <a:r>
                  <a:rPr lang="zh-CN" altLang="en-US" sz="2400" dirty="0">
                    <a:solidFill>
                      <a:srgbClr val="FF0000"/>
                    </a:solidFill>
                    <a:latin typeface="Arial" panose="020B0604020202020204" pitchFamily="34" charset="0"/>
                    <a:cs typeface="Arial" panose="020B0604020202020204" pitchFamily="34" charset="0"/>
                    <a:sym typeface="+mn-ea"/>
                  </a:rPr>
                  <a:t>β为非零实数</a:t>
                </a:r>
                <a:r>
                  <a:rPr lang="zh-CN" altLang="en-US" sz="2400" dirty="0">
                    <a:latin typeface="Arial" panose="020B0604020202020204" pitchFamily="34" charset="0"/>
                    <a:cs typeface="Arial" panose="020B0604020202020204" pitchFamily="34" charset="0"/>
                    <a:sym typeface="+mn-ea"/>
                  </a:rPr>
                  <a:t>），</a:t>
                </a:r>
                <a:r>
                  <a:rPr lang="zh-CN" altLang="en-US" sz="2400" dirty="0">
                    <a:latin typeface="Cambria Math" panose="02040503050406030204" pitchFamily="18" charset="0"/>
                    <a:cs typeface="Cambria Math" panose="02040503050406030204" pitchFamily="18" charset="0"/>
                    <a:sym typeface="+mn-ea"/>
                  </a:rPr>
                  <a:t>方程的通解：</a:t>
                </a:r>
                <a:r>
                  <a:rPr lang="en-US" altLang="zh-CN" sz="2400" dirty="0">
                    <a:latin typeface="Cambria Math" panose="02040503050406030204" pitchFamily="18" charset="0"/>
                    <a:cs typeface="Cambria Math" panose="02040503050406030204" pitchFamily="18"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Acosβx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Bsinβx</m:t>
                    </m:r>
                  </m:oMath>
                </a14:m>
                <a:r>
                  <a:rPr lang="zh-CN" altLang="en-US" sz="2400" dirty="0">
                    <a:latin typeface="Cambria Math" panose="02040503050406030204" pitchFamily="18" charset="0"/>
                    <a:cs typeface="Cambria Math" panose="02040503050406030204" pitchFamily="18" charset="0"/>
                    <a:sym typeface="+mn-ea"/>
                  </a:rPr>
                  <a:t>，且</a:t>
                </a:r>
                <a:r>
                  <a:rPr lang="en-US" altLang="zh-CN" sz="2400" dirty="0">
                    <a:latin typeface="Cambria Math" panose="02040503050406030204" pitchFamily="18" charset="0"/>
                    <a:cs typeface="Cambria Math" panose="02040503050406030204" pitchFamily="18" charset="0"/>
                    <a:sym typeface="+mn-ea"/>
                  </a:rPr>
                  <a:t>X</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Cambria Math" panose="02040503050406030204" pitchFamily="18" charset="0"/>
                    <a:cs typeface="Cambria Math" panose="02040503050406030204" pitchFamily="18" charset="0"/>
                    <a:sym typeface="+mn-ea"/>
                  </a:rPr>
                  <a:t>(x)</a:t>
                </a:r>
                <a:r>
                  <a:rPr lang="zh-CN" altLang="en-US" sz="2400" dirty="0">
                    <a:latin typeface="Cambria Math" panose="02040503050406030204" pitchFamily="18" charset="0"/>
                    <a:cs typeface="Cambria Math" panose="02040503050406030204" pitchFamily="18" charset="0"/>
                    <a:sym typeface="+mn-ea"/>
                  </a:rPr>
                  <a:t>：</a:t>
                </a:r>
                <a:endParaRPr lang="zh-CN" altLang="en-US" sz="2400" dirty="0">
                  <a:solidFill>
                    <a:schemeClr val="tx1"/>
                  </a:solidFill>
                  <a:latin typeface="Times New Roman" panose="02020603050405020304" charset="0"/>
                  <a:ea typeface="宋体" panose="02010600030101010101" pitchFamily="2" charset="-122"/>
                  <a:cs typeface="Times New Roman" panose="02020603050405020304" charset="0"/>
                  <a:sym typeface="+mn-ea"/>
                </a:endParaRPr>
              </a:p>
              <a:p>
                <a:pPr indent="0" algn="ctr" fontAlgn="auto">
                  <a:lnSpc>
                    <a:spcPct val="15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Times New Roman" panose="02020603050405020304"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sz="2400">
                        <a:latin typeface="Cambria Math" panose="02040503050406030204" pitchFamily="18" charset="0"/>
                        <a:cs typeface="Cambria Math" panose="02040503050406030204" pitchFamily="18" charset="0"/>
                      </a:rPr>
                      <m:t>β</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r>
                      <m:rPr>
                        <m:sty m:val="p"/>
                      </m:rPr>
                      <a:rPr lang="en-US" sz="2400">
                        <a:latin typeface="Cambria Math" panose="02040503050406030204" pitchFamily="18" charset="0"/>
                      </a:rPr>
                      <m:t>sin</m:t>
                    </m:r>
                    <m:r>
                      <m:rPr>
                        <m:sty m:val="p"/>
                      </m:rPr>
                      <a:rPr lang="en-US" sz="2400">
                        <a:latin typeface="Cambria Math" panose="02040503050406030204" pitchFamily="18" charset="0"/>
                        <a:cs typeface="Cambria Math" panose="02040503050406030204" pitchFamily="18" charset="0"/>
                      </a:rPr>
                      <m:t>βx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sz="2400">
                        <a:latin typeface="Cambria Math" panose="02040503050406030204" pitchFamily="18" charset="0"/>
                        <a:cs typeface="Cambria Math" panose="02040503050406030204" pitchFamily="18" charset="0"/>
                      </a:rPr>
                      <m:t>β</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r>
                      <m:rPr>
                        <m:sty m:val="p"/>
                      </m:rPr>
                      <a:rPr lang="en-US" sz="2400">
                        <a:latin typeface="Cambria Math" panose="02040503050406030204" pitchFamily="18" charset="0"/>
                      </a:rPr>
                      <m:t>cos</m:t>
                    </m:r>
                    <m:r>
                      <m:rPr>
                        <m:sty m:val="p"/>
                      </m:rPr>
                      <a:rPr lang="en-US" sz="2400">
                        <a:latin typeface="Cambria Math" panose="02040503050406030204" pitchFamily="18" charset="0"/>
                        <a:cs typeface="Cambria Math" panose="02040503050406030204" pitchFamily="18" charset="0"/>
                      </a:rPr>
                      <m:t>βx</m:t>
                    </m:r>
                  </m:oMath>
                </a14:m>
                <a:endParaRPr lang="zh-CN" sz="2400" dirty="0">
                  <a:sym typeface="+mn-ea"/>
                </a:endParaRPr>
              </a:p>
              <a:p>
                <a:pPr indent="0" algn="l" fontAlgn="auto">
                  <a:lnSpc>
                    <a:spcPct val="100000"/>
                  </a:lnSpc>
                  <a:buFont typeface="Wingdings" panose="05000000000000000000" charset="0"/>
                  <a:buNone/>
                </a:pPr>
                <a:r>
                  <a:rPr lang="zh-CN" altLang="en-US" sz="2400" dirty="0">
                    <a:latin typeface="Cambria Math" panose="02040503050406030204" pitchFamily="18" charset="0"/>
                    <a:cs typeface="Cambria Math" panose="02040503050406030204" pitchFamily="18" charset="0"/>
                    <a:sym typeface="+mn-ea"/>
                  </a:rPr>
                  <a:t>代入边界条件后：</a:t>
                </a:r>
                <a:r>
                  <a:rPr lang="en-US" altLang="zh-CN" sz="2400" dirty="0">
                    <a:latin typeface="Cambria Math" panose="02040503050406030204" pitchFamily="18" charset="0"/>
                    <a:cs typeface="Cambria Math" panose="02040503050406030204" pitchFamily="18" charset="0"/>
                    <a:sym typeface="+mn-ea"/>
                  </a:rPr>
                  <a:t>A=0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Bsinβx</m:t>
                    </m:r>
                  </m:oMath>
                </a14:m>
                <a:r>
                  <a:rPr lang="en-US" altLang="zh-CN" sz="2400" dirty="0">
                    <a:latin typeface="Cambria Math" panose="02040503050406030204" pitchFamily="18" charset="0"/>
                    <a:cs typeface="Cambria Math" panose="02040503050406030204" pitchFamily="18" charset="0"/>
                    <a:sym typeface="+mn-ea"/>
                  </a:rPr>
                  <a:t>       </a:t>
                </a:r>
                <a:r>
                  <a:rPr lang="zh-CN" altLang="en-US" sz="2400" dirty="0">
                    <a:latin typeface="Cambria Math" panose="02040503050406030204" pitchFamily="18" charset="0"/>
                    <a:cs typeface="Cambria Math" panose="02040503050406030204" pitchFamily="18" charset="0"/>
                    <a:sym typeface="+mn-ea"/>
                  </a:rPr>
                  <a:t>由</a:t>
                </a:r>
                <a14:m>
                  <m:oMath xmlns:m="http://schemas.openxmlformats.org/officeDocument/2006/math">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L</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hX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L</m:t>
                    </m:r>
                    <m:r>
                      <a:rPr lang="en-US" altLang="zh-CN" sz="2400">
                        <a:latin typeface="Cambria Math" panose="02040503050406030204" pitchFamily="18" charset="0"/>
                        <a:cs typeface="Cambria Math" panose="02040503050406030204" pitchFamily="18" charset="0"/>
                        <a:sym typeface="+mn-ea"/>
                      </a:rPr>
                      <m:t>)=0</m:t>
                    </m:r>
                  </m:oMath>
                </a14:m>
                <a:r>
                  <a:rPr lang="zh-CN" altLang="en-US" sz="2400" dirty="0">
                    <a:latin typeface="Cambria Math" panose="02040503050406030204" pitchFamily="18" charset="0"/>
                    <a:cs typeface="Cambria Math" panose="02040503050406030204" pitchFamily="18" charset="0"/>
                    <a:sym typeface="+mn-ea"/>
                  </a:rPr>
                  <a:t>：</a:t>
                </a:r>
                <a:endParaRPr lang="zh-CN" altLang="en-US" sz="2400" dirty="0">
                  <a:latin typeface="Arial" panose="020B0604020202020204" pitchFamily="34" charset="0"/>
                  <a:cs typeface="Arial" panose="020B0604020202020204" pitchFamily="34" charset="0"/>
                  <a:sym typeface="+mn-ea"/>
                </a:endParaRPr>
              </a:p>
              <a:p>
                <a:pPr indent="0" algn="l" fontAlgn="auto">
                  <a:lnSpc>
                    <a:spcPct val="150000"/>
                  </a:lnSpc>
                  <a:buFont typeface="Wingdings" panose="05000000000000000000" charset="0"/>
                  <a:buNone/>
                </a:pPr>
                <a:r>
                  <a:rPr lang="en-US" altLang="zh-CN"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                                    </a:t>
                </a:r>
                <a:r>
                  <a:rPr lang="en-US" altLang="zh-CN" sz="2400" dirty="0">
                    <a:solidFill>
                      <a:schemeClr val="tx1"/>
                    </a:solidFill>
                    <a:latin typeface="Times New Roman" panose="02020603050405020304" charset="0"/>
                    <a:ea typeface="宋体" panose="02010600030101010101" pitchFamily="2" charset="-122"/>
                    <a:cs typeface="Times New Roman" panose="02020603050405020304" charset="0"/>
                    <a:sym typeface="+mn-ea"/>
                  </a:rPr>
                  <a:t>sin</a:t>
                </a:r>
                <a14:m>
                  <m:oMath xmlns:m="http://schemas.openxmlformats.org/officeDocument/2006/math">
                    <m:r>
                      <m:rPr>
                        <m:sty m:val="p"/>
                      </m:rPr>
                      <a:rPr lang="en-US" sz="2400">
                        <a:solidFill>
                          <a:schemeClr val="tx1"/>
                        </a:solidFill>
                        <a:latin typeface="Cambria Math" panose="02040503050406030204" pitchFamily="18" charset="0"/>
                        <a:cs typeface="Cambria Math" panose="02040503050406030204" pitchFamily="18" charset="0"/>
                      </a:rPr>
                      <m:t>βL</m:t>
                    </m:r>
                    <m:r>
                      <a:rPr lang="en-US" sz="2400">
                        <a:solidFill>
                          <a:schemeClr val="tx1"/>
                        </a:solidFill>
                        <a:latin typeface="Cambria Math" panose="02040503050406030204" pitchFamily="18" charset="0"/>
                        <a:cs typeface="Cambria Math" panose="02040503050406030204" pitchFamily="18" charset="0"/>
                      </a:rPr>
                      <m:t>+</m:t>
                    </m:r>
                    <m:r>
                      <m:rPr>
                        <m:sty m:val="p"/>
                      </m:rPr>
                      <a:rPr lang="en-US" sz="2400">
                        <a:solidFill>
                          <a:schemeClr val="tx1"/>
                        </a:solidFill>
                        <a:latin typeface="Cambria Math" panose="02040503050406030204" pitchFamily="18" charset="0"/>
                        <a:cs typeface="Cambria Math" panose="02040503050406030204" pitchFamily="18" charset="0"/>
                      </a:rPr>
                      <m:t>hβcosβL</m:t>
                    </m:r>
                    <m:r>
                      <a:rPr lang="en-US" sz="2400">
                        <a:solidFill>
                          <a:schemeClr val="tx1"/>
                        </a:solidFill>
                        <a:latin typeface="Cambria Math" panose="02040503050406030204" pitchFamily="18" charset="0"/>
                        <a:ea typeface="MS Mincho" panose="02020609040205080304" charset="-128"/>
                        <a:cs typeface="Cambria Math" panose="02040503050406030204" pitchFamily="18" charset="0"/>
                      </a:rPr>
                      <m:t>=0</m:t>
                    </m:r>
                  </m:oMath>
                </a14:m>
                <a:r>
                  <a:rPr lang="en-US" altLang="en-US" sz="2400" dirty="0">
                    <a:solidFill>
                      <a:schemeClr val="tx1"/>
                    </a:solidFill>
                    <a:latin typeface="Cambria Math" panose="02040503050406030204" pitchFamily="18" charset="0"/>
                    <a:ea typeface="MS Mincho" panose="02020609040205080304" charset="-128"/>
                    <a:cs typeface="Cambria Math" panose="02040503050406030204" pitchFamily="18" charset="0"/>
                    <a:sym typeface="+mn-ea"/>
                  </a:rPr>
                  <a:t>      </a:t>
                </a:r>
                <a:r>
                  <a:rPr lang="zh-CN" altLang="en-US" sz="2400" dirty="0">
                    <a:solidFill>
                      <a:schemeClr val="tx1"/>
                    </a:solidFill>
                    <a:latin typeface="Cambria Math" panose="02040503050406030204" pitchFamily="18" charset="0"/>
                    <a:cs typeface="Cambria Math" panose="02040503050406030204" pitchFamily="18" charset="0"/>
                    <a:sym typeface="+mn-ea"/>
                  </a:rPr>
                  <a:t> 即</a:t>
                </a:r>
                <a:r>
                  <a:rPr lang="en-US" altLang="zh-CN" sz="2400" dirty="0">
                    <a:solidFill>
                      <a:schemeClr val="tx1"/>
                    </a:solidFill>
                    <a:latin typeface="Cambria Math" panose="02040503050406030204" pitchFamily="18" charset="0"/>
                    <a:cs typeface="Cambria Math" panose="02040503050406030204" pitchFamily="18" charset="0"/>
                    <a:sym typeface="+mn-ea"/>
                  </a:rPr>
                  <a:t>tan</a:t>
                </a:r>
                <a14:m>
                  <m:oMath xmlns:m="http://schemas.openxmlformats.org/officeDocument/2006/math">
                    <m:r>
                      <m:rPr>
                        <m:sty m:val="p"/>
                      </m:rPr>
                      <a:rPr lang="en-US" sz="2400">
                        <a:solidFill>
                          <a:schemeClr val="tx1"/>
                        </a:solidFill>
                        <a:latin typeface="Cambria Math" panose="02040503050406030204" pitchFamily="18" charset="0"/>
                        <a:cs typeface="Cambria Math" panose="02040503050406030204" pitchFamily="18" charset="0"/>
                      </a:rPr>
                      <m:t>βL</m:t>
                    </m:r>
                  </m:oMath>
                </a14:m>
                <a:r>
                  <a:rPr lang="en-US" altLang="zh-CN" sz="2400" dirty="0">
                    <a:solidFill>
                      <a:schemeClr val="tx1"/>
                    </a:solidFill>
                    <a:latin typeface="Cambria Math" panose="02040503050406030204" pitchFamily="18" charset="0"/>
                    <a:cs typeface="Cambria Math" panose="02040503050406030204" pitchFamily="18" charset="0"/>
                    <a:sym typeface="+mn-ea"/>
                  </a:rPr>
                  <a:t>=-h</a:t>
                </a:r>
                <a14:m>
                  <m:oMath xmlns:m="http://schemas.openxmlformats.org/officeDocument/2006/math">
                    <m:r>
                      <m:rPr>
                        <m:sty m:val="p"/>
                      </m:rPr>
                      <a:rPr lang="en-US" sz="2400">
                        <a:solidFill>
                          <a:schemeClr val="tx1"/>
                        </a:solidFill>
                        <a:latin typeface="Cambria Math" panose="02040503050406030204" pitchFamily="18" charset="0"/>
                        <a:cs typeface="Cambria Math" panose="02040503050406030204" pitchFamily="18" charset="0"/>
                      </a:rPr>
                      <m:t>β</m:t>
                    </m:r>
                  </m:oMath>
                </a14:m>
                <a:endParaRPr lang="en-US" altLang="zh-CN" sz="2400" dirty="0">
                  <a:solidFill>
                    <a:schemeClr val="tx1"/>
                  </a:solidFill>
                  <a:latin typeface="Cambria Math" panose="02040503050406030204" pitchFamily="18" charset="0"/>
                  <a:cs typeface="Cambria Math" panose="02040503050406030204" pitchFamily="18" charset="0"/>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76835" y="779145"/>
                <a:ext cx="12090400" cy="5302885"/>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24130" y="712470"/>
                <a:ext cx="12090400" cy="5673090"/>
              </a:xfrm>
              <a:prstGeom prst="rect">
                <a:avLst/>
              </a:prstGeom>
              <a:noFill/>
            </p:spPr>
            <p:txBody>
              <a:bodyPr wrap="square" rtlCol="0">
                <a:spAutoFit/>
              </a:bodyPr>
              <a:lstStyle/>
              <a:p>
                <a:pPr indent="457200" algn="l" fontAlgn="auto">
                  <a:lnSpc>
                    <a:spcPct val="150000"/>
                  </a:lnSpc>
                  <a:buFont typeface="Wingdings" panose="05000000000000000000" charset="0"/>
                  <a:buNone/>
                </a:pPr>
                <a:r>
                  <a:rPr lang="zh-CN" altLang="en-US" sz="2400" dirty="0">
                    <a:solidFill>
                      <a:schemeClr val="tx1"/>
                    </a:solidFill>
                    <a:latin typeface="Cambria Math" panose="02040503050406030204" pitchFamily="18" charset="0"/>
                    <a:cs typeface="Cambria Math" panose="02040503050406030204" pitchFamily="18" charset="0"/>
                    <a:sym typeface="+mn-ea"/>
                  </a:rPr>
                  <a:t>令</a:t>
                </a: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μ</a:t>
                </a: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a:t>
                </a:r>
                <a14:m>
                  <m:oMath xmlns:m="http://schemas.openxmlformats.org/officeDocument/2006/math">
                    <m:r>
                      <m:rPr>
                        <m:sty m:val="p"/>
                      </m:rPr>
                      <a:rPr lang="en-US" sz="2400">
                        <a:latin typeface="Cambria Math" panose="02040503050406030204" pitchFamily="18" charset="0"/>
                        <a:cs typeface="Cambria Math" panose="02040503050406030204" pitchFamily="18" charset="0"/>
                      </a:rPr>
                      <m:t>βL</m:t>
                    </m:r>
                  </m:oMath>
                </a14:m>
                <a:r>
                  <a:rPr lang="zh-CN" altLang="en-US" sz="2400" dirty="0">
                    <a:latin typeface="Cambria Math" panose="02040503050406030204" pitchFamily="18" charset="0"/>
                    <a:cs typeface="Cambria Math" panose="02040503050406030204" pitchFamily="18" charset="0"/>
                  </a:rPr>
                  <a:t>，</a:t>
                </a:r>
                <a:r>
                  <a:rPr lang="zh-CN" altLang="en-US" sz="2400" dirty="0">
                    <a:latin typeface="Arial" panose="020B0604020202020204" pitchFamily="34" charset="0"/>
                    <a:cs typeface="Arial" panose="020B0604020202020204" pitchFamily="34" charset="0"/>
                  </a:rPr>
                  <a:t>α</a:t>
                </a:r>
                <a:r>
                  <a:rPr lang="en-US" altLang="zh-CN" sz="2400" dirty="0">
                    <a:latin typeface="Arial" panose="020B0604020202020204" pitchFamily="34" charset="0"/>
                    <a:cs typeface="Arial" panose="020B0604020202020204" pitchFamily="34" charset="0"/>
                  </a:rPr>
                  <a:t>=h/L    </a:t>
                </a:r>
                <a:r>
                  <a:rPr lang="en-US" altLang="zh-CN" sz="2400" dirty="0">
                    <a:latin typeface="Cambria Math" panose="02040503050406030204" pitchFamily="18" charset="0"/>
                    <a:cs typeface="Cambria Math" panose="02040503050406030204" pitchFamily="18" charset="0"/>
                    <a:sym typeface="+mn-ea"/>
                  </a:rPr>
                  <a:t>tan</a:t>
                </a:r>
                <a14:m>
                  <m:oMath xmlns:m="http://schemas.openxmlformats.org/officeDocument/2006/math">
                    <m:r>
                      <m:rPr>
                        <m:sty m:val="p"/>
                      </m:rPr>
                      <a:rPr lang="en-US" sz="2400">
                        <a:solidFill>
                          <a:schemeClr val="tx1"/>
                        </a:solidFill>
                        <a:latin typeface="Cambria Math" panose="02040503050406030204" pitchFamily="18" charset="0"/>
                        <a:cs typeface="Cambria Math" panose="02040503050406030204" pitchFamily="18" charset="0"/>
                      </a:rPr>
                      <m:t>βL</m:t>
                    </m:r>
                  </m:oMath>
                </a14:m>
                <a:r>
                  <a:rPr lang="en-US" altLang="zh-CN" sz="2400" dirty="0">
                    <a:latin typeface="Cambria Math" panose="02040503050406030204" pitchFamily="18" charset="0"/>
                    <a:cs typeface="Cambria Math" panose="02040503050406030204" pitchFamily="18" charset="0"/>
                    <a:sym typeface="+mn-ea"/>
                  </a:rPr>
                  <a:t>=-h</a:t>
                </a:r>
                <a14:m>
                  <m:oMath xmlns:m="http://schemas.openxmlformats.org/officeDocument/2006/math">
                    <m:r>
                      <m:rPr>
                        <m:sty m:val="p"/>
                      </m:rPr>
                      <a:rPr lang="en-US" sz="2400">
                        <a:solidFill>
                          <a:schemeClr val="tx1"/>
                        </a:solidFill>
                        <a:latin typeface="Cambria Math" panose="02040503050406030204" pitchFamily="18" charset="0"/>
                        <a:cs typeface="Cambria Math" panose="02040503050406030204" pitchFamily="18" charset="0"/>
                      </a:rPr>
                      <m:t>β</m:t>
                    </m:r>
                  </m:oMath>
                </a14:m>
                <a:r>
                  <a:rPr lang="en-US" altLang="zh-CN" sz="2400" dirty="0">
                    <a:solidFill>
                      <a:schemeClr val="tx1"/>
                    </a:solidFill>
                    <a:latin typeface="Arial" panose="020B0604020202020204" pitchFamily="34" charset="0"/>
                    <a:ea typeface="微软雅黑" panose="020B0503020204020204" charset="-122"/>
                    <a:cs typeface="Arial" panose="020B0604020202020204" pitchFamily="34" charset="0"/>
                    <a:sym typeface="+mn-ea"/>
                  </a:rPr>
                  <a:t>       </a:t>
                </a:r>
                <a:r>
                  <a:rPr lang="en-US" altLang="zh-CN" sz="2400" dirty="0">
                    <a:solidFill>
                      <a:schemeClr val="tx1"/>
                    </a:solidFill>
                    <a:latin typeface="微软雅黑" panose="020B0503020204020204" charset="-122"/>
                    <a:ea typeface="微软雅黑" panose="020B0503020204020204" charset="-122"/>
                    <a:cs typeface="Arial" panose="020B0604020202020204" pitchFamily="34" charset="0"/>
                    <a:sym typeface="+mn-ea"/>
                  </a:rPr>
                  <a:t>➯     tan</a:t>
                </a:r>
                <a:r>
                  <a:rPr lang="zh-CN" altLang="en-US" sz="2400" dirty="0">
                    <a:latin typeface="微软雅黑" panose="020B0503020204020204" charset="-122"/>
                    <a:ea typeface="微软雅黑" panose="020B0503020204020204" charset="-122"/>
                    <a:cs typeface="Cambria Math" panose="02040503050406030204" pitchFamily="18" charset="0"/>
                    <a:sym typeface="+mn-ea"/>
                  </a:rPr>
                  <a:t>μ</a:t>
                </a:r>
                <a:r>
                  <a:rPr lang="en-US" altLang="zh-CN" sz="2400" dirty="0">
                    <a:latin typeface="微软雅黑" panose="020B0503020204020204" charset="-122"/>
                    <a:ea typeface="微软雅黑" panose="020B0503020204020204" charset="-122"/>
                    <a:cs typeface="Cambria Math" panose="02040503050406030204" pitchFamily="18" charset="0"/>
                    <a:sym typeface="+mn-ea"/>
                  </a:rPr>
                  <a:t>=-</a:t>
                </a:r>
                <a:r>
                  <a:rPr lang="zh-CN" altLang="en-US" sz="2400" dirty="0">
                    <a:latin typeface="Arial" panose="020B0604020202020204" pitchFamily="34" charset="0"/>
                    <a:cs typeface="Arial" panose="020B0604020202020204" pitchFamily="34" charset="0"/>
                    <a:sym typeface="+mn-ea"/>
                  </a:rPr>
                  <a:t>α</a:t>
                </a:r>
                <a:r>
                  <a:rPr lang="zh-CN" altLang="en-US" sz="2400" dirty="0">
                    <a:latin typeface="微软雅黑" panose="020B0503020204020204" charset="-122"/>
                    <a:ea typeface="微软雅黑" panose="020B0503020204020204" charset="-122"/>
                    <a:cs typeface="Cambria Math" panose="02040503050406030204" pitchFamily="18" charset="0"/>
                    <a:sym typeface="+mn-ea"/>
                  </a:rPr>
                  <a:t>μ</a:t>
                </a:r>
              </a:p>
              <a:p>
                <a:pPr indent="457200" algn="l" fontAlgn="auto">
                  <a:lnSpc>
                    <a:spcPct val="150000"/>
                  </a:lnSpc>
                  <a:buFont typeface="Wingdings" panose="05000000000000000000" charset="0"/>
                  <a:buNone/>
                </a:pP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故做曲线</a:t>
                </a: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y=</a:t>
                </a:r>
                <a:r>
                  <a:rPr lang="en-US" altLang="zh-CN" sz="2400" dirty="0">
                    <a:latin typeface="微软雅黑" panose="020B0503020204020204" charset="-122"/>
                    <a:ea typeface="微软雅黑" panose="020B0503020204020204" charset="-122"/>
                    <a:cs typeface="Arial" panose="020B0604020202020204" pitchFamily="34" charset="0"/>
                    <a:sym typeface="+mn-ea"/>
                  </a:rPr>
                  <a:t>tan</a:t>
                </a:r>
                <a:r>
                  <a:rPr lang="zh-CN" altLang="en-US" sz="2400" dirty="0">
                    <a:latin typeface="微软雅黑" panose="020B0503020204020204" charset="-122"/>
                    <a:ea typeface="微软雅黑" panose="020B0503020204020204" charset="-122"/>
                    <a:cs typeface="Cambria Math" panose="02040503050406030204" pitchFamily="18" charset="0"/>
                    <a:sym typeface="+mn-ea"/>
                  </a:rPr>
                  <a:t>μ</a:t>
                </a:r>
                <a:r>
                  <a:rPr lang="en-US" altLang="zh-CN" sz="2400" dirty="0">
                    <a:latin typeface="微软雅黑" panose="020B0503020204020204" charset="-122"/>
                    <a:ea typeface="微软雅黑" panose="020B0503020204020204" charset="-122"/>
                    <a:cs typeface="Cambria Math" panose="02040503050406030204" pitchFamily="18" charset="0"/>
                    <a:sym typeface="+mn-ea"/>
                  </a:rPr>
                  <a:t> </a:t>
                </a:r>
                <a:r>
                  <a:rPr lang="zh-CN" altLang="en-US" sz="2400" dirty="0">
                    <a:latin typeface="微软雅黑" panose="020B0503020204020204" charset="-122"/>
                    <a:ea typeface="微软雅黑" panose="020B0503020204020204" charset="-122"/>
                    <a:cs typeface="Cambria Math" panose="02040503050406030204" pitchFamily="18" charset="0"/>
                    <a:sym typeface="+mn-ea"/>
                  </a:rPr>
                  <a:t>和</a:t>
                </a:r>
                <a:r>
                  <a:rPr lang="en-US" altLang="zh-CN" sz="2400" dirty="0">
                    <a:latin typeface="微软雅黑" panose="020B0503020204020204" charset="-122"/>
                    <a:ea typeface="微软雅黑" panose="020B0503020204020204" charset="-122"/>
                    <a:cs typeface="Cambria Math" panose="02040503050406030204" pitchFamily="18" charset="0"/>
                    <a:sym typeface="+mn-ea"/>
                  </a:rPr>
                  <a:t> </a:t>
                </a:r>
                <a:r>
                  <a:rPr lang="zh-CN" altLang="en-US" sz="2400" dirty="0">
                    <a:latin typeface="微软雅黑" panose="020B0503020204020204" charset="-122"/>
                    <a:ea typeface="微软雅黑" panose="020B0503020204020204" charset="-122"/>
                    <a:cs typeface="Cambria Math" panose="02040503050406030204" pitchFamily="18" charset="0"/>
                    <a:sym typeface="+mn-ea"/>
                  </a:rPr>
                  <a:t>直线</a:t>
                </a:r>
                <a:r>
                  <a:rPr lang="en-US" altLang="zh-CN" sz="2400" dirty="0">
                    <a:latin typeface="微软雅黑" panose="020B0503020204020204" charset="-122"/>
                    <a:ea typeface="微软雅黑" panose="020B0503020204020204" charset="-122"/>
                    <a:cs typeface="Cambria Math" panose="02040503050406030204" pitchFamily="18" charset="0"/>
                    <a:sym typeface="+mn-ea"/>
                  </a:rPr>
                  <a:t>y=-</a:t>
                </a:r>
                <a:r>
                  <a:rPr lang="zh-CN" altLang="en-US" sz="2400" dirty="0">
                    <a:latin typeface="Arial" panose="020B0604020202020204" pitchFamily="34" charset="0"/>
                    <a:cs typeface="Arial" panose="020B0604020202020204" pitchFamily="34" charset="0"/>
                    <a:sym typeface="+mn-ea"/>
                  </a:rPr>
                  <a:t>α</a:t>
                </a:r>
                <a:r>
                  <a:rPr lang="zh-CN" altLang="en-US" sz="2400" dirty="0">
                    <a:latin typeface="微软雅黑" panose="020B0503020204020204" charset="-122"/>
                    <a:ea typeface="微软雅黑" panose="020B0503020204020204" charset="-122"/>
                    <a:cs typeface="Cambria Math" panose="02040503050406030204" pitchFamily="18" charset="0"/>
                    <a:sym typeface="+mn-ea"/>
                  </a:rPr>
                  <a:t>μ</a:t>
                </a:r>
                <a:r>
                  <a:rPr lang="en-US" altLang="zh-CN" sz="2400" dirty="0">
                    <a:latin typeface="微软雅黑" panose="020B0503020204020204" charset="-122"/>
                    <a:ea typeface="微软雅黑" panose="020B0503020204020204" charset="-122"/>
                    <a:cs typeface="Cambria Math" panose="02040503050406030204" pitchFamily="18" charset="0"/>
                    <a:sym typeface="+mn-ea"/>
                  </a:rPr>
                  <a:t>      </a:t>
                </a:r>
                <a:r>
                  <a:rPr lang="zh-CN" altLang="en-US" sz="2400" dirty="0">
                    <a:latin typeface="微软雅黑" panose="020B0503020204020204" charset="-122"/>
                    <a:ea typeface="微软雅黑" panose="020B0503020204020204" charset="-122"/>
                    <a:cs typeface="Cambria Math" panose="02040503050406030204" pitchFamily="18" charset="0"/>
                    <a:sym typeface="+mn-ea"/>
                  </a:rPr>
                  <a:t>二者交点的横坐标（μ</a:t>
                </a:r>
                <a:r>
                  <a:rPr lang="en-US" altLang="zh-CN" sz="2400" baseline="-25000" dirty="0">
                    <a:latin typeface="微软雅黑" panose="020B0503020204020204" charset="-122"/>
                    <a:ea typeface="微软雅黑" panose="020B0503020204020204" charset="-122"/>
                    <a:cs typeface="Cambria Math" panose="02040503050406030204" pitchFamily="18" charset="0"/>
                    <a:sym typeface="+mn-ea"/>
                  </a:rPr>
                  <a:t>n</a:t>
                </a:r>
                <a:r>
                  <a:rPr lang="zh-CN" altLang="en-US" sz="2400" dirty="0">
                    <a:latin typeface="微软雅黑" panose="020B0503020204020204" charset="-122"/>
                    <a:ea typeface="微软雅黑" panose="020B0503020204020204" charset="-122"/>
                    <a:cs typeface="Cambria Math" panose="02040503050406030204" pitchFamily="18" charset="0"/>
                    <a:sym typeface="+mn-ea"/>
                  </a:rPr>
                  <a:t>）即为</a:t>
                </a:r>
                <a:r>
                  <a:rPr lang="en-US" altLang="zh-CN"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 </a:t>
                </a:r>
                <a:r>
                  <a:rPr lang="en-US" altLang="zh-CN" sz="2400" dirty="0">
                    <a:latin typeface="Times New Roman" panose="02020603050405020304" charset="0"/>
                    <a:ea typeface="宋体" panose="02010600030101010101" pitchFamily="2" charset="-122"/>
                    <a:cs typeface="Times New Roman" panose="02020603050405020304" charset="0"/>
                    <a:sym typeface="+mn-ea"/>
                  </a:rPr>
                  <a:t>sin</a:t>
                </a:r>
                <a14:m>
                  <m:oMath xmlns:m="http://schemas.openxmlformats.org/officeDocument/2006/math">
                    <m:r>
                      <m:rPr>
                        <m:sty m:val="p"/>
                      </m:rPr>
                      <a:rPr lang="en-US" sz="2400">
                        <a:solidFill>
                          <a:schemeClr val="tx1"/>
                        </a:solidFill>
                        <a:latin typeface="Cambria Math" panose="02040503050406030204" pitchFamily="18" charset="0"/>
                        <a:cs typeface="Cambria Math" panose="02040503050406030204" pitchFamily="18" charset="0"/>
                      </a:rPr>
                      <m:t>βL</m:t>
                    </m:r>
                    <m:r>
                      <a:rPr lang="en-US" sz="2400">
                        <a:solidFill>
                          <a:schemeClr val="tx1"/>
                        </a:solidFill>
                        <a:latin typeface="Cambria Math" panose="02040503050406030204" pitchFamily="18" charset="0"/>
                        <a:cs typeface="Cambria Math" panose="02040503050406030204" pitchFamily="18" charset="0"/>
                      </a:rPr>
                      <m:t>+</m:t>
                    </m:r>
                    <m:r>
                      <m:rPr>
                        <m:sty m:val="p"/>
                      </m:rPr>
                      <a:rPr lang="en-US" sz="2400">
                        <a:solidFill>
                          <a:schemeClr val="tx1"/>
                        </a:solidFill>
                        <a:latin typeface="Cambria Math" panose="02040503050406030204" pitchFamily="18" charset="0"/>
                        <a:cs typeface="Cambria Math" panose="02040503050406030204" pitchFamily="18" charset="0"/>
                      </a:rPr>
                      <m:t>hβcosβL</m:t>
                    </m:r>
                    <m:r>
                      <a:rPr lang="en-US" sz="2400">
                        <a:solidFill>
                          <a:schemeClr val="tx1"/>
                        </a:solidFill>
                        <a:latin typeface="Cambria Math" panose="02040503050406030204" pitchFamily="18" charset="0"/>
                        <a:ea typeface="MS Mincho" panose="02020609040205080304" charset="-128"/>
                        <a:cs typeface="Cambria Math" panose="02040503050406030204" pitchFamily="18" charset="0"/>
                      </a:rPr>
                      <m:t>=0</m:t>
                    </m:r>
                  </m:oMath>
                </a14:m>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rPr>
                  <a:t>的解</a:t>
                </a:r>
              </a:p>
              <a:p>
                <a:pPr indent="457200" algn="l" fontAlgn="auto">
                  <a:lnSpc>
                    <a:spcPct val="150000"/>
                  </a:lnSpc>
                  <a:buFont typeface="Wingdings" panose="05000000000000000000" charset="0"/>
                  <a:buNone/>
                </a:pPr>
                <a:r>
                  <a:rPr lang="en-US" altLang="zh-CN" sz="2400" dirty="0">
                    <a:latin typeface="微软雅黑" panose="020B0503020204020204" charset="-122"/>
                    <a:ea typeface="微软雅黑" panose="020B0503020204020204" charset="-122"/>
                    <a:cs typeface="Times New Roman" panose="02020603050405020304" charset="0"/>
                    <a:sym typeface="+mn-ea"/>
                  </a:rPr>
                  <a:t>   </a:t>
                </a:r>
                <a:r>
                  <a:rPr lang="zh-CN" altLang="en-US" sz="2400" dirty="0">
                    <a:latin typeface="微软雅黑" panose="020B0503020204020204" charset="-122"/>
                    <a:ea typeface="微软雅黑" panose="020B0503020204020204" charset="-122"/>
                    <a:cs typeface="Times New Roman" panose="02020603050405020304" charset="0"/>
                    <a:sym typeface="+mn-ea"/>
                  </a:rPr>
                  <a:t>λ</a:t>
                </a:r>
                <a:r>
                  <a:rPr lang="en-US" altLang="zh-CN" sz="2400" baseline="-25000" dirty="0">
                    <a:latin typeface="微软雅黑" panose="020B0503020204020204" charset="-122"/>
                    <a:ea typeface="微软雅黑" panose="020B0503020204020204" charset="-122"/>
                    <a:cs typeface="Times New Roman" panose="02020603050405020304" charset="0"/>
                    <a:sym typeface="+mn-ea"/>
                  </a:rPr>
                  <a:t>n</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zh-CN" altLang="en-US" sz="2400" dirty="0">
                    <a:latin typeface="微软雅黑" panose="020B0503020204020204" charset="-122"/>
                    <a:ea typeface="微软雅黑" panose="020B0503020204020204" charset="-122"/>
                    <a:cs typeface="Cambria Math" panose="02040503050406030204" pitchFamily="18" charset="0"/>
                    <a:sym typeface="+mn-ea"/>
                  </a:rPr>
                  <a:t>μ</a:t>
                </a:r>
                <a:r>
                  <a:rPr lang="en-US" altLang="zh-CN" sz="2400" baseline="-25000" dirty="0">
                    <a:latin typeface="微软雅黑" panose="020B0503020204020204" charset="-122"/>
                    <a:ea typeface="微软雅黑" panose="020B0503020204020204" charset="-122"/>
                    <a:cs typeface="Cambria Math" panose="02040503050406030204" pitchFamily="18" charset="0"/>
                    <a:sym typeface="+mn-ea"/>
                  </a:rPr>
                  <a:t>n</a:t>
                </a:r>
                <a:r>
                  <a:rPr lang="en-US" altLang="zh-CN" sz="2400" dirty="0">
                    <a:latin typeface="微软雅黑" panose="020B0503020204020204" charset="-122"/>
                    <a:ea typeface="微软雅黑" panose="020B0503020204020204" charset="-122"/>
                    <a:cs typeface="Arial" panose="020B0604020202020204" pitchFamily="34" charset="0"/>
                    <a:sym typeface="+mn-ea"/>
                  </a:rPr>
                  <a:t>/L)</a:t>
                </a:r>
                <a:r>
                  <a:rPr lang="en-US" altLang="zh-CN" sz="2400" baseline="30000" dirty="0">
                    <a:latin typeface="微软雅黑" panose="020B0503020204020204" charset="-122"/>
                    <a:ea typeface="微软雅黑" panose="020B0503020204020204" charset="-122"/>
                    <a:cs typeface="Arial" panose="020B0604020202020204" pitchFamily="34" charset="0"/>
                    <a:sym typeface="+mn-ea"/>
                  </a:rPr>
                  <a:t>2</a:t>
                </a:r>
                <a:r>
                  <a:rPr lang="en-US" altLang="zh-CN" sz="2400" dirty="0">
                    <a:latin typeface="微软雅黑" panose="020B0503020204020204" charset="-122"/>
                    <a:ea typeface="微软雅黑" panose="020B0503020204020204" charset="-122"/>
                    <a:cs typeface="Arial" panose="020B0604020202020204" pitchFamily="34" charset="0"/>
                    <a:sym typeface="+mn-ea"/>
                  </a:rPr>
                  <a:t>  (n=1,2,3,....)</a:t>
                </a:r>
                <a:r>
                  <a:rPr lang="zh-CN" altLang="en-US" sz="2400" dirty="0">
                    <a:latin typeface="微软雅黑" panose="020B0503020204020204" charset="-122"/>
                    <a:ea typeface="微软雅黑" panose="020B0503020204020204" charset="-122"/>
                    <a:cs typeface="Arial" panose="020B0604020202020204" pitchFamily="34" charset="0"/>
                    <a:sym typeface="+mn-ea"/>
                  </a:rPr>
                  <a:t>，</a:t>
                </a:r>
                <a14:m>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𝑛</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oMath>
                </a14:m>
                <a:endParaRPr lang="en-US" sz="2400" dirty="0">
                  <a:latin typeface="Cambria Math" panose="02040503050406030204" pitchFamily="18" charset="0"/>
                  <a:cs typeface="Cambria Math" panose="02040503050406030204" pitchFamily="18" charset="0"/>
                </a:endParaRPr>
              </a:p>
              <a:p>
                <a:pPr indent="457200" algn="l" fontAlgn="auto">
                  <a:lnSpc>
                    <a:spcPct val="100000"/>
                  </a:lnSpc>
                  <a:buFont typeface="Wingdings" panose="05000000000000000000" charset="0"/>
                  <a:buNone/>
                </a:pPr>
                <a:r>
                  <a:rPr lang="zh-CN" altLang="en-US" sz="2400" dirty="0">
                    <a:latin typeface="微软雅黑" panose="020B0503020204020204" charset="-122"/>
                    <a:ea typeface="微软雅黑" panose="020B0503020204020204" charset="-122"/>
                    <a:cs typeface="Arial" panose="020B0604020202020204" pitchFamily="34" charset="0"/>
                    <a:sym typeface="+mn-ea"/>
                  </a:rPr>
                  <a:t>当</a:t>
                </a:r>
                <a:r>
                  <a:rPr lang="en-US" altLang="zh-CN" sz="2400" dirty="0">
                    <a:latin typeface="微软雅黑" panose="020B0503020204020204" charset="-122"/>
                    <a:ea typeface="微软雅黑" panose="020B0503020204020204" charset="-122"/>
                    <a:cs typeface="Arial" panose="020B0604020202020204" pitchFamily="34" charset="0"/>
                    <a:sym typeface="+mn-ea"/>
                  </a:rPr>
                  <a:t>n-&gt;</a:t>
                </a:r>
                <a:r>
                  <a:rPr lang="zh-CN" altLang="en-US" sz="2400" dirty="0">
                    <a:latin typeface="微软雅黑" panose="020B0503020204020204" charset="-122"/>
                    <a:ea typeface="微软雅黑" panose="020B0503020204020204" charset="-122"/>
                    <a:cs typeface="Cambria Math" panose="02040503050406030204" pitchFamily="18" charset="0"/>
                    <a:sym typeface="+mn-ea"/>
                  </a:rPr>
                  <a:t>∞，μ</a:t>
                </a:r>
                <a:r>
                  <a:rPr lang="en-US" altLang="zh-CN" sz="2400" baseline="-25000" dirty="0">
                    <a:latin typeface="微软雅黑" panose="020B0503020204020204" charset="-122"/>
                    <a:ea typeface="微软雅黑" panose="020B0503020204020204" charset="-122"/>
                    <a:cs typeface="Cambria Math" panose="02040503050406030204" pitchFamily="18" charset="0"/>
                    <a:sym typeface="+mn-ea"/>
                  </a:rPr>
                  <a:t>n+1</a:t>
                </a:r>
                <a:r>
                  <a:rPr lang="en-US" altLang="zh-CN" sz="2400" dirty="0">
                    <a:latin typeface="微软雅黑" panose="020B0503020204020204" charset="-122"/>
                    <a:ea typeface="微软雅黑" panose="020B0503020204020204" charset="-122"/>
                    <a:cs typeface="Cambria Math" panose="02040503050406030204" pitchFamily="18" charset="0"/>
                    <a:sym typeface="+mn-ea"/>
                  </a:rPr>
                  <a:t>-</a:t>
                </a:r>
                <a:r>
                  <a:rPr lang="zh-CN" altLang="en-US" sz="2400" dirty="0">
                    <a:latin typeface="微软雅黑" panose="020B0503020204020204" charset="-122"/>
                    <a:ea typeface="微软雅黑" panose="020B0503020204020204" charset="-122"/>
                    <a:cs typeface="Cambria Math" panose="02040503050406030204" pitchFamily="18" charset="0"/>
                    <a:sym typeface="+mn-ea"/>
                  </a:rPr>
                  <a:t>μ</a:t>
                </a:r>
                <a:r>
                  <a:rPr lang="en-US" altLang="zh-CN" sz="2400" baseline="-25000" dirty="0">
                    <a:latin typeface="微软雅黑" panose="020B0503020204020204" charset="-122"/>
                    <a:ea typeface="微软雅黑" panose="020B0503020204020204" charset="-122"/>
                    <a:cs typeface="Cambria Math" panose="02040503050406030204" pitchFamily="18" charset="0"/>
                    <a:sym typeface="+mn-ea"/>
                  </a:rPr>
                  <a:t>n</a:t>
                </a:r>
                <a:r>
                  <a:rPr lang="en-US" altLang="zh-CN" sz="2400" dirty="0">
                    <a:latin typeface="微软雅黑" panose="020B0503020204020204" charset="-122"/>
                    <a:ea typeface="微软雅黑" panose="020B0503020204020204" charset="-122"/>
                    <a:cs typeface="Cambria Math" panose="02040503050406030204" pitchFamily="18" charset="0"/>
                    <a:sym typeface="+mn-ea"/>
                  </a:rPr>
                  <a:t>=</a:t>
                </a:r>
                <a14:m>
                  <m:oMath xmlns:m="http://schemas.openxmlformats.org/officeDocument/2006/math">
                    <m:r>
                      <a:rPr lang="en-US" altLang="zh-CN" sz="2400">
                        <a:solidFill>
                          <a:schemeClr val="tx1"/>
                        </a:solidFill>
                        <a:latin typeface="Cambria Math" panose="02040503050406030204" pitchFamily="18" charset="0"/>
                        <a:cs typeface="Cambria Math" panose="02040503050406030204" pitchFamily="18" charset="0"/>
                        <a:sym typeface="+mn-ea"/>
                      </a:rPr>
                      <m:t>𝜋</m:t>
                    </m:r>
                  </m:oMath>
                </a14:m>
                <a:r>
                  <a:rPr lang="en-US" altLang="zh-CN" sz="2400" dirty="0">
                    <a:latin typeface="微软雅黑" panose="020B0503020204020204" charset="-122"/>
                    <a:ea typeface="微软雅黑" panose="020B0503020204020204" charset="-122"/>
                    <a:cs typeface="Arial" panose="020B0604020202020204" pitchFamily="34" charset="0"/>
                    <a:sym typeface="+mn-ea"/>
                  </a:rPr>
                  <a:t>     </a:t>
                </a:r>
                <a:r>
                  <a:rPr lang="zh-CN" altLang="en-US" sz="2400" dirty="0">
                    <a:latin typeface="微软雅黑" panose="020B0503020204020204" charset="-122"/>
                    <a:ea typeface="微软雅黑" panose="020B0503020204020204" charset="-122"/>
                    <a:cs typeface="Arial" panose="020B0604020202020204" pitchFamily="34" charset="0"/>
                    <a:sym typeface="+mn-ea"/>
                  </a:rPr>
                  <a:t>集合</a:t>
                </a:r>
                <a:r>
                  <a:rPr lang="en-US" altLang="zh-CN" sz="2400" dirty="0">
                    <a:latin typeface="微软雅黑" panose="020B0503020204020204" charset="-122"/>
                    <a:ea typeface="微软雅黑" panose="020B0503020204020204" charset="-122"/>
                    <a:cs typeface="Arial" panose="020B0604020202020204" pitchFamily="34"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𝑛</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oMath>
                </a14:m>
                <a:r>
                  <a:rPr lang="en-US" altLang="zh-CN" sz="2400" dirty="0">
                    <a:latin typeface="微软雅黑" panose="020B0503020204020204" charset="-122"/>
                    <a:ea typeface="微软雅黑" panose="020B0503020204020204" charset="-122"/>
                    <a:cs typeface="Arial" panose="020B0604020202020204" pitchFamily="34" charset="0"/>
                    <a:sym typeface="+mn-ea"/>
                  </a:rPr>
                  <a:t>}</a:t>
                </a:r>
                <a:r>
                  <a:rPr lang="zh-CN" altLang="en-US" sz="2400" dirty="0">
                    <a:latin typeface="微软雅黑" panose="020B0503020204020204" charset="-122"/>
                    <a:ea typeface="微软雅黑" panose="020B0503020204020204" charset="-122"/>
                    <a:cs typeface="Arial" panose="020B0604020202020204" pitchFamily="34" charset="0"/>
                    <a:sym typeface="+mn-ea"/>
                  </a:rPr>
                  <a:t>可构成</a:t>
                </a:r>
                <a:r>
                  <a:rPr lang="zh-CN" altLang="en-US" sz="2400" dirty="0">
                    <a:solidFill>
                      <a:srgbClr val="FF0000"/>
                    </a:solidFill>
                    <a:latin typeface="微软雅黑" panose="020B0503020204020204" charset="-122"/>
                    <a:ea typeface="微软雅黑" panose="020B0503020204020204" charset="-122"/>
                    <a:cs typeface="Arial" panose="020B0604020202020204" pitchFamily="34" charset="0"/>
                    <a:sym typeface="+mn-ea"/>
                  </a:rPr>
                  <a:t>傅里叶级数</a:t>
                </a:r>
                <a:endParaRPr lang="en-US" altLang="zh-CN" sz="2400" dirty="0">
                  <a:latin typeface="微软雅黑" panose="020B0503020204020204" charset="-122"/>
                  <a:ea typeface="微软雅黑" panose="020B0503020204020204" charset="-122"/>
                  <a:cs typeface="Arial" panose="020B0604020202020204" pitchFamily="34" charset="0"/>
                  <a:sym typeface="+mn-ea"/>
                </a:endParaRPr>
              </a:p>
              <a:p>
                <a:pPr indent="457200" algn="l" fontAlgn="auto">
                  <a:lnSpc>
                    <a:spcPct val="100000"/>
                  </a:lnSpc>
                  <a:buFont typeface="Wingdings" panose="05000000000000000000" charset="0"/>
                  <a:buNone/>
                </a:pPr>
                <a:r>
                  <a:rPr lang="en-US" altLang="zh-CN" sz="2400" dirty="0" err="1">
                    <a:latin typeface="Cambria Math" panose="02040503050406030204" pitchFamily="18" charset="0"/>
                    <a:cs typeface="Cambria Math" panose="02040503050406030204" pitchFamily="18" charset="0"/>
                    <a:sym typeface="+mn-ea"/>
                  </a:rPr>
                  <a:t>对于T</a:t>
                </a:r>
                <a:r>
                  <a:rPr lang="en-US" altLang="zh-CN" sz="2400" dirty="0">
                    <a:latin typeface="Cambria Math" panose="02040503050406030204" pitchFamily="18" charset="0"/>
                    <a:cs typeface="Cambria Math" panose="02040503050406030204" pitchFamily="18" charset="0"/>
                    <a:sym typeface="+mn-ea"/>
                  </a:rPr>
                  <a:t>(t)</a:t>
                </a:r>
                <a:r>
                  <a:rPr lang="zh-CN" altLang="en-US" sz="2400" dirty="0">
                    <a:latin typeface="Cambria Math" panose="02040503050406030204" pitchFamily="18" charset="0"/>
                    <a:cs typeface="Cambria Math" panose="02040503050406030204" pitchFamily="18" charset="0"/>
                    <a:sym typeface="+mn-ea"/>
                  </a:rPr>
                  <a:t>，</a:t>
                </a:r>
                <a:r>
                  <a:rPr lang="en-US" altLang="zh-CN" sz="2400" dirty="0">
                    <a:latin typeface="Times New Roman" panose="02020603050405020304" charset="0"/>
                    <a:ea typeface="微软雅黑" panose="020B0503020204020204" charset="-122"/>
                    <a:cs typeface="Times New Roman" panose="02020603050405020304" charset="0"/>
                    <a:sym typeface="+mn-ea"/>
                  </a:rPr>
                  <a:t>T</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(t)=</a:t>
                </a:r>
                <a:r>
                  <a:rPr lang="en-US" altLang="zh-CN" sz="2400" dirty="0" err="1">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err="1">
                    <a:latin typeface="Times New Roman" panose="02020603050405020304" charset="0"/>
                    <a:ea typeface="微软雅黑" panose="020B0503020204020204" charset="-122"/>
                    <a:cs typeface="Times New Roman" panose="02020603050405020304" charset="0"/>
                    <a:sym typeface="+mn-ea"/>
                  </a:rPr>
                  <a:t>n</a:t>
                </a:r>
                <a:r>
                  <a:rPr lang="en-US" altLang="zh-CN" sz="2400" dirty="0" err="1">
                    <a:latin typeface="Times New Roman" panose="02020603050405020304" charset="0"/>
                    <a:ea typeface="微软雅黑" panose="020B0503020204020204" charset="-122"/>
                    <a:cs typeface="Times New Roman" panose="02020603050405020304" charset="0"/>
                    <a:sym typeface="+mn-ea"/>
                  </a:rPr>
                  <a:t>exp</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𝑛</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    (n=1,2,3,....)</a:t>
                </a:r>
              </a:p>
              <a:p>
                <a:pPr indent="457200" algn="l" fontAlgn="auto">
                  <a:lnSpc>
                    <a:spcPct val="100000"/>
                  </a:lnSpc>
                  <a:buClrTx/>
                  <a:buSzTx/>
                  <a:buFont typeface="Wingdings" panose="05000000000000000000" charset="0"/>
                  <a:buNone/>
                </a:pPr>
                <a:r>
                  <a:rPr lang="zh-CN" altLang="en-US" sz="2400" dirty="0">
                    <a:latin typeface="Times New Roman" panose="02020603050405020304" charset="0"/>
                    <a:ea typeface="微软雅黑" panose="020B0503020204020204" charset="-122"/>
                    <a:cs typeface="Times New Roman" panose="02020603050405020304" charset="0"/>
                    <a:sym typeface="+mn-ea"/>
                  </a:rPr>
                  <a:t>综上，满足泛定方程和边界条件的特征解：</a:t>
                </a:r>
              </a:p>
              <a:p>
                <a:pPr indent="0" algn="ctr" fontAlgn="auto">
                  <a:lnSpc>
                    <a:spcPct val="100000"/>
                  </a:lnSpc>
                  <a:buClrTx/>
                  <a:buSzTx/>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u</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a:t>
                </a:r>
                <a:r>
                  <a:rPr lang="en-US" altLang="zh-CN" sz="2400" dirty="0" err="1">
                    <a:latin typeface="Times New Roman" panose="02020603050405020304" charset="0"/>
                    <a:ea typeface="微软雅黑" panose="020B0503020204020204" charset="-122"/>
                    <a:cs typeface="Times New Roman" panose="02020603050405020304" charset="0"/>
                    <a:sym typeface="+mn-ea"/>
                  </a:rPr>
                  <a:t>x,t</a:t>
                </a:r>
                <a:r>
                  <a:rPr lang="en-US" altLang="zh-CN" sz="2400" dirty="0">
                    <a:latin typeface="Times New Roman" panose="02020603050405020304" charset="0"/>
                    <a:ea typeface="微软雅黑" panose="020B0503020204020204" charset="-122"/>
                    <a:cs typeface="Times New Roman" panose="02020603050405020304" charset="0"/>
                    <a:sym typeface="+mn-ea"/>
                  </a:rPr>
                  <a:t>)=</a:t>
                </a:r>
                <a:r>
                  <a:rPr lang="en-US" altLang="zh-CN" sz="2400" dirty="0" err="1">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err="1">
                    <a:latin typeface="Times New Roman" panose="02020603050405020304" charset="0"/>
                    <a:ea typeface="微软雅黑" panose="020B0503020204020204" charset="-122"/>
                    <a:cs typeface="Times New Roman" panose="02020603050405020304" charset="0"/>
                    <a:sym typeface="+mn-ea"/>
                  </a:rPr>
                  <a:t>n</a:t>
                </a:r>
                <a:r>
                  <a:rPr lang="en-US" altLang="zh-CN" sz="2400" dirty="0" err="1">
                    <a:latin typeface="Times New Roman" panose="02020603050405020304" charset="0"/>
                    <a:ea typeface="微软雅黑" panose="020B0503020204020204" charset="-122"/>
                    <a:cs typeface="Times New Roman" panose="02020603050405020304" charset="0"/>
                    <a:sym typeface="+mn-ea"/>
                  </a:rPr>
                  <a:t>exp</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𝑛</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𝑛</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oMath>
                </a14:m>
                <a:endParaRPr lang="en-US" sz="2400" dirty="0">
                  <a:latin typeface="Cambria Math" panose="02040503050406030204" pitchFamily="18" charset="0"/>
                  <a:cs typeface="Cambria Math" panose="02040503050406030204" pitchFamily="18" charset="0"/>
                </a:endParaRPr>
              </a:p>
              <a:p>
                <a:pPr indent="457200" algn="l" fontAlgn="auto">
                  <a:lnSpc>
                    <a:spcPct val="100000"/>
                  </a:lnSpc>
                  <a:buClrTx/>
                  <a:buSzTx/>
                  <a:buFont typeface="Wingdings" panose="05000000000000000000" charset="0"/>
                  <a:buNone/>
                </a:pPr>
                <a:r>
                  <a:rPr lang="zh-CN" altLang="en-US" sz="2400" dirty="0">
                    <a:latin typeface="Times New Roman" panose="02020603050405020304" charset="0"/>
                    <a:ea typeface="微软雅黑" panose="020B0503020204020204" charset="-122"/>
                    <a:cs typeface="Times New Roman" panose="02020603050405020304" charset="0"/>
                    <a:sym typeface="+mn-ea"/>
                  </a:rPr>
                  <a:t>利用叠加原理，一般解：</a:t>
                </a:r>
              </a:p>
              <a:p>
                <a:pPr indent="457200" algn="ctr" fontAlgn="auto">
                  <a:lnSpc>
                    <a:spcPct val="100000"/>
                  </a:lnSpc>
                  <a:buClrTx/>
                  <a:buSzTx/>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u(</a:t>
                </a:r>
                <a:r>
                  <a:rPr lang="en-US" altLang="zh-CN" sz="2400" dirty="0" err="1">
                    <a:latin typeface="Times New Roman" panose="02020603050405020304" charset="0"/>
                    <a:ea typeface="微软雅黑" panose="020B0503020204020204" charset="-122"/>
                    <a:cs typeface="Times New Roman" panose="02020603050405020304" charset="0"/>
                    <a:sym typeface="+mn-ea"/>
                  </a:rPr>
                  <a:t>x,t</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sup>
                      <m:e>
                        <m:r>
                          <a:rPr lang="en-US" altLang="zh-CN" sz="2400">
                            <a:latin typeface="Cambria Math" panose="02040503050406030204" pitchFamily="18" charset="0"/>
                            <a:ea typeface="微软雅黑" panose="020B0503020204020204" charset="-122"/>
                            <a:cs typeface="Times New Roman" panose="02020603050405020304" charset="0"/>
                            <a:sym typeface="+mn-ea"/>
                          </a:rPr>
                          <m:t>𝐶</m:t>
                        </m:r>
                        <m:r>
                          <a:rPr lang="en-US" altLang="zh-CN" sz="2400" baseline="-25000">
                            <a:latin typeface="Cambria Math" panose="02040503050406030204" pitchFamily="18" charset="0"/>
                            <a:ea typeface="微软雅黑" panose="020B0503020204020204" charset="-122"/>
                            <a:cs typeface="Times New Roman" panose="02020603050405020304" charset="0"/>
                            <a:sym typeface="+mn-ea"/>
                          </a:rPr>
                          <m:t>𝑛</m:t>
                        </m:r>
                        <m:r>
                          <a:rPr lang="en-US" altLang="zh-CN" sz="2400">
                            <a:latin typeface="Cambria Math" panose="02040503050406030204" pitchFamily="18" charset="0"/>
                            <a:ea typeface="微软雅黑" panose="020B0503020204020204" charset="-122"/>
                            <a:cs typeface="Times New Roman" panose="02020603050405020304" charset="0"/>
                            <a:sym typeface="+mn-ea"/>
                          </a:rPr>
                          <m:t>𝑒𝑥𝑝</m:t>
                        </m:r>
                        <m:r>
                          <a:rPr lang="en-US" altLang="zh-CN" sz="2400">
                            <a:latin typeface="Cambria Math" panose="02040503050406030204" pitchFamily="18" charset="0"/>
                            <a:ea typeface="微软雅黑" panose="020B0503020204020204" charset="-122"/>
                            <a:cs typeface="Times New Roman" panose="02020603050405020304"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𝑛</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latin typeface="Cambria Math" panose="02040503050406030204" pitchFamily="18" charset="0"/>
                            <a:ea typeface="微软雅黑" panose="020B0503020204020204" charset="-122"/>
                            <a:cs typeface="Times New Roman" panose="02020603050405020304"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𝑛</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e>
                    </m:nary>
                  </m:oMath>
                </a14:m>
                <a:endParaRPr lang="en-US" altLang="zh-CN" sz="2400" i="1" dirty="0">
                  <a:latin typeface="Cambria Math" panose="02040503050406030204" pitchFamily="18" charset="0"/>
                  <a:ea typeface="微软雅黑" panose="020B0503020204020204" charset="-122"/>
                  <a:cs typeface="Cambria Math" panose="02040503050406030204" pitchFamily="18" charset="0"/>
                  <a:sym typeface="+mn-ea"/>
                </a:endParaRPr>
              </a:p>
              <a:p>
                <a:pPr indent="0" algn="ctr" fontAlgn="auto">
                  <a:lnSpc>
                    <a:spcPct val="100000"/>
                  </a:lnSpc>
                  <a:buClrTx/>
                  <a:buSzTx/>
                  <a:buFont typeface="Wingdings" panose="05000000000000000000" charset="0"/>
                  <a:buNone/>
                </a:pPr>
                <a:endPar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24130" y="712470"/>
                <a:ext cx="12090400" cy="5673090"/>
              </a:xfrm>
              <a:prstGeom prst="rect">
                <a:avLst/>
              </a:prstGeom>
              <a:blipFill rotWithShape="1">
                <a:blip r:embed="rId5"/>
                <a:stretch>
                  <a:fillRect/>
                </a:stretch>
              </a:blipFill>
            </p:spPr>
            <p:txBody>
              <a:bodyPr/>
              <a:lstStyle/>
              <a:p>
                <a:r>
                  <a:rPr lang="zh-CN" altLang="en-US">
                    <a:noFill/>
                  </a:rPr>
                  <a:t> </a:t>
                </a:r>
              </a:p>
            </p:txBody>
          </p:sp>
        </mc:Fallback>
      </mc:AlternateContent>
      <p:sp>
        <p:nvSpPr>
          <p:cNvPr id="4" name="矩形 3"/>
          <p:cNvSpPr/>
          <p:nvPr/>
        </p:nvSpPr>
        <p:spPr>
          <a:xfrm>
            <a:off x="9793605" y="1438910"/>
            <a:ext cx="311785" cy="52260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6"/>
          <a:stretch>
            <a:fillRect/>
          </a:stretch>
        </p:blipFill>
        <p:spPr>
          <a:xfrm>
            <a:off x="8504555" y="2146935"/>
            <a:ext cx="3477895" cy="2468245"/>
          </a:xfrm>
          <a:prstGeom prst="rect">
            <a:avLst/>
          </a:prstGeom>
        </p:spPr>
      </p:pic>
      <p:sp>
        <p:nvSpPr>
          <p:cNvPr id="3" name="矩形 2"/>
          <p:cNvSpPr/>
          <p:nvPr/>
        </p:nvSpPr>
        <p:spPr>
          <a:xfrm>
            <a:off x="1364887" y="2592161"/>
            <a:ext cx="979805" cy="52260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577149" y="3146424"/>
            <a:ext cx="1592580" cy="46926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2"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2"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2"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5" end="5"/>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6">
                                            <p:txEl>
                                              <p:pRg st="7" end="7"/>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1" animBg="1"/>
      <p:bldP spid="4" grpId="2" animBg="1"/>
      <p:bldP spid="3" grpId="1" animBg="1"/>
      <p:bldP spid="3" grpId="2" animBg="1"/>
      <p:bldP spid="7" grpId="1" animBg="1"/>
      <p:bldP spid="7" grpId="2"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7" name="文本框 6"/>
              <p:cNvSpPr txBox="1"/>
              <p:nvPr/>
            </p:nvSpPr>
            <p:spPr>
              <a:xfrm>
                <a:off x="46355" y="798830"/>
                <a:ext cx="12111355" cy="5496560"/>
              </a:xfrm>
              <a:prstGeom prst="rect">
                <a:avLst/>
              </a:prstGeom>
              <a:noFill/>
            </p:spPr>
            <p:txBody>
              <a:bodyPr wrap="square" rtlCol="0">
                <a:spAutoFit/>
              </a:bodyPr>
              <a:lstStyle/>
              <a:p>
                <a:pPr indent="457200" algn="l" fontAlgn="auto">
                  <a:lnSpc>
                    <a:spcPct val="100000"/>
                  </a:lnSpc>
                  <a:buClrTx/>
                  <a:buSzTx/>
                  <a:buFont typeface="Wingdings" panose="05000000000000000000" charset="0"/>
                  <a:buNone/>
                </a:pPr>
                <a:r>
                  <a:rPr lang="zh-CN" altLang="en-US" sz="2400" dirty="0">
                    <a:latin typeface="Times New Roman" panose="02020603050405020304" charset="0"/>
                    <a:ea typeface="微软雅黑" panose="020B0503020204020204" charset="-122"/>
                    <a:cs typeface="Times New Roman" panose="02020603050405020304" charset="0"/>
                    <a:sym typeface="+mn-ea"/>
                  </a:rPr>
                  <a:t>利用初始条件确定系数</a:t>
                </a:r>
                <a:r>
                  <a:rPr lang="en-US" altLang="zh-CN" sz="2400" dirty="0">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a:t>
                </a:r>
              </a:p>
              <a:p>
                <a:pPr indent="457200" algn="ctr" fontAlgn="auto">
                  <a:lnSpc>
                    <a:spcPct val="100000"/>
                  </a:lnSpc>
                  <a:buClrTx/>
                  <a:buSzTx/>
                  <a:buFont typeface="Wingdings" panose="05000000000000000000" charset="0"/>
                  <a:buNone/>
                </a:pPr>
                <a14:m>
                  <m:oMath xmlns:m="http://schemas.openxmlformats.org/officeDocument/2006/math">
                    <m:r>
                      <a:rPr lang="en-US" altLang="zh-CN" sz="24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sup>
                      <m:e>
                        <m:r>
                          <a:rPr lang="en-US" altLang="zh-CN" sz="2400">
                            <a:latin typeface="Cambria Math" panose="02040503050406030204" pitchFamily="18" charset="0"/>
                            <a:ea typeface="微软雅黑" panose="020B0503020204020204" charset="-122"/>
                            <a:cs typeface="Times New Roman" panose="02020603050405020304" charset="0"/>
                            <a:sym typeface="+mn-ea"/>
                          </a:rPr>
                          <m:t>𝐶</m:t>
                        </m:r>
                        <m:r>
                          <a:rPr lang="en-US" altLang="zh-CN" sz="2400" baseline="-25000">
                            <a:latin typeface="Cambria Math" panose="02040503050406030204" pitchFamily="18" charset="0"/>
                            <a:ea typeface="微软雅黑" panose="020B0503020204020204" charset="-122"/>
                            <a:cs typeface="Times New Roman" panose="02020603050405020304" charset="0"/>
                            <a:sym typeface="+mn-ea"/>
                          </a:rPr>
                          <m:t>𝑛</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𝑛</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e>
                    </m:nary>
                  </m:oMath>
                </a14:m>
                <a:endParaRPr lang="en-US" sz="2400" dirty="0">
                  <a:latin typeface="Cambria Math" panose="02040503050406030204" pitchFamily="18" charset="0"/>
                  <a:cs typeface="Cambria Math" panose="02040503050406030204" pitchFamily="18" charset="0"/>
                </a:endParaRPr>
              </a:p>
              <a:p>
                <a:pPr indent="457200" algn="l" fontAlgn="auto">
                  <a:lnSpc>
                    <a:spcPct val="100000"/>
                  </a:lnSpc>
                  <a:buClrTx/>
                  <a:buSzTx/>
                  <a:buFont typeface="Wingdings" panose="05000000000000000000" charset="0"/>
                  <a:buNone/>
                </a:pPr>
                <a:endParaRPr lang="zh-CN" altLang="en-US" sz="2400" dirty="0">
                  <a:latin typeface="黑体" panose="02010609060101010101" charset="-122"/>
                  <a:ea typeface="黑体" panose="02010609060101010101" charset="-122"/>
                  <a:sym typeface="+mn-ea"/>
                </a:endParaRPr>
              </a:p>
              <a:p>
                <a:pPr marL="342900" indent="-342900" algn="l" fontAlgn="auto">
                  <a:lnSpc>
                    <a:spcPct val="100000"/>
                  </a:lnSpc>
                  <a:buClrTx/>
                  <a:buSzTx/>
                  <a:buFont typeface="Wingdings" panose="05000000000000000000" charset="0"/>
                  <a:buChar char="Ø"/>
                </a:pPr>
                <a:r>
                  <a:rPr lang="zh-CN" altLang="en-US" sz="2000" dirty="0">
                    <a:latin typeface="黑体" panose="02010609060101010101" charset="-122"/>
                    <a:ea typeface="黑体" panose="02010609060101010101" charset="-122"/>
                    <a:sym typeface="+mn-ea"/>
                  </a:rPr>
                  <a:t>函数展开成傅里叶级数时所要求的条件是可积；有限间断点；间断点处函数极限存在。</a:t>
                </a:r>
              </a:p>
              <a:p>
                <a:pPr indent="457200" algn="l" fontAlgn="auto">
                  <a:lnSpc>
                    <a:spcPct val="150000"/>
                  </a:lnSpc>
                  <a:buClrTx/>
                  <a:buSzTx/>
                  <a:buFont typeface="Wingdings" panose="05000000000000000000" charset="0"/>
                  <a:buNone/>
                </a:pPr>
                <a:r>
                  <a:rPr lang="zh-CN" altLang="en-US" sz="2400" dirty="0">
                    <a:latin typeface="Times New Roman" panose="02020603050405020304" charset="0"/>
                    <a:ea typeface="微软雅黑" panose="020B0503020204020204" charset="-122"/>
                    <a:cs typeface="Times New Roman" panose="02020603050405020304" charset="0"/>
                    <a:sym typeface="+mn-ea"/>
                  </a:rPr>
                  <a:t>利用</a:t>
                </a:r>
                <a:r>
                  <a:rPr lang="zh-CN" altLang="en-US" sz="2400" dirty="0">
                    <a:solidFill>
                      <a:srgbClr val="FF0000"/>
                    </a:solidFill>
                    <a:latin typeface="Times New Roman" panose="02020603050405020304" charset="0"/>
                    <a:ea typeface="微软雅黑" panose="020B0503020204020204" charset="-122"/>
                    <a:cs typeface="Times New Roman" panose="02020603050405020304" charset="0"/>
                    <a:sym typeface="+mn-ea"/>
                  </a:rPr>
                  <a:t>三角函数正交性</a:t>
                </a:r>
                <a:r>
                  <a:rPr lang="zh-CN" altLang="en-US" sz="2400" dirty="0">
                    <a:latin typeface="Times New Roman" panose="02020603050405020304" charset="0"/>
                    <a:ea typeface="微软雅黑" panose="020B0503020204020204" charset="-122"/>
                    <a:cs typeface="Times New Roman" panose="02020603050405020304" charset="0"/>
                    <a:sym typeface="+mn-ea"/>
                  </a:rPr>
                  <a:t>：</a:t>
                </a:r>
              </a:p>
              <a:p>
                <a:pPr indent="457200" algn="ctr" fontAlgn="auto">
                  <a:lnSpc>
                    <a:spcPct val="100000"/>
                  </a:lnSpc>
                  <a:buClrTx/>
                  <a:buSzTx/>
                  <a:buFont typeface="Wingdings" panose="05000000000000000000" charset="0"/>
                  <a:buNone/>
                </a:pPr>
                <a14:m>
                  <m:oMath xmlns:m="http://schemas.openxmlformats.org/officeDocument/2006/math">
                    <m:nary>
                      <m:naryPr>
                        <m:limLoc m:val="subSup"/>
                        <m:ctrlPr>
                          <a:rPr lang="zh-CN" altLang="en-US"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𝐿</m:t>
                        </m:r>
                      </m:sup>
                      <m:e>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m</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e>
                    </m:nary>
                    <m:r>
                      <a:rPr lang="en-US" altLang="zh-CN" sz="24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dx</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nary>
                      <m:naryPr>
                        <m:limLoc m:val="subSup"/>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𝐿</m:t>
                        </m:r>
                      </m:sup>
                      <m:e>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m</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e>
                    </m:nary>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sup>
                      <m:e>
                        <m:r>
                          <a:rPr lang="en-US" altLang="zh-CN" sz="2400">
                            <a:latin typeface="Cambria Math" panose="02040503050406030204" pitchFamily="18" charset="0"/>
                            <a:ea typeface="微软雅黑" panose="020B0503020204020204" charset="-122"/>
                            <a:cs typeface="Times New Roman" panose="02020603050405020304" charset="0"/>
                            <a:sym typeface="+mn-ea"/>
                          </a:rPr>
                          <m:t>𝐶</m:t>
                        </m:r>
                        <m:r>
                          <a:rPr lang="en-US" altLang="zh-CN" sz="2400" baseline="-25000">
                            <a:latin typeface="Cambria Math" panose="02040503050406030204" pitchFamily="18" charset="0"/>
                            <a:ea typeface="微软雅黑" panose="020B0503020204020204" charset="-122"/>
                            <a:cs typeface="Times New Roman" panose="02020603050405020304" charset="0"/>
                            <a:sym typeface="+mn-ea"/>
                          </a:rPr>
                          <m:t>𝑛</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𝑛</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e>
                    </m:nary>
                  </m:oMath>
                </a14:m>
                <a:r>
                  <a:rPr lang="en-US" altLang="zh-CN" sz="2400" dirty="0">
                    <a:latin typeface="Times New Roman" panose="02020603050405020304" charset="0"/>
                    <a:ea typeface="微软雅黑" panose="020B0503020204020204" charset="-122"/>
                    <a:cs typeface="Times New Roman" panose="02020603050405020304" charset="0"/>
                    <a:sym typeface="+mn-ea"/>
                  </a:rPr>
                  <a:t>)dx</a:t>
                </a:r>
              </a:p>
              <a:p>
                <a:pPr indent="457200" algn="ctr" fontAlgn="auto">
                  <a:lnSpc>
                    <a:spcPct val="100000"/>
                  </a:lnSpc>
                  <a:buClrTx/>
                  <a:buSzTx/>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sup>
                      <m:e>
                        <m:r>
                          <a:rPr lang="en-US" altLang="zh-CN" sz="2400">
                            <a:latin typeface="Cambria Math" panose="02040503050406030204" pitchFamily="18" charset="0"/>
                            <a:ea typeface="微软雅黑" panose="020B0503020204020204" charset="-122"/>
                            <a:cs typeface="Times New Roman" panose="02020603050405020304" charset="0"/>
                            <a:sym typeface="+mn-ea"/>
                          </a:rPr>
                          <m:t>𝐶</m:t>
                        </m:r>
                        <m:r>
                          <a:rPr lang="en-US" altLang="zh-CN" sz="2400" baseline="-25000">
                            <a:latin typeface="Cambria Math" panose="02040503050406030204" pitchFamily="18" charset="0"/>
                            <a:ea typeface="微软雅黑" panose="020B0503020204020204" charset="-122"/>
                            <a:cs typeface="Times New Roman" panose="02020603050405020304" charset="0"/>
                            <a:sym typeface="+mn-ea"/>
                          </a:rPr>
                          <m:t>𝑛</m:t>
                        </m:r>
                      </m:e>
                    </m:nary>
                    <m:nary>
                      <m:naryPr>
                        <m:limLoc m:val="subSup"/>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𝐿</m:t>
                        </m:r>
                      </m:sup>
                      <m:e>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m</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e>
                    </m:nary>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n</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dx</a:t>
                </a:r>
                <a:endParaRPr lang="zh-CN" altLang="en-US" sz="2400" dirty="0">
                  <a:latin typeface="Times New Roman" panose="02020603050405020304" charset="0"/>
                  <a:ea typeface="微软雅黑" panose="020B0503020204020204" charset="-122"/>
                  <a:cs typeface="Times New Roman" panose="02020603050405020304" charset="0"/>
                  <a:sym typeface="+mn-ea"/>
                </a:endParaRPr>
              </a:p>
              <a:p>
                <a:pPr indent="0" algn="l" fontAlgn="auto">
                  <a:lnSpc>
                    <a:spcPct val="100000"/>
                  </a:lnSpc>
                  <a:buClrTx/>
                  <a:buSzTx/>
                  <a:buFont typeface="Wingdings" panose="05000000000000000000" charset="0"/>
                  <a:buNone/>
                </a:pPr>
                <a:r>
                  <a:rPr lang="en-US" altLang="zh-CN" sz="2000" dirty="0">
                    <a:latin typeface="Times New Roman" panose="02020603050405020304" charset="0"/>
                    <a:ea typeface="微软雅黑" panose="020B0503020204020204" charset="-122"/>
                    <a:cs typeface="Times New Roman" panose="02020603050405020304" charset="0"/>
                    <a:sym typeface="+mn-ea"/>
                  </a:rPr>
                  <a:t>                     </a:t>
                </a:r>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zh-CN" altLang="en-US" sz="2400" dirty="0">
                    <a:latin typeface="Times New Roman" panose="02020603050405020304" charset="0"/>
                    <a:ea typeface="微软雅黑" panose="020B0503020204020204" charset="-122"/>
                    <a:cs typeface="Times New Roman" panose="02020603050405020304" charset="0"/>
                    <a:sym typeface="+mn-ea"/>
                  </a:rPr>
                  <a:t>当m≠n</a:t>
                </a:r>
                <a:r>
                  <a:rPr lang="en-US" altLang="zh-CN" sz="2400" dirty="0">
                    <a:latin typeface="Times New Roman" panose="02020603050405020304" charset="0"/>
                    <a:ea typeface="微软雅黑" panose="020B0503020204020204" charset="-122"/>
                    <a:cs typeface="Times New Roman" panose="02020603050405020304" charset="0"/>
                    <a:sym typeface="+mn-ea"/>
                  </a:rPr>
                  <a:t>, </a:t>
                </a:r>
                <a14:m>
                  <m:oMath xmlns:m="http://schemas.openxmlformats.org/officeDocument/2006/math">
                    <m:nary>
                      <m:naryPr>
                        <m:limLoc m:val="subSup"/>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𝐿</m:t>
                        </m:r>
                      </m:sup>
                      <m:e>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m</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e>
                    </m:nary>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n</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dx=0</a:t>
                </a:r>
              </a:p>
              <a:p>
                <a:pPr indent="0" algn="l" fontAlgn="auto">
                  <a:lnSpc>
                    <a:spcPct val="100000"/>
                  </a:lnSpc>
                  <a:buClrTx/>
                  <a:buSzTx/>
                  <a:buFont typeface="Wingdings" panose="05000000000000000000" charset="0"/>
                  <a:buNone/>
                </a:pPr>
                <a:endParaRPr lang="en-US" altLang="zh-CN" sz="2400" dirty="0">
                  <a:latin typeface="Times New Roman" panose="02020603050405020304" charset="0"/>
                  <a:ea typeface="微软雅黑" panose="020B0503020204020204" charset="-122"/>
                  <a:cs typeface="Times New Roman" panose="02020603050405020304" charset="0"/>
                  <a:sym typeface="+mn-ea"/>
                </a:endParaRPr>
              </a:p>
              <a:p>
                <a:pPr indent="0" algn="l" fontAlgn="auto">
                  <a:lnSpc>
                    <a:spcPct val="100000"/>
                  </a:lnSpc>
                  <a:buClrTx/>
                  <a:buSzTx/>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zh-CN" altLang="en-US" sz="2400" dirty="0">
                    <a:latin typeface="Times New Roman" panose="02020603050405020304" charset="0"/>
                    <a:ea typeface="微软雅黑" panose="020B0503020204020204" charset="-122"/>
                    <a:cs typeface="Times New Roman" panose="02020603050405020304" charset="0"/>
                    <a:sym typeface="+mn-ea"/>
                  </a:rPr>
                  <a:t>当m</a:t>
                </a:r>
                <a:r>
                  <a:rPr lang="en-US" altLang="zh-CN" sz="2400" dirty="0">
                    <a:latin typeface="Times New Roman" panose="02020603050405020304" charset="0"/>
                    <a:ea typeface="微软雅黑" panose="020B0503020204020204" charset="-122"/>
                    <a:cs typeface="Times New Roman" panose="02020603050405020304" charset="0"/>
                    <a:sym typeface="+mn-ea"/>
                  </a:rPr>
                  <a:t>=</a:t>
                </a:r>
                <a:r>
                  <a:rPr lang="zh-CN" altLang="en-US" sz="24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 </a:t>
                </a:r>
                <a14:m>
                  <m:oMath xmlns:m="http://schemas.openxmlformats.org/officeDocument/2006/math">
                    <m:nary>
                      <m:naryPr>
                        <m:limLoc m:val="subSup"/>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L</m:t>
                        </m:r>
                      </m:sup>
                      <m:e>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m</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e>
                    </m:nary>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n</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dx=</a:t>
                </a:r>
                <a14:m>
                  <m:oMath xmlns:m="http://schemas.openxmlformats.org/officeDocument/2006/math">
                    <m:nary>
                      <m:naryPr>
                        <m:limLoc m:val="subSup"/>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L</m:t>
                        </m:r>
                      </m:sup>
                      <m:e>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n</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r>
                          <a:rPr lang="en-US" altLang="zh-CN" sz="2400">
                            <a:latin typeface="Cambria Math" panose="02040503050406030204" pitchFamily="18" charset="0"/>
                            <a:ea typeface="微软雅黑" panose="020B0503020204020204" charset="-122"/>
                            <a:cs typeface="Times New Roman" panose="02020603050405020304" charset="0"/>
                            <a:sym typeface="+mn-ea"/>
                          </a:rPr>
                          <m:t>𝑑𝑥</m:t>
                        </m:r>
                        <m:r>
                          <a:rPr lang="en-US" altLang="zh-CN" sz="2400">
                            <a:latin typeface="Cambria Math" panose="02040503050406030204" pitchFamily="18" charset="0"/>
                            <a:ea typeface="微软雅黑" panose="020B0503020204020204" charset="-122"/>
                            <a:cs typeface="Times New Roman" panose="02020603050405020304"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L</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den>
                        </m:f>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sin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n</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n</m:t>
                            </m:r>
                          </m:den>
                        </m:f>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e>
                    </m:nary>
                  </m:oMath>
                </a14:m>
                <a:r>
                  <a:rPr lang="en-US" altLang="zh-CN" sz="2400" dirty="0">
                    <a:latin typeface="Times New Roman" panose="02020603050405020304" charset="0"/>
                    <a:ea typeface="微软雅黑" panose="020B0503020204020204" charset="-122"/>
                    <a:cs typeface="Times New Roman" panose="02020603050405020304" charset="0"/>
                    <a:sym typeface="+mn-ea"/>
                  </a:rPr>
                  <a:t>      </a:t>
                </a:r>
              </a:p>
              <a:p>
                <a:pPr indent="0" algn="l" fontAlgn="auto">
                  <a:lnSpc>
                    <a:spcPct val="100000"/>
                  </a:lnSpc>
                  <a:buClrTx/>
                  <a:buSzTx/>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zh-CN" altLang="en-US" sz="2400" dirty="0">
                    <a:latin typeface="Times New Roman" panose="02020603050405020304" charset="0"/>
                    <a:ea typeface="微软雅黑" panose="020B0503020204020204" charset="-122"/>
                    <a:cs typeface="Times New Roman" panose="02020603050405020304" charset="0"/>
                    <a:sym typeface="+mn-ea"/>
                  </a:rPr>
                  <a:t>故：</a:t>
                </a:r>
                <a:r>
                  <a:rPr lang="en-US" altLang="zh-CN" sz="2400" dirty="0">
                    <a:latin typeface="Times New Roman" panose="02020603050405020304" charset="0"/>
                    <a:ea typeface="微软雅黑" panose="020B0503020204020204" charset="-122"/>
                    <a:cs typeface="Times New Roman" panose="02020603050405020304" charset="0"/>
                    <a:sym typeface="+mn-ea"/>
                  </a:rPr>
                  <a:t> </a:t>
                </a:r>
                <a14:m>
                  <m:oMath xmlns:m="http://schemas.openxmlformats.org/officeDocument/2006/math">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𝐶</m:t>
                        </m:r>
                      </m:e>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sub>
                    </m:s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1</m:t>
                        </m:r>
                      </m:num>
                      <m:den>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L</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den>
                        </m:f>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sin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n</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n</m:t>
                            </m:r>
                          </m:den>
                        </m:f>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den>
                    </m:f>
                    <m:nary>
                      <m:naryPr>
                        <m:limLoc m:val="subSup"/>
                        <m:ctrlPr>
                          <a:rPr lang="zh-CN" altLang="en-US"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𝐿</m:t>
                        </m:r>
                      </m:sup>
                      <m:e>
                        <m:r>
                          <m:rPr>
                            <m:sty m:val="p"/>
                          </m:rPr>
                          <a:rPr lang="en-US" altLang="zh-CN" sz="2400">
                            <a:solidFill>
                              <a:schemeClr val="tx1"/>
                            </a:solidFill>
                            <a:latin typeface="Cambria Math" panose="02040503050406030204" pitchFamily="18" charset="0"/>
                            <a:cs typeface="Cambria Math" panose="02040503050406030204" pitchFamily="18" charset="0"/>
                            <a:sym typeface="+mn-ea"/>
                          </a:rPr>
                          <m:t>sin</m:t>
                        </m:r>
                        <m:f>
                          <m:fPr>
                            <m:ctrlPr>
                              <a:rPr lang="en-US" sz="2400" i="1">
                                <a:latin typeface="Cambria Math" panose="02040503050406030204" pitchFamily="18" charset="0"/>
                                <a:cs typeface="Cambria Math" panose="02040503050406030204" pitchFamily="18" charset="0"/>
                              </a:rPr>
                            </m:ctrlPr>
                          </m:fPr>
                          <m:num>
                            <m:r>
                              <a:rPr lang="zh-CN" altLang="en-US" sz="2400">
                                <a:latin typeface="Cambria Math" panose="02040503050406030204" pitchFamily="18" charset="0"/>
                                <a:ea typeface="微软雅黑" panose="020B0503020204020204" charset="-122"/>
                                <a:cs typeface="Cambria Math" panose="02040503050406030204" pitchFamily="18" charset="0"/>
                                <a:sym typeface="+mn-ea"/>
                              </a:rPr>
                              <m:t>𝜇</m:t>
                            </m:r>
                            <m:r>
                              <m:rPr>
                                <m:sty m:val="p"/>
                              </m:rPr>
                              <a:rPr lang="en-US" altLang="zh-CN" sz="2400" baseline="-25000">
                                <a:latin typeface="Cambria Math" panose="02040503050406030204" pitchFamily="18" charset="0"/>
                                <a:ea typeface="微软雅黑" panose="020B0503020204020204" charset="-122"/>
                                <a:cs typeface="Cambria Math" panose="02040503050406030204" pitchFamily="18" charset="0"/>
                                <a:sym typeface="+mn-ea"/>
                              </a:rPr>
                              <m:t>n</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e>
                    </m:nary>
                    <m:r>
                      <a:rPr lang="en-US" altLang="zh-CN" sz="24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dx</m:t>
                    </m:r>
                  </m:oMath>
                </a14:m>
                <a:endParaRPr lang="en-US" altLang="zh-CN" sz="2400" dirty="0">
                  <a:latin typeface="Times New Roman" panose="02020603050405020304" charset="0"/>
                  <a:ea typeface="微软雅黑" panose="020B0503020204020204" charset="-122"/>
                  <a:cs typeface="Times New Roman" panose="02020603050405020304" charset="0"/>
                  <a:sym typeface="+mn-ea"/>
                </a:endParaRPr>
              </a:p>
            </p:txBody>
          </p:sp>
        </mc:Choice>
        <mc:Fallback xmlns="">
          <p:sp>
            <p:nvSpPr>
              <p:cNvPr id="7" name="文本框 6"/>
              <p:cNvSpPr txBox="1">
                <a:spLocks noRot="1" noChangeAspect="1" noMove="1" noResize="1" noEditPoints="1" noAdjustHandles="1" noChangeArrowheads="1" noChangeShapeType="1" noTextEdit="1"/>
              </p:cNvSpPr>
              <p:nvPr/>
            </p:nvSpPr>
            <p:spPr>
              <a:xfrm>
                <a:off x="46355" y="798830"/>
                <a:ext cx="12111355" cy="5496560"/>
              </a:xfrm>
              <a:prstGeom prst="rect">
                <a:avLst/>
              </a:prstGeom>
              <a:blipFill rotWithShape="1">
                <a:blip r:embed="rId5"/>
                <a:stretch>
                  <a:fillRect/>
                </a:stretch>
              </a:blipFill>
            </p:spPr>
            <p:txBody>
              <a:bodyPr/>
              <a:lstStyle/>
              <a:p>
                <a:r>
                  <a:rPr lang="zh-CN" altLang="en-US">
                    <a:noFill/>
                  </a:rPr>
                  <a:t> </a:t>
                </a:r>
              </a:p>
            </p:txBody>
          </p:sp>
        </mc:Fallback>
      </mc:AlternateContent>
      <p:sp>
        <p:nvSpPr>
          <p:cNvPr id="9" name="矩形 8"/>
          <p:cNvSpPr/>
          <p:nvPr/>
        </p:nvSpPr>
        <p:spPr>
          <a:xfrm>
            <a:off x="5815330" y="1105535"/>
            <a:ext cx="1892300" cy="66802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4997450" y="1105535"/>
            <a:ext cx="646430" cy="66802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11" name="矩形 10"/>
              <p:cNvSpPr/>
              <p:nvPr/>
            </p:nvSpPr>
            <p:spPr>
              <a:xfrm>
                <a:off x="8340090" y="970915"/>
                <a:ext cx="2947670" cy="795655"/>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14:m>
                  <m:oMath xmlns:m="http://schemas.openxmlformats.org/officeDocument/2006/math">
                    <m:r>
                      <a:rPr lang="en-US" altLang="zh-CN" sz="2400">
                        <a:latin typeface="Cambria Math" panose="02040503050406030204" pitchFamily="18" charset="0"/>
                        <a:ea typeface="黑体" panose="02010609060101010101" charset="-122"/>
                        <a:cs typeface="Cambria Math" panose="02040503050406030204" pitchFamily="18" charset="0"/>
                        <a:sym typeface="+mn-ea"/>
                      </a:rPr>
                      <m:t>𝜙</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oMath>
                </a14:m>
                <a:r>
                  <a:rPr lang="zh-CN" altLang="en-US" sz="2400" dirty="0">
                    <a:latin typeface="Cambria Math" panose="02040503050406030204" pitchFamily="18" charset="0"/>
                    <a:ea typeface="黑体" panose="02010609060101010101" charset="-122"/>
                    <a:cs typeface="Cambria Math" panose="02040503050406030204" pitchFamily="18" charset="0"/>
                    <a:sym typeface="+mn-ea"/>
                  </a:rPr>
                  <a:t>是否满足傅里叶级数展开</a:t>
                </a:r>
                <a:endPar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p:txBody>
          </p:sp>
        </mc:Choice>
        <mc:Fallback xmlns="">
          <p:sp>
            <p:nvSpPr>
              <p:cNvPr id="11" name="矩形 10"/>
              <p:cNvSpPr>
                <a:spLocks noRot="1" noChangeAspect="1" noMove="1" noResize="1" noEditPoints="1" noAdjustHandles="1" noChangeArrowheads="1" noChangeShapeType="1" noTextEdit="1"/>
              </p:cNvSpPr>
              <p:nvPr/>
            </p:nvSpPr>
            <p:spPr>
              <a:xfrm>
                <a:off x="8340090" y="970915"/>
                <a:ext cx="2947670" cy="795655"/>
              </a:xfrm>
              <a:prstGeom prst="rect">
                <a:avLst/>
              </a:prstGeom>
              <a:blipFill rotWithShape="1">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sp>
        <p:nvSpPr>
          <p:cNvPr id="3" name="矩形 2"/>
          <p:cNvSpPr/>
          <p:nvPr/>
        </p:nvSpPr>
        <p:spPr>
          <a:xfrm>
            <a:off x="6670040" y="3449320"/>
            <a:ext cx="2538730" cy="56769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6001385" y="4090035"/>
            <a:ext cx="2099310" cy="62738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a:t>积化和差</a:t>
            </a:r>
          </a:p>
        </p:txBody>
      </p:sp>
      <p:sp>
        <p:nvSpPr>
          <p:cNvPr id="6" name="矩形 5"/>
          <p:cNvSpPr/>
          <p:nvPr/>
        </p:nvSpPr>
        <p:spPr>
          <a:xfrm>
            <a:off x="7275830" y="4862830"/>
            <a:ext cx="1811020" cy="65024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2" nodeType="clickEffect">
                                  <p:stCondLst>
                                    <p:cond delay="0"/>
                                  </p:stCondLst>
                                  <p:childTnLst>
                                    <p:set>
                                      <p:cBhvr>
                                        <p:cTn id="36" dur="1" fill="hold">
                                          <p:stCondLst>
                                            <p:cond delay="0"/>
                                          </p:stCondLst>
                                        </p:cTn>
                                        <p:tgtEl>
                                          <p:spTgt spid="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2" nodeType="clickEffect">
                                  <p:stCondLst>
                                    <p:cond delay="0"/>
                                  </p:stCondLst>
                                  <p:childTnLst>
                                    <p:set>
                                      <p:cBhvr>
                                        <p:cTn id="44" dur="1" fill="hold">
                                          <p:stCondLst>
                                            <p:cond delay="0"/>
                                          </p:stCondLst>
                                        </p:cTn>
                                        <p:tgtEl>
                                          <p:spTgt spid="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2" nodeType="clickEffect">
                                  <p:stCondLst>
                                    <p:cond delay="0"/>
                                  </p:stCondLst>
                                  <p:childTnLst>
                                    <p:set>
                                      <p:cBhvr>
                                        <p:cTn id="52" dur="1" fill="hold">
                                          <p:stCondLst>
                                            <p:cond delay="0"/>
                                          </p:stCondLst>
                                        </p:cTn>
                                        <p:tgtEl>
                                          <p:spTgt spid="6"/>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9" grpId="2" animBg="1"/>
      <p:bldP spid="2" grpId="1" animBg="1"/>
      <p:bldP spid="2" grpId="2" animBg="1"/>
      <p:bldP spid="11" grpId="1" animBg="1"/>
      <p:bldP spid="11" grpId="2" animBg="1"/>
      <p:bldP spid="3" grpId="1" animBg="1"/>
      <p:bldP spid="3" grpId="2" animBg="1"/>
      <p:bldP spid="4" grpId="1" animBg="1"/>
      <p:bldP spid="4" grpId="2" animBg="1"/>
      <p:bldP spid="6" grpId="1" animBg="1"/>
      <p:bldP spid="6" grpId="2"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2" name="文本框 1"/>
          <p:cNvSpPr txBox="1"/>
          <p:nvPr/>
        </p:nvSpPr>
        <p:spPr>
          <a:xfrm>
            <a:off x="3450590" y="1122680"/>
            <a:ext cx="4966970" cy="645160"/>
          </a:xfrm>
          <a:prstGeom prst="rect">
            <a:avLst/>
          </a:prstGeom>
          <a:noFill/>
        </p:spPr>
        <p:txBody>
          <a:bodyPr wrap="square" rtlCol="0">
            <a:spAutoFit/>
          </a:bodyPr>
          <a:lstStyle/>
          <a:p>
            <a:pPr algn="ctr"/>
            <a:r>
              <a:rPr lang="zh-CN" altLang="en-US" sz="3600" b="1"/>
              <a:t>内</a:t>
            </a:r>
            <a:r>
              <a:rPr lang="en-US" altLang="zh-CN" sz="3600" b="1"/>
              <a:t>   </a:t>
            </a:r>
            <a:r>
              <a:rPr lang="zh-CN" altLang="en-US" sz="3600" b="1"/>
              <a:t>容</a:t>
            </a:r>
          </a:p>
        </p:txBody>
      </p:sp>
      <p:sp>
        <p:nvSpPr>
          <p:cNvPr id="3" name="文本框 2"/>
          <p:cNvSpPr txBox="1"/>
          <p:nvPr/>
        </p:nvSpPr>
        <p:spPr>
          <a:xfrm>
            <a:off x="1549400" y="1890395"/>
            <a:ext cx="10121900" cy="4523105"/>
          </a:xfrm>
          <a:prstGeom prst="rect">
            <a:avLst/>
          </a:prstGeom>
          <a:noFill/>
        </p:spPr>
        <p:txBody>
          <a:bodyPr wrap="square" rtlCol="0">
            <a:spAutoFit/>
          </a:bodyPr>
          <a:lstStyle/>
          <a:p>
            <a:pPr fontAlgn="auto">
              <a:lnSpc>
                <a:spcPct val="150000"/>
              </a:lnSpc>
            </a:pPr>
            <a:r>
              <a:rPr lang="en-US" altLang="zh-CN" sz="3200"/>
              <a:t>2.1   有界弦的自由振动 </a:t>
            </a:r>
            <a:r>
              <a:rPr lang="zh-CN" altLang="en-US" sz="3200"/>
              <a:t>（</a:t>
            </a:r>
            <a:r>
              <a:rPr lang="en-US" altLang="zh-CN" sz="3200"/>
              <a:t>2</a:t>
            </a:r>
            <a:r>
              <a:rPr lang="zh-CN" altLang="en-US" sz="3200"/>
              <a:t>学时</a:t>
            </a:r>
            <a:r>
              <a:rPr lang="zh-CN" altLang="en-US" sz="3200" b="1"/>
              <a:t>）</a:t>
            </a:r>
            <a:endParaRPr lang="en-US" altLang="zh-CN" sz="3200" b="1"/>
          </a:p>
          <a:p>
            <a:pPr algn="l" fontAlgn="auto">
              <a:lnSpc>
                <a:spcPct val="150000"/>
              </a:lnSpc>
            </a:pPr>
            <a:r>
              <a:rPr lang="en-US" altLang="zh-CN" sz="3200"/>
              <a:t>2.2   有限长杆上的热传导 </a:t>
            </a:r>
            <a:r>
              <a:rPr lang="zh-CN" altLang="en-US" sz="3200">
                <a:sym typeface="+mn-ea"/>
              </a:rPr>
              <a:t>（</a:t>
            </a:r>
            <a:r>
              <a:rPr lang="en-US" altLang="zh-CN" sz="3200">
                <a:sym typeface="+mn-ea"/>
              </a:rPr>
              <a:t>1</a:t>
            </a:r>
            <a:r>
              <a:rPr lang="zh-CN" altLang="en-US" sz="3200">
                <a:sym typeface="+mn-ea"/>
              </a:rPr>
              <a:t>学时）</a:t>
            </a:r>
          </a:p>
          <a:p>
            <a:pPr fontAlgn="auto">
              <a:lnSpc>
                <a:spcPct val="150000"/>
              </a:lnSpc>
            </a:pPr>
            <a:r>
              <a:rPr lang="en-US" altLang="zh-CN" sz="3200" b="1">
                <a:sym typeface="+mn-ea"/>
              </a:rPr>
              <a:t>2.3   圆域内的二维Laplace 方程的定解问题 </a:t>
            </a:r>
            <a:r>
              <a:rPr lang="zh-CN" altLang="en-US" sz="3200" b="1">
                <a:sym typeface="+mn-ea"/>
              </a:rPr>
              <a:t>（</a:t>
            </a:r>
            <a:r>
              <a:rPr lang="en-US" altLang="zh-CN" sz="3200" b="1">
                <a:sym typeface="+mn-ea"/>
              </a:rPr>
              <a:t>2</a:t>
            </a:r>
            <a:r>
              <a:rPr lang="zh-CN" altLang="en-US" sz="3200" b="1">
                <a:sym typeface="+mn-ea"/>
              </a:rPr>
              <a:t>学时）</a:t>
            </a:r>
            <a:endParaRPr lang="en-US" altLang="zh-CN" sz="3200">
              <a:sym typeface="+mn-ea"/>
            </a:endParaRPr>
          </a:p>
          <a:p>
            <a:pPr fontAlgn="auto">
              <a:lnSpc>
                <a:spcPct val="150000"/>
              </a:lnSpc>
            </a:pPr>
            <a:r>
              <a:rPr lang="en-US" altLang="zh-CN" sz="3200"/>
              <a:t>2.4   非齐次方程的解法 </a:t>
            </a:r>
            <a:r>
              <a:rPr lang="zh-CN" altLang="en-US" sz="3200">
                <a:sym typeface="+mn-ea"/>
              </a:rPr>
              <a:t>（</a:t>
            </a:r>
            <a:r>
              <a:rPr lang="en-US" altLang="zh-CN" sz="3200">
                <a:sym typeface="+mn-ea"/>
              </a:rPr>
              <a:t>2</a:t>
            </a:r>
            <a:r>
              <a:rPr lang="zh-CN" altLang="en-US" sz="3200">
                <a:sym typeface="+mn-ea"/>
              </a:rPr>
              <a:t>学时）</a:t>
            </a:r>
            <a:endParaRPr lang="en-US" altLang="zh-CN" sz="3200"/>
          </a:p>
          <a:p>
            <a:pPr fontAlgn="auto">
              <a:lnSpc>
                <a:spcPct val="150000"/>
              </a:lnSpc>
            </a:pPr>
            <a:r>
              <a:rPr lang="en-US" altLang="zh-CN" sz="3200"/>
              <a:t>2.5   非齐次边界条件的处理  </a:t>
            </a:r>
            <a:r>
              <a:rPr lang="zh-CN" altLang="en-US" sz="3200"/>
              <a:t>（</a:t>
            </a:r>
            <a:r>
              <a:rPr lang="en-US" altLang="zh-CN" sz="3200">
                <a:sym typeface="+mn-ea"/>
              </a:rPr>
              <a:t>2</a:t>
            </a:r>
            <a:r>
              <a:rPr lang="zh-CN" altLang="en-US" sz="3200">
                <a:sym typeface="+mn-ea"/>
              </a:rPr>
              <a:t>学时</a:t>
            </a:r>
            <a:r>
              <a:rPr lang="zh-CN" altLang="en-US" sz="3200"/>
              <a:t>）</a:t>
            </a:r>
            <a:endParaRPr lang="en-US" altLang="zh-CN" sz="3200"/>
          </a:p>
          <a:p>
            <a:pPr fontAlgn="auto">
              <a:lnSpc>
                <a:spcPct val="150000"/>
              </a:lnSpc>
            </a:pPr>
            <a:r>
              <a:rPr lang="en-US" altLang="zh-CN" sz="3200"/>
              <a:t>2.6   </a:t>
            </a:r>
            <a:r>
              <a:rPr lang="en-US" altLang="zh-CN" sz="3200">
                <a:sym typeface="+mn-ea"/>
              </a:rPr>
              <a:t>习题课 </a:t>
            </a:r>
            <a:r>
              <a:rPr lang="zh-CN" altLang="en-US" sz="3200">
                <a:sym typeface="+mn-ea"/>
              </a:rPr>
              <a:t>（</a:t>
            </a:r>
            <a:r>
              <a:rPr lang="en-US" altLang="zh-CN" sz="3200">
                <a:sym typeface="+mn-ea"/>
              </a:rPr>
              <a:t>1</a:t>
            </a:r>
            <a:r>
              <a:rPr lang="zh-CN" altLang="en-US" sz="3200">
                <a:sym typeface="+mn-ea"/>
              </a:rPr>
              <a:t>学时）</a:t>
            </a:r>
          </a:p>
        </p:txBody>
      </p:sp>
      <p:sp>
        <p:nvSpPr>
          <p:cNvPr id="57372" name="Rectangle 28"/>
          <p:cNvSpPr>
            <a:spLocks noChangeArrowheads="1"/>
          </p:cNvSpPr>
          <p:nvPr/>
        </p:nvSpPr>
        <p:spPr bwMode="auto">
          <a:xfrm>
            <a:off x="3346768" y="74613"/>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i="0" u="none" strike="noStrike" kern="1200" cap="none" spc="0" normalizeH="0" baseline="0">
                <a:cs typeface="+mn-cs"/>
              </a:rPr>
              <a:t>第</a:t>
            </a:r>
            <a:r>
              <a:rPr lang="zh-CN" altLang="en-US" sz="3200" i="0" u="none" strike="noStrike" kern="1200" cap="none" spc="0" normalizeH="0" baseline="0">
                <a:cs typeface="+mn-cs"/>
              </a:rPr>
              <a:t>二</a:t>
            </a:r>
            <a:r>
              <a:rPr lang="en-US" altLang="zh-CN" sz="3200" i="0" u="none" strike="noStrike" kern="1200" cap="none" spc="0" normalizeH="0" baseline="0">
                <a:cs typeface="+mn-cs"/>
              </a:rPr>
              <a:t>章  </a:t>
            </a:r>
            <a:r>
              <a:rPr lang="zh-CN" altLang="en-US" sz="3200" i="0" u="none" strike="noStrike" kern="1200" cap="none" spc="0" normalizeH="0" baseline="0">
                <a:cs typeface="+mn-cs"/>
              </a:rPr>
              <a:t>分离变量法</a:t>
            </a:r>
            <a:endParaRPr kumimoji="1" lang="zh-CN" altLang="en-US" sz="32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3810" y="720725"/>
                <a:ext cx="12184380" cy="5993765"/>
              </a:xfrm>
              <a:prstGeom prst="rect">
                <a:avLst/>
              </a:prstGeom>
              <a:noFill/>
            </p:spPr>
            <p:txBody>
              <a:bodyPr wrap="square" rtlCol="0">
                <a:spAutoFit/>
              </a:bodyPr>
              <a:lstStyle/>
              <a:p>
                <a:pPr indent="0" fontAlgn="auto">
                  <a:lnSpc>
                    <a:spcPct val="150000"/>
                  </a:lnSpc>
                  <a:buFont typeface="Wingdings" panose="05000000000000000000" charset="0"/>
                  <a:buNone/>
                </a:pPr>
                <a:r>
                  <a:rPr lang="en-US" altLang="zh-CN" sz="2800" b="1" dirty="0">
                    <a:latin typeface="黑体" panose="02010609060101010101" charset="-122"/>
                    <a:ea typeface="黑体" panose="02010609060101010101" charset="-122"/>
                    <a:cs typeface="黑体" panose="02010609060101010101" charset="-122"/>
                    <a:sym typeface="+mn-ea"/>
                  </a:rPr>
                  <a:t>2.3 </a:t>
                </a:r>
                <a:r>
                  <a:rPr lang="en-US" altLang="zh-CN" sz="2800" b="1" dirty="0" err="1">
                    <a:sym typeface="+mn-ea"/>
                  </a:rPr>
                  <a:t>圆域内的二维Laplace</a:t>
                </a:r>
                <a:r>
                  <a:rPr lang="en-US" altLang="zh-CN" sz="2800" b="1" dirty="0">
                    <a:sym typeface="+mn-ea"/>
                  </a:rPr>
                  <a:t> </a:t>
                </a:r>
                <a:r>
                  <a:rPr lang="en-US" altLang="zh-CN" sz="2800" b="1" dirty="0" err="1">
                    <a:sym typeface="+mn-ea"/>
                  </a:rPr>
                  <a:t>方程的定解问题</a:t>
                </a:r>
                <a:endParaRPr lang="en-US" altLang="zh-CN" sz="2800" b="1" dirty="0">
                  <a:sym typeface="+mn-ea"/>
                </a:endParaRPr>
              </a:p>
              <a:p>
                <a:pPr indent="0" fontAlgn="auto">
                  <a:lnSpc>
                    <a:spcPct val="150000"/>
                  </a:lnSpc>
                  <a:buFont typeface="Wingdings" panose="05000000000000000000" charset="0"/>
                  <a:buNone/>
                </a:pP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1</a:t>
                </a: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、直角坐标系</a:t>
                </a:r>
              </a:p>
              <a:p>
                <a:pPr indent="457200" fontAlgn="auto">
                  <a:lnSpc>
                    <a:spcPct val="10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拉普拉斯方程的边值问题：</a:t>
                </a:r>
                <a14:m>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y</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y</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b</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,0)=0,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b</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𝑓</m:t>
                                </m:r>
                              </m:e>
                              <m:sub>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y</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y</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y</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b</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qArr>
                      </m:e>
                    </m:d>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endPar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endParaRPr>
              </a:p>
              <a:p>
                <a:pPr indent="457200" fontAlgn="auto">
                  <a:lnSpc>
                    <a:spcPct val="150000"/>
                  </a:lnSpc>
                  <a:buFont typeface="Wingdings" panose="05000000000000000000" charset="0"/>
                  <a:buNone/>
                </a:pPr>
                <a:r>
                  <a:rPr lang="zh-CN" altLang="en-US" sz="2400" dirty="0">
                    <a:sym typeface="+mn-ea"/>
                  </a:rPr>
                  <a:t>我们设上述泛定方程有</a:t>
                </a:r>
                <a:r>
                  <a:rPr lang="zh-CN" altLang="en-US" sz="2400" dirty="0">
                    <a:solidFill>
                      <a:srgbClr val="FF0000"/>
                    </a:solidFill>
                    <a:sym typeface="+mn-ea"/>
                  </a:rPr>
                  <a:t>分离变量</a:t>
                </a:r>
                <a:r>
                  <a:rPr lang="zh-CN" altLang="en-US" sz="2400" dirty="0">
                    <a:sym typeface="+mn-ea"/>
                  </a:rPr>
                  <a:t>的</a:t>
                </a:r>
                <a:r>
                  <a:rPr lang="zh-CN" altLang="en-US" sz="2400" dirty="0">
                    <a:solidFill>
                      <a:srgbClr val="FF0000"/>
                    </a:solidFill>
                    <a:sym typeface="+mn-ea"/>
                  </a:rPr>
                  <a:t>形式解</a:t>
                </a:r>
                <a:r>
                  <a:rPr lang="zh-CN" altLang="en-US" sz="2400" b="1" dirty="0">
                    <a:sym typeface="+mn-ea"/>
                  </a:rPr>
                  <a:t>：</a:t>
                </a:r>
              </a:p>
              <a:p>
                <a:pPr indent="457200" algn="ctr" fontAlgn="auto">
                  <a:lnSpc>
                    <a:spcPct val="150000"/>
                  </a:lnSpc>
                  <a:buFont typeface="Wingdings" panose="05000000000000000000" charset="0"/>
                  <a:buNone/>
                </a:pP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x,y</a:t>
                </a:r>
                <a:r>
                  <a:rPr lang="en-US" altLang="zh-CN" sz="2400" dirty="0">
                    <a:latin typeface="Times New Roman" panose="02020603050405020304" charset="0"/>
                    <a:cs typeface="Times New Roman" panose="02020603050405020304" charset="0"/>
                    <a:sym typeface="+mn-ea"/>
                  </a:rPr>
                  <a:t>)=X(x)Y(y)</a:t>
                </a:r>
              </a:p>
              <a:p>
                <a:pPr indent="0" fontAlgn="auto">
                  <a:lnSpc>
                    <a:spcPct val="100000"/>
                  </a:lnSpc>
                  <a:buFont typeface="Wingdings" panose="05000000000000000000" charset="0"/>
                  <a:buNone/>
                </a:pPr>
                <a:r>
                  <a:rPr lang="zh-CN" altLang="en-US" sz="2400" dirty="0">
                    <a:sym typeface="+mn-ea"/>
                  </a:rPr>
                  <a:t>将</a:t>
                </a: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x,t</a:t>
                </a:r>
                <a:r>
                  <a:rPr lang="en-US" altLang="zh-CN" sz="2400" dirty="0">
                    <a:latin typeface="Times New Roman" panose="02020603050405020304" charset="0"/>
                    <a:cs typeface="Times New Roman" panose="02020603050405020304" charset="0"/>
                    <a:sym typeface="+mn-ea"/>
                  </a:rPr>
                  <a:t>)</a:t>
                </a:r>
                <a:r>
                  <a:rPr lang="zh-CN" altLang="en-US" sz="2400" dirty="0">
                    <a:latin typeface="Times New Roman" panose="02020603050405020304" charset="0"/>
                    <a:cs typeface="Times New Roman" panose="02020603050405020304" charset="0"/>
                    <a:sym typeface="+mn-ea"/>
                  </a:rPr>
                  <a:t>带入泛定方程：</a:t>
                </a:r>
              </a:p>
              <a:p>
                <a:pPr indent="0" algn="ctr" fontAlgn="auto">
                  <a:lnSpc>
                    <a:spcPct val="100000"/>
                  </a:lnSpc>
                  <a:buFont typeface="Wingdings" panose="05000000000000000000" charset="0"/>
                  <a:buNone/>
                </a:pPr>
                <a:r>
                  <a:rPr lang="en-US" altLang="zh-CN" sz="2400" dirty="0">
                    <a:latin typeface="Times New Roman" panose="02020603050405020304" charset="0"/>
                    <a:cs typeface="Times New Roman" panose="02020603050405020304" charset="0"/>
                    <a:sym typeface="+mn-ea"/>
                  </a:rPr>
                  <a:t>X</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(x)+</a:t>
                </a:r>
                <a:r>
                  <a:rPr lang="en-US" altLang="zh-CN" sz="2400" dirty="0" err="1">
                    <a:latin typeface="Times New Roman" panose="02020603050405020304" charset="0"/>
                    <a:ea typeface="宋体" panose="02010600030101010101" pitchFamily="2" charset="-122"/>
                    <a:cs typeface="Times New Roman" panose="02020603050405020304" charset="0"/>
                    <a:sym typeface="+mn-ea"/>
                  </a:rPr>
                  <a:t>λ</a:t>
                </a:r>
                <a:r>
                  <a:rPr lang="en-US" altLang="zh-CN" sz="2400" dirty="0" err="1">
                    <a:latin typeface="Times New Roman" panose="02020603050405020304" charset="0"/>
                    <a:cs typeface="Times New Roman" panose="02020603050405020304" charset="0"/>
                    <a:sym typeface="+mn-ea"/>
                  </a:rPr>
                  <a:t>X</a:t>
                </a:r>
                <a:r>
                  <a:rPr lang="en-US" altLang="zh-CN" sz="2400" dirty="0">
                    <a:latin typeface="Times New Roman" panose="02020603050405020304" charset="0"/>
                    <a:cs typeface="Times New Roman" panose="02020603050405020304" charset="0"/>
                    <a:sym typeface="+mn-ea"/>
                  </a:rPr>
                  <a:t>(x)=0</a:t>
                </a:r>
              </a:p>
              <a:p>
                <a:pPr indent="0" algn="ctr" fontAlgn="auto">
                  <a:lnSpc>
                    <a:spcPct val="100000"/>
                  </a:lnSpc>
                  <a:buFont typeface="Wingdings" panose="05000000000000000000" charset="0"/>
                  <a:buNone/>
                </a:pPr>
                <a:r>
                  <a:rPr lang="en-US" altLang="zh-CN" sz="2400" dirty="0">
                    <a:latin typeface="Times New Roman" panose="02020603050405020304" charset="0"/>
                    <a:cs typeface="Times New Roman" panose="02020603050405020304" charset="0"/>
                    <a:sym typeface="+mn-ea"/>
                  </a:rPr>
                  <a:t>Y</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(y)-</a:t>
                </a:r>
                <a:r>
                  <a:rPr lang="en-US" altLang="zh-CN" sz="2400" dirty="0" err="1">
                    <a:latin typeface="Times New Roman" panose="02020603050405020304" charset="0"/>
                    <a:ea typeface="宋体" panose="02010600030101010101" pitchFamily="2" charset="-122"/>
                    <a:cs typeface="Times New Roman" panose="02020603050405020304" charset="0"/>
                    <a:sym typeface="+mn-ea"/>
                  </a:rPr>
                  <a:t>λ</a:t>
                </a:r>
                <a:r>
                  <a:rPr lang="en-US" altLang="zh-CN" sz="2400" dirty="0" err="1">
                    <a:latin typeface="Times New Roman" panose="02020603050405020304" charset="0"/>
                    <a:cs typeface="Times New Roman" panose="02020603050405020304" charset="0"/>
                    <a:sym typeface="+mn-ea"/>
                  </a:rPr>
                  <a:t>Y</a:t>
                </a:r>
                <a:r>
                  <a:rPr lang="en-US" altLang="zh-CN" sz="2400" dirty="0">
                    <a:latin typeface="Times New Roman" panose="02020603050405020304" charset="0"/>
                    <a:cs typeface="Times New Roman" panose="02020603050405020304" charset="0"/>
                    <a:sym typeface="+mn-ea"/>
                  </a:rPr>
                  <a:t>(y)=0</a:t>
                </a:r>
              </a:p>
              <a:p>
                <a:pPr indent="0" fontAlgn="auto">
                  <a:lnSpc>
                    <a:spcPct val="10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利用边界条件：</a:t>
                </a:r>
                <a:r>
                  <a:rPr lang="en-US" altLang="zh-CN" sz="2400" dirty="0">
                    <a:latin typeface="Times New Roman" panose="02020603050405020304" charset="0"/>
                    <a:cs typeface="Times New Roman" panose="02020603050405020304" charset="0"/>
                    <a:sym typeface="+mn-ea"/>
                  </a:rPr>
                  <a:t>X(0)Y(y)=0, X(a)Y(y)=0   (Y(y)</a:t>
                </a:r>
                <a:r>
                  <a:rPr lang="en-US" altLang="zh-CN" sz="2400" dirty="0">
                    <a:latin typeface="Arial" panose="020B0604020202020204" pitchFamily="34" charset="0"/>
                    <a:cs typeface="Arial" panose="020B0604020202020204" pitchFamily="34" charset="0"/>
                    <a:sym typeface="+mn-ea"/>
                  </a:rPr>
                  <a:t>≠</a:t>
                </a:r>
                <a:r>
                  <a:rPr lang="en-US" altLang="zh-CN" sz="2400" dirty="0">
                    <a:latin typeface="Times New Roman" panose="02020603050405020304" charset="0"/>
                    <a:cs typeface="Times New Roman" panose="02020603050405020304" charset="0"/>
                    <a:sym typeface="+mn-ea"/>
                  </a:rPr>
                  <a:t>0, </a:t>
                </a:r>
                <a:r>
                  <a:rPr lang="zh-CN" altLang="en-US" sz="2400" dirty="0">
                    <a:latin typeface="Times New Roman" panose="02020603050405020304" charset="0"/>
                    <a:cs typeface="Times New Roman" panose="02020603050405020304" charset="0"/>
                    <a:sym typeface="+mn-ea"/>
                  </a:rPr>
                  <a:t>否则</a:t>
                </a: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x,y</a:t>
                </a:r>
                <a:r>
                  <a:rPr lang="en-US" altLang="zh-CN" sz="2400" dirty="0">
                    <a:latin typeface="Times New Roman" panose="02020603050405020304" charset="0"/>
                    <a:cs typeface="Times New Roman" panose="02020603050405020304" charset="0"/>
                    <a:sym typeface="+mn-ea"/>
                  </a:rPr>
                  <a:t>)=0</a:t>
                </a:r>
                <a:r>
                  <a:rPr lang="zh-CN" altLang="en-US" sz="2400" dirty="0">
                    <a:latin typeface="Times New Roman" panose="02020603050405020304" charset="0"/>
                    <a:cs typeface="Times New Roman" panose="02020603050405020304" charset="0"/>
                    <a:sym typeface="+mn-ea"/>
                  </a:rPr>
                  <a:t>平凡解</a:t>
                </a:r>
                <a:r>
                  <a:rPr lang="en-US" altLang="zh-CN" sz="2400" dirty="0">
                    <a:latin typeface="Times New Roman" panose="02020603050405020304" charset="0"/>
                    <a:cs typeface="Times New Roman" panose="02020603050405020304" charset="0"/>
                    <a:sym typeface="+mn-ea"/>
                  </a:rPr>
                  <a:t>)</a:t>
                </a:r>
              </a:p>
              <a:p>
                <a:pPr indent="0" fontAlgn="auto">
                  <a:lnSpc>
                    <a:spcPct val="100000"/>
                  </a:lnSpc>
                  <a:buFont typeface="Wingdings" panose="05000000000000000000" charset="0"/>
                  <a:buNone/>
                </a:pPr>
                <a:endPar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3810" y="720725"/>
                <a:ext cx="12184380" cy="5993765"/>
              </a:xfrm>
              <a:prstGeom prst="rect">
                <a:avLst/>
              </a:prstGeom>
              <a:blipFill rotWithShape="1">
                <a:blip r:embed="rId5"/>
                <a:stretch>
                  <a:fillRect/>
                </a:stretch>
              </a:blipFill>
            </p:spPr>
            <p:txBody>
              <a:bodyPr/>
              <a:lstStyle/>
              <a:p>
                <a:r>
                  <a:rPr lang="zh-CN" altLang="en-US">
                    <a:noFill/>
                  </a:rPr>
                  <a:t> </a:t>
                </a:r>
              </a:p>
            </p:txBody>
          </p:sp>
        </mc:Fallback>
      </mc:AlternateContent>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9" name="矩形 8"/>
          <p:cNvSpPr/>
          <p:nvPr/>
        </p:nvSpPr>
        <p:spPr>
          <a:xfrm>
            <a:off x="4366260" y="2582545"/>
            <a:ext cx="5241290" cy="39878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4366260" y="2982595"/>
            <a:ext cx="6170930" cy="39878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9779000" y="1474470"/>
            <a:ext cx="2300605" cy="517525"/>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视为</a:t>
            </a: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初始条件</a:t>
            </a: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p>
        </p:txBody>
      </p:sp>
      <p:sp>
        <p:nvSpPr>
          <p:cNvPr id="7" name="矩形 6"/>
          <p:cNvSpPr/>
          <p:nvPr/>
        </p:nvSpPr>
        <p:spPr>
          <a:xfrm>
            <a:off x="9327515" y="3590290"/>
            <a:ext cx="2300605" cy="517525"/>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a:t>齐次边界</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9" grpId="2" animBg="1"/>
      <p:bldP spid="4" grpId="1" animBg="1"/>
      <p:bldP spid="4" grpId="2" bldLvl="0" animBg="1"/>
      <p:bldP spid="6" grpId="1" animBg="1"/>
      <p:bldP spid="6" grpId="2" bldLvl="0" animBg="1"/>
      <p:bldP spid="7" grpId="1" animBg="1"/>
      <p:bldP spid="7" grpId="2"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24130" y="707390"/>
                <a:ext cx="12007850" cy="5687695"/>
              </a:xfrm>
              <a:prstGeom prst="rect">
                <a:avLst/>
              </a:prstGeom>
              <a:noFill/>
            </p:spPr>
            <p:txBody>
              <a:bodyPr wrap="square" rtlCol="0">
                <a:noAutofit/>
              </a:bodyPr>
              <a:lstStyle/>
              <a:p>
                <a:pPr indent="457200" fontAlgn="auto">
                  <a:lnSpc>
                    <a:spcPct val="10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故</a:t>
                </a: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X(0)=X(a)=0    </a:t>
                </a:r>
                <a:r>
                  <a:rPr lang="en-US" altLang="zh-CN" sz="2400" dirty="0">
                    <a:latin typeface="Times New Roman" panose="02020603050405020304" charset="0"/>
                    <a:cs typeface="Times New Roman" panose="02020603050405020304" charset="0"/>
                    <a:sym typeface="+mn-ea"/>
                  </a:rPr>
                  <a:t>X(x)</a:t>
                </a:r>
                <a:r>
                  <a:rPr lang="zh-CN" altLang="en-US" sz="2400" dirty="0">
                    <a:latin typeface="Times New Roman" panose="02020603050405020304" charset="0"/>
                    <a:cs typeface="Times New Roman" panose="02020603050405020304" charset="0"/>
                    <a:sym typeface="+mn-ea"/>
                  </a:rPr>
                  <a:t>构成特征值问题：</a:t>
                </a:r>
                <a:endPar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endParaRPr>
              </a:p>
              <a:p>
                <a:pPr indent="457200" fontAlgn="auto">
                  <a:lnSpc>
                    <a:spcPct val="10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 </a:t>
                </a:r>
                <a14:m>
                  <m:oMath xmlns:m="http://schemas.openxmlformats.org/officeDocument/2006/math">
                    <m:d>
                      <m:dPr>
                        <m:begChr m:val="{"/>
                        <m:endChr m:val=""/>
                        <m:ctrlPr>
                          <a:rPr lang="en-US" altLang="zh-CN" sz="2400" i="1">
                            <a:latin typeface="Cambria Math" panose="02040503050406030204" pitchFamily="18" charset="0"/>
                            <a:cs typeface="Cambria Math" panose="02040503050406030204" pitchFamily="18" charset="0"/>
                            <a:sym typeface="+mn-ea"/>
                          </a:rPr>
                        </m:ctrlPr>
                      </m:dPr>
                      <m:e>
                        <m:eqArr>
                          <m:eqArrPr>
                            <m:ctrlPr>
                              <a:rPr lang="en-US" altLang="zh-CN" sz="2400" i="1">
                                <a:latin typeface="Cambria Math" panose="02040503050406030204" pitchFamily="18" charset="0"/>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𝜆</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)=0</m:t>
                            </m:r>
                          </m:e>
                          <m:e>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(0)=0, </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a</m:t>
                            </m:r>
                            <m:r>
                              <a:rPr lang="en-US" altLang="zh-CN" sz="2400">
                                <a:latin typeface="Cambria Math" panose="02040503050406030204" pitchFamily="18" charset="0"/>
                                <a:cs typeface="Cambria Math" panose="02040503050406030204" pitchFamily="18" charset="0"/>
                                <a:sym typeface="+mn-ea"/>
                              </a:rPr>
                              <m:t>)=0</m:t>
                            </m:r>
                          </m:e>
                        </m:eqArr>
                      </m:e>
                    </m:d>
                  </m:oMath>
                </a14:m>
                <a:endParaRPr lang="zh-CN" altLang="en-US" sz="2400" dirty="0">
                  <a:latin typeface="黑体" panose="02010609060101010101" charset="-122"/>
                  <a:ea typeface="黑体" panose="02010609060101010101" charset="-122"/>
                  <a:sym typeface="+mn-ea"/>
                </a:endParaRPr>
              </a:p>
              <a:p>
                <a:pPr indent="457200" fontAlgn="auto">
                  <a:lnSpc>
                    <a:spcPct val="10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故：</a:t>
                </a:r>
                <a:r>
                  <a:rPr lang="zh-CN" altLang="en-US" sz="2400" dirty="0">
                    <a:latin typeface="微软雅黑" panose="020B0503020204020204" charset="-122"/>
                    <a:ea typeface="微软雅黑" panose="020B0503020204020204" charset="-122"/>
                    <a:cs typeface="Times New Roman" panose="02020603050405020304" charset="0"/>
                    <a:sym typeface="+mn-ea"/>
                  </a:rPr>
                  <a:t>λ</a:t>
                </a:r>
                <a:r>
                  <a:rPr lang="en-US" altLang="zh-CN" sz="2400" baseline="-25000" dirty="0">
                    <a:latin typeface="微软雅黑" panose="020B0503020204020204" charset="-122"/>
                    <a:ea typeface="微软雅黑" panose="020B0503020204020204" charset="-122"/>
                    <a:cs typeface="Times New Roman" panose="02020603050405020304" charset="0"/>
                    <a:sym typeface="+mn-ea"/>
                  </a:rPr>
                  <a:t>n</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Arial" panose="020B0604020202020204" pitchFamily="34" charset="0"/>
                    <a:cs typeface="Arial" panose="020B0604020202020204" pitchFamily="34" charset="0"/>
                    <a:sym typeface="+mn-ea"/>
                  </a:rPr>
                  <a:t>n</a:t>
                </a:r>
                <a:r>
                  <a:rPr lang="en-US" altLang="zh-CN" sz="2400" dirty="0">
                    <a:latin typeface="微软雅黑" panose="020B0503020204020204" charset="-122"/>
                    <a:ea typeface="微软雅黑" panose="020B0503020204020204" charset="-122"/>
                    <a:cs typeface="Arial" panose="020B0604020202020204" pitchFamily="34" charset="0"/>
                    <a:sym typeface="+mn-ea"/>
                  </a:rPr>
                  <a:t>π/a)</a:t>
                </a:r>
                <a:r>
                  <a:rPr lang="en-US" altLang="zh-CN" sz="2400" baseline="30000" dirty="0">
                    <a:latin typeface="微软雅黑" panose="020B0503020204020204" charset="-122"/>
                    <a:ea typeface="微软雅黑" panose="020B0503020204020204" charset="-122"/>
                    <a:cs typeface="Arial" panose="020B0604020202020204" pitchFamily="34" charset="0"/>
                    <a:sym typeface="+mn-ea"/>
                  </a:rPr>
                  <a:t>2</a:t>
                </a:r>
                <a:r>
                  <a:rPr lang="en-US" altLang="zh-CN" sz="2400" dirty="0">
                    <a:latin typeface="微软雅黑" panose="020B0503020204020204" charset="-122"/>
                    <a:ea typeface="微软雅黑" panose="020B0503020204020204" charset="-122"/>
                    <a:cs typeface="Arial" panose="020B0604020202020204" pitchFamily="34" charset="0"/>
                    <a:sym typeface="+mn-ea"/>
                  </a:rPr>
                  <a:t>  (n=1,2,3,....)  </a:t>
                </a:r>
                <a14:m>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a</m:t>
                        </m:r>
                      </m:den>
                    </m:f>
                    <m:r>
                      <m:rPr>
                        <m:sty m:val="p"/>
                      </m:rPr>
                      <a:rPr lang="en-US" sz="2400">
                        <a:latin typeface="Cambria Math" panose="02040503050406030204" pitchFamily="18" charset="0"/>
                        <a:cs typeface="Cambria Math" panose="02040503050406030204" pitchFamily="18" charset="0"/>
                      </a:rPr>
                      <m:t>x</m:t>
                    </m:r>
                  </m:oMath>
                </a14:m>
                <a:r>
                  <a:rPr lang="en-US" sz="2400" dirty="0">
                    <a:latin typeface="Cambria Math" panose="02040503050406030204" pitchFamily="18" charset="0"/>
                    <a:cs typeface="Cambria Math" panose="02040503050406030204" pitchFamily="18" charset="0"/>
                  </a:rPr>
                  <a:t>   </a:t>
                </a:r>
                <a:r>
                  <a:rPr lang="en-US" altLang="zh-CN" sz="2400" dirty="0">
                    <a:latin typeface="微软雅黑" panose="020B0503020204020204" charset="-122"/>
                    <a:ea typeface="微软雅黑" panose="020B0503020204020204" charset="-122"/>
                    <a:cs typeface="Arial" panose="020B0604020202020204" pitchFamily="34" charset="0"/>
                    <a:sym typeface="+mn-ea"/>
                  </a:rPr>
                  <a:t>(n=1,2,3,....)</a:t>
                </a:r>
                <a:r>
                  <a:rPr lang="en-US" sz="2400" dirty="0">
                    <a:latin typeface="Cambria Math" panose="02040503050406030204" pitchFamily="18" charset="0"/>
                    <a:cs typeface="Cambria Math" panose="02040503050406030204" pitchFamily="18" charset="0"/>
                  </a:rPr>
                  <a:t> </a:t>
                </a:r>
              </a:p>
              <a:p>
                <a:pPr indent="457200" fontAlgn="auto">
                  <a:lnSpc>
                    <a:spcPct val="100000"/>
                  </a:lnSpc>
                  <a:buFont typeface="Wingdings" panose="05000000000000000000" charset="0"/>
                  <a:buNone/>
                </a:pPr>
                <a:r>
                  <a:rPr lang="zh-CN" altLang="en-US" sz="2400" dirty="0">
                    <a:latin typeface="Cambria Math" panose="02040503050406030204" pitchFamily="18" charset="0"/>
                    <a:cs typeface="Cambria Math" panose="02040503050406030204" pitchFamily="18" charset="0"/>
                  </a:rPr>
                  <a:t>将</a:t>
                </a:r>
                <a:r>
                  <a:rPr lang="zh-CN" altLang="en-US" sz="2400" dirty="0">
                    <a:latin typeface="微软雅黑" panose="020B0503020204020204" charset="-122"/>
                    <a:ea typeface="微软雅黑" panose="020B0503020204020204" charset="-122"/>
                    <a:cs typeface="Times New Roman" panose="02020603050405020304" charset="0"/>
                    <a:sym typeface="+mn-ea"/>
                  </a:rPr>
                  <a:t>λ</a:t>
                </a:r>
                <a:r>
                  <a:rPr lang="en-US" altLang="zh-CN" sz="2400" baseline="-25000" dirty="0">
                    <a:latin typeface="微软雅黑" panose="020B0503020204020204" charset="-122"/>
                    <a:ea typeface="微软雅黑" panose="020B0503020204020204" charset="-122"/>
                    <a:cs typeface="Times New Roman" panose="02020603050405020304" charset="0"/>
                    <a:sym typeface="+mn-ea"/>
                  </a:rPr>
                  <a:t>n</a:t>
                </a:r>
                <a:r>
                  <a:rPr lang="zh-CN" altLang="en-US" sz="2400" dirty="0">
                    <a:latin typeface="微软雅黑" panose="020B0503020204020204" charset="-122"/>
                    <a:ea typeface="微软雅黑" panose="020B0503020204020204" charset="-122"/>
                    <a:cs typeface="Times New Roman" panose="02020603050405020304" charset="0"/>
                    <a:sym typeface="+mn-ea"/>
                  </a:rPr>
                  <a:t>带入</a:t>
                </a:r>
                <a:r>
                  <a:rPr lang="en-US" altLang="zh-CN" sz="2400" dirty="0">
                    <a:latin typeface="Times New Roman" panose="02020603050405020304" charset="0"/>
                    <a:cs typeface="Times New Roman" panose="02020603050405020304" charset="0"/>
                    <a:sym typeface="+mn-ea"/>
                  </a:rPr>
                  <a:t>Y</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(y)-</a:t>
                </a:r>
                <a:r>
                  <a:rPr lang="en-US" altLang="zh-CN" sz="2400" dirty="0" err="1">
                    <a:latin typeface="Times New Roman" panose="02020603050405020304" charset="0"/>
                    <a:ea typeface="宋体" panose="02010600030101010101" pitchFamily="2" charset="-122"/>
                    <a:cs typeface="Times New Roman" panose="02020603050405020304" charset="0"/>
                    <a:sym typeface="+mn-ea"/>
                  </a:rPr>
                  <a:t>λ</a:t>
                </a:r>
                <a:r>
                  <a:rPr lang="en-US" altLang="zh-CN" sz="2400" dirty="0" err="1">
                    <a:latin typeface="Times New Roman" panose="02020603050405020304" charset="0"/>
                    <a:cs typeface="Times New Roman" panose="02020603050405020304" charset="0"/>
                    <a:sym typeface="+mn-ea"/>
                  </a:rPr>
                  <a:t>Y</a:t>
                </a:r>
                <a:r>
                  <a:rPr lang="en-US" altLang="zh-CN" sz="2400" dirty="0">
                    <a:latin typeface="Times New Roman" panose="02020603050405020304" charset="0"/>
                    <a:cs typeface="Times New Roman" panose="02020603050405020304" charset="0"/>
                    <a:sym typeface="+mn-ea"/>
                  </a:rPr>
                  <a:t>(y)=0</a:t>
                </a:r>
                <a:r>
                  <a:rPr lang="zh-CN" altLang="en-US" sz="2400" dirty="0">
                    <a:latin typeface="Times New Roman" panose="02020603050405020304" charset="0"/>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Y(y)</a:t>
                </a:r>
                <a:r>
                  <a:rPr lang="zh-CN" altLang="en-US" sz="2400" dirty="0">
                    <a:latin typeface="Times New Roman" panose="02020603050405020304" charset="0"/>
                    <a:cs typeface="Times New Roman" panose="02020603050405020304" charset="0"/>
                    <a:sym typeface="+mn-ea"/>
                  </a:rPr>
                  <a:t>的通解：</a:t>
                </a:r>
                <a:endParaRPr lang="en-US" altLang="zh-CN" sz="2400" dirty="0">
                  <a:latin typeface="Times New Roman" panose="02020603050405020304" charset="0"/>
                  <a:cs typeface="Times New Roman" panose="02020603050405020304" charset="0"/>
                  <a:sym typeface="+mn-ea"/>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sup>
                      </m:sSup>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
                            <a:rPr lang="en-US" altLang="zh-CN" sz="2400">
                              <a:solidFill>
                                <a:schemeClr val="tx1"/>
                              </a:solidFill>
                              <a:latin typeface="Cambria Math" panose="02040503050406030204" pitchFamily="18" charset="0"/>
                              <a:cs typeface="Cambria Math" panose="02040503050406030204" pitchFamily="18" charset="0"/>
                              <a:sym typeface="+mn-ea"/>
                            </a:rPr>
                            <m:t>−</m:t>
                          </m:r>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sup>
                      </m:sSup>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400">
                          <a:solidFill>
                            <a:schemeClr val="tx1"/>
                          </a:solidFill>
                          <a:latin typeface="Cambria Math" panose="02040503050406030204" pitchFamily="18" charset="0"/>
                          <a:cs typeface="Cambria Math" panose="02040503050406030204" pitchFamily="18" charset="0"/>
                          <a:sym typeface="+mn-ea"/>
                        </a:rPr>
                        <m:t>cosh</m:t>
                      </m:r>
                      <m:r>
                        <a:rPr lang="en-US" altLang="zh-CN" sz="2400">
                          <a:solidFill>
                            <a:schemeClr val="tx1"/>
                          </a:solidFill>
                          <a:latin typeface="Cambria Math" panose="02040503050406030204" pitchFamily="18" charset="0"/>
                          <a:cs typeface="Cambria Math" panose="02040503050406030204" pitchFamily="18" charset="0"/>
                          <a:sym typeface="+mn-ea"/>
                        </a:rPr>
                        <m:t> </m:t>
                      </m:r>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400">
                          <a:solidFill>
                            <a:schemeClr val="tx1"/>
                          </a:solidFill>
                          <a:latin typeface="Cambria Math" panose="02040503050406030204" pitchFamily="18" charset="0"/>
                          <a:cs typeface="Cambria Math" panose="02040503050406030204" pitchFamily="18" charset="0"/>
                          <a:sym typeface="+mn-ea"/>
                        </a:rPr>
                        <m:t>sinh</m:t>
                      </m:r>
                      <m:r>
                        <a:rPr lang="en-US" altLang="zh-CN" sz="2400">
                          <a:solidFill>
                            <a:schemeClr val="tx1"/>
                          </a:solidFill>
                          <a:latin typeface="Cambria Math" panose="02040503050406030204" pitchFamily="18" charset="0"/>
                          <a:cs typeface="Cambria Math" panose="02040503050406030204" pitchFamily="18" charset="0"/>
                          <a:sym typeface="+mn-ea"/>
                        </a:rPr>
                        <m:t> </m:t>
                      </m:r>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oMath>
                  </m:oMathPara>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457200" algn="ctr" fontAlgn="auto">
                  <a:lnSpc>
                    <a:spcPct val="100000"/>
                  </a:lnSpc>
                  <a:buFont typeface="Wingdings" panose="05000000000000000000" charset="0"/>
                  <a:buNone/>
                </a:pPr>
                <a:r>
                  <a:rPr lang="en-US" altLang="zh-CN" sz="2000" dirty="0">
                    <a:solidFill>
                      <a:schemeClr val="tx1"/>
                    </a:solidFill>
                    <a:latin typeface="Cambria Math" panose="02040503050406030204" pitchFamily="18" charset="0"/>
                    <a:cs typeface="Cambria Math" panose="02040503050406030204" pitchFamily="18" charset="0"/>
                    <a:sym typeface="+mn-ea"/>
                  </a:rPr>
                  <a:t>(</a:t>
                </a:r>
                <a:r>
                  <a:rPr lang="zh-CN" altLang="en-US" sz="2000" dirty="0">
                    <a:latin typeface="Cambria Math" panose="02040503050406030204" pitchFamily="18" charset="0"/>
                    <a:cs typeface="Cambria Math" panose="02040503050406030204" pitchFamily="18" charset="0"/>
                    <a:sym typeface="+mn-ea"/>
                  </a:rPr>
                  <a:t>利用双曲函数：</a:t>
                </a:r>
                <a14:m>
                  <m:oMath xmlns:m="http://schemas.openxmlformats.org/officeDocument/2006/math">
                    <m:r>
                      <m:rPr>
                        <m:sty m:val="p"/>
                      </m:rPr>
                      <a:rPr lang="en-US" altLang="zh-CN" sz="2000">
                        <a:solidFill>
                          <a:schemeClr val="tx1"/>
                        </a:solidFill>
                        <a:latin typeface="Cambria Math" panose="02040503050406030204" pitchFamily="18" charset="0"/>
                        <a:cs typeface="Cambria Math" panose="02040503050406030204" pitchFamily="18" charset="0"/>
                        <a:sym typeface="+mn-ea"/>
                      </a:rPr>
                      <m:t>cosh</m:t>
                    </m:r>
                    <m:r>
                      <a:rPr lang="en-US" altLang="zh-CN" sz="2000">
                        <a:solidFill>
                          <a:schemeClr val="tx1"/>
                        </a:solidFill>
                        <a:latin typeface="Cambria Math" panose="02040503050406030204" pitchFamily="18" charset="0"/>
                        <a:cs typeface="Cambria Math" panose="02040503050406030204" pitchFamily="18" charset="0"/>
                        <a:sym typeface="+mn-ea"/>
                      </a:rPr>
                      <m:t> </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u</m:t>
                    </m:r>
                    <m:r>
                      <a:rPr lang="en-US" altLang="zh-CN" sz="2000">
                        <a:solidFill>
                          <a:schemeClr val="tx1"/>
                        </a:solidFill>
                        <a:latin typeface="Cambria Math" panose="02040503050406030204" pitchFamily="18" charset="0"/>
                        <a:cs typeface="Cambria Math" panose="02040503050406030204" pitchFamily="18" charset="0"/>
                        <a:sym typeface="+mn-ea"/>
                      </a:rPr>
                      <m: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r>
                              <m:rPr>
                                <m:sty m:val="p"/>
                              </m:rPr>
                              <a:rPr lang="en-US" altLang="zh-CN" sz="2000">
                                <a:solidFill>
                                  <a:schemeClr val="tx1"/>
                                </a:solidFill>
                                <a:latin typeface="Cambria Math" panose="02040503050406030204" pitchFamily="18" charset="0"/>
                                <a:cs typeface="Cambria Math" panose="02040503050406030204" pitchFamily="18" charset="0"/>
                                <a:sym typeface="+mn-ea"/>
                              </a:rPr>
                              <m:t>u</m:t>
                            </m:r>
                          </m:sup>
                        </m:sSup>
                        <m:r>
                          <a:rPr lang="en-US" altLang="zh-CN" sz="2000">
                            <a:solidFill>
                              <a:schemeClr val="tx1"/>
                            </a:solidFill>
                            <a:latin typeface="Cambria Math" panose="02040503050406030204" pitchFamily="18" charset="0"/>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u</m:t>
                            </m:r>
                          </m:sup>
                        </m:sSup>
                      </m:num>
                      <m:den>
                        <m:r>
                          <a:rPr lang="en-US" altLang="zh-CN" sz="2000">
                            <a:solidFill>
                              <a:schemeClr val="tx1"/>
                            </a:solidFill>
                            <a:latin typeface="Cambria Math" panose="02040503050406030204" pitchFamily="18" charset="0"/>
                            <a:cs typeface="Cambria Math" panose="02040503050406030204" pitchFamily="18" charset="0"/>
                            <a:sym typeface="+mn-ea"/>
                          </a:rPr>
                          <m:t>2</m:t>
                        </m:r>
                      </m:den>
                    </m:f>
                    <m:r>
                      <a:rPr lang="en-US" altLang="zh-CN" sz="2000">
                        <a:solidFill>
                          <a:schemeClr val="tx1"/>
                        </a:solidFill>
                        <a:latin typeface="Cambria Math" panose="02040503050406030204" pitchFamily="18" charset="0"/>
                        <a:cs typeface="Cambria Math" panose="02040503050406030204" pitchFamily="18" charset="0"/>
                        <a:sym typeface="+mn-ea"/>
                      </a:rPr>
                      <m:t>      </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sinh</m:t>
                    </m:r>
                    <m:r>
                      <a:rPr lang="en-US" altLang="zh-CN" sz="2000">
                        <a:solidFill>
                          <a:schemeClr val="tx1"/>
                        </a:solidFill>
                        <a:latin typeface="Cambria Math" panose="02040503050406030204" pitchFamily="18" charset="0"/>
                        <a:cs typeface="Cambria Math" panose="02040503050406030204" pitchFamily="18" charset="0"/>
                        <a:sym typeface="+mn-ea"/>
                      </a:rPr>
                      <m:t> </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u</m:t>
                    </m:r>
                    <m:r>
                      <a:rPr lang="en-US" altLang="zh-CN" sz="2000">
                        <a:solidFill>
                          <a:schemeClr val="tx1"/>
                        </a:solidFill>
                        <a:latin typeface="Cambria Math" panose="02040503050406030204" pitchFamily="18" charset="0"/>
                        <a:cs typeface="Cambria Math" panose="02040503050406030204" pitchFamily="18" charset="0"/>
                        <a:sym typeface="+mn-ea"/>
                      </a:rPr>
                      <m:t>=</m:t>
                    </m:r>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r>
                              <m:rPr>
                                <m:sty m:val="p"/>
                              </m:rPr>
                              <a:rPr lang="en-US" altLang="zh-CN" sz="2000">
                                <a:solidFill>
                                  <a:schemeClr val="tx1"/>
                                </a:solidFill>
                                <a:latin typeface="Cambria Math" panose="02040503050406030204" pitchFamily="18" charset="0"/>
                                <a:cs typeface="Cambria Math" panose="02040503050406030204" pitchFamily="18" charset="0"/>
                                <a:sym typeface="+mn-ea"/>
                              </a:rPr>
                              <m:t>u</m:t>
                            </m:r>
                          </m:sup>
                        </m:sSup>
                        <m:r>
                          <a:rPr lang="en-US" altLang="zh-CN" sz="2000">
                            <a:solidFill>
                              <a:schemeClr val="tx1"/>
                            </a:solidFill>
                            <a:latin typeface="Cambria Math" panose="02040503050406030204" pitchFamily="18" charset="0"/>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e</m:t>
                            </m:r>
                          </m:e>
                          <m:sup>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u</m:t>
                            </m:r>
                          </m:sup>
                        </m:sSup>
                      </m:num>
                      <m:den>
                        <m:r>
                          <a:rPr lang="en-US" altLang="zh-CN" sz="2000">
                            <a:solidFill>
                              <a:schemeClr val="tx1"/>
                            </a:solidFill>
                            <a:latin typeface="Cambria Math" panose="02040503050406030204" pitchFamily="18" charset="0"/>
                            <a:cs typeface="Cambria Math" panose="02040503050406030204" pitchFamily="18" charset="0"/>
                            <a:sym typeface="+mn-ea"/>
                          </a:rPr>
                          <m:t>2</m:t>
                        </m:r>
                      </m:den>
                    </m:f>
                    <m:r>
                      <a:rPr lang="en-US" altLang="zh-CN" sz="2000">
                        <a:solidFill>
                          <a:schemeClr val="tx1"/>
                        </a:solidFill>
                        <a:latin typeface="Cambria Math" panose="02040503050406030204" pitchFamily="18" charset="0"/>
                        <a:cs typeface="Cambria Math" panose="02040503050406030204" pitchFamily="18" charset="0"/>
                        <a:sym typeface="+mn-ea"/>
                      </a:rPr>
                      <m:t> </m:t>
                    </m:r>
                  </m:oMath>
                </a14:m>
                <a:r>
                  <a:rPr lang="en-US" altLang="zh-CN" sz="2000" dirty="0">
                    <a:solidFill>
                      <a:schemeClr val="tx1"/>
                    </a:solidFill>
                    <a:latin typeface="Cambria Math" panose="02040503050406030204" pitchFamily="18" charset="0"/>
                    <a:cs typeface="Cambria Math" panose="02040503050406030204" pitchFamily="18" charset="0"/>
                    <a:sym typeface="+mn-ea"/>
                  </a:rPr>
                  <a:t>)</a:t>
                </a:r>
                <a:endParaRPr lang="en-US" altLang="zh-CN" sz="2000" dirty="0">
                  <a:latin typeface="微软雅黑" panose="020B0503020204020204" charset="-122"/>
                  <a:ea typeface="微软雅黑" panose="020B0503020204020204" charset="-122"/>
                  <a:cs typeface="Arial" panose="020B0604020202020204" pitchFamily="34" charset="0"/>
                  <a:sym typeface="+mn-ea"/>
                </a:endParaRPr>
              </a:p>
              <a:p>
                <a:pPr indent="457200" fontAlgn="auto">
                  <a:lnSpc>
                    <a:spcPct val="10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考虑</a:t>
                </a:r>
                <a:r>
                  <a:rPr lang="en-US" altLang="zh-CN" sz="2400" dirty="0">
                    <a:latin typeface="Times New Roman" panose="02020603050405020304" charset="0"/>
                    <a:cs typeface="Times New Roman" panose="02020603050405020304" charset="0"/>
                    <a:sym typeface="+mn-ea"/>
                  </a:rPr>
                  <a:t>X(x)Y(0)=0, (X(x)</a:t>
                </a:r>
                <a:r>
                  <a:rPr lang="en-US" altLang="zh-CN" sz="2400" dirty="0">
                    <a:latin typeface="Arial" panose="020B0604020202020204" pitchFamily="34" charset="0"/>
                    <a:cs typeface="Arial" panose="020B0604020202020204" pitchFamily="34" charset="0"/>
                    <a:sym typeface="+mn-ea"/>
                  </a:rPr>
                  <a:t>≠</a:t>
                </a:r>
                <a:r>
                  <a:rPr lang="en-US" altLang="zh-CN" sz="2400" dirty="0">
                    <a:latin typeface="Times New Roman" panose="02020603050405020304" charset="0"/>
                    <a:cs typeface="Times New Roman" panose="02020603050405020304" charset="0"/>
                    <a:sym typeface="+mn-ea"/>
                  </a:rPr>
                  <a:t>0, </a:t>
                </a:r>
                <a:r>
                  <a:rPr lang="zh-CN" altLang="en-US" sz="2400" dirty="0">
                    <a:latin typeface="Times New Roman" panose="02020603050405020304" charset="0"/>
                    <a:cs typeface="Times New Roman" panose="02020603050405020304" charset="0"/>
                    <a:sym typeface="+mn-ea"/>
                  </a:rPr>
                  <a:t>否则</a:t>
                </a: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x,y</a:t>
                </a:r>
                <a:r>
                  <a:rPr lang="en-US" altLang="zh-CN" sz="2400" dirty="0">
                    <a:latin typeface="Times New Roman" panose="02020603050405020304" charset="0"/>
                    <a:cs typeface="Times New Roman" panose="02020603050405020304" charset="0"/>
                    <a:sym typeface="+mn-ea"/>
                  </a:rPr>
                  <a:t>)=0</a:t>
                </a:r>
                <a:r>
                  <a:rPr lang="zh-CN" altLang="en-US" sz="2400" dirty="0">
                    <a:latin typeface="Times New Roman" panose="02020603050405020304" charset="0"/>
                    <a:cs typeface="Times New Roman" panose="02020603050405020304" charset="0"/>
                    <a:sym typeface="+mn-ea"/>
                  </a:rPr>
                  <a:t>平凡解</a:t>
                </a:r>
                <a:r>
                  <a:rPr lang="en-US" altLang="zh-CN" sz="2400" dirty="0">
                    <a:latin typeface="Times New Roman" panose="02020603050405020304" charset="0"/>
                    <a:cs typeface="Times New Roman" panose="02020603050405020304" charset="0"/>
                    <a:sym typeface="+mn-ea"/>
                  </a:rPr>
                  <a:t>), </a:t>
                </a:r>
                <a:r>
                  <a:rPr lang="zh-CN" altLang="en-US" sz="2400" dirty="0">
                    <a:latin typeface="Times New Roman" panose="02020603050405020304" charset="0"/>
                    <a:cs typeface="Times New Roman" panose="02020603050405020304" charset="0"/>
                    <a:sym typeface="+mn-ea"/>
                  </a:rPr>
                  <a:t>故</a:t>
                </a:r>
                <a:r>
                  <a:rPr lang="en-US" altLang="zh-CN" sz="2400" dirty="0">
                    <a:latin typeface="Times New Roman" panose="02020603050405020304" charset="0"/>
                    <a:cs typeface="Times New Roman" panose="02020603050405020304" charset="0"/>
                    <a:sym typeface="+mn-ea"/>
                  </a:rPr>
                  <a:t>Y(0)=0,   C</a:t>
                </a:r>
                <a:r>
                  <a:rPr lang="en-US" altLang="zh-CN" sz="2400" baseline="-25000" dirty="0">
                    <a:latin typeface="Times New Roman" panose="02020603050405020304" charset="0"/>
                    <a:cs typeface="Times New Roman" panose="02020603050405020304" charset="0"/>
                    <a:sym typeface="+mn-ea"/>
                  </a:rPr>
                  <a:t>n</a:t>
                </a:r>
                <a:r>
                  <a:rPr lang="en-US" altLang="zh-CN" sz="2400" dirty="0">
                    <a:latin typeface="Times New Roman" panose="02020603050405020304" charset="0"/>
                    <a:cs typeface="Times New Roman" panose="02020603050405020304" charset="0"/>
                    <a:sym typeface="+mn-ea"/>
                  </a:rPr>
                  <a:t>=0  :</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400">
                          <a:solidFill>
                            <a:schemeClr val="tx1"/>
                          </a:solidFill>
                          <a:latin typeface="Cambria Math" panose="02040503050406030204" pitchFamily="18" charset="0"/>
                          <a:cs typeface="Cambria Math" panose="02040503050406030204" pitchFamily="18" charset="0"/>
                          <a:sym typeface="+mn-ea"/>
                        </a:rPr>
                        <m:t>sinh</m:t>
                      </m:r>
                      <m:r>
                        <a:rPr lang="en-US" altLang="zh-CN" sz="2400">
                          <a:solidFill>
                            <a:schemeClr val="tx1"/>
                          </a:solidFill>
                          <a:latin typeface="Cambria Math" panose="02040503050406030204" pitchFamily="18" charset="0"/>
                          <a:cs typeface="Cambria Math" panose="02040503050406030204" pitchFamily="18" charset="0"/>
                          <a:sym typeface="+mn-ea"/>
                        </a:rPr>
                        <m:t> </m:t>
                      </m:r>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oMath>
                  </m:oMathPara>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457200" fontAlgn="auto">
                  <a:lnSpc>
                    <a:spcPct val="10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故</a:t>
                </a: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u(</a:t>
                </a:r>
                <a:r>
                  <a:rPr lang="en-US" altLang="zh-CN" sz="2400" dirty="0" err="1">
                    <a:solidFill>
                      <a:schemeClr val="tx1"/>
                    </a:solidFill>
                    <a:latin typeface="Times New Roman" panose="02020603050405020304" charset="0"/>
                    <a:ea typeface="黑体" panose="02010609060101010101" charset="-122"/>
                    <a:cs typeface="Times New Roman" panose="02020603050405020304" charset="0"/>
                    <a:sym typeface="+mn-ea"/>
                  </a:rPr>
                  <a:t>x,t</a:t>
                </a: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a:t>
                </a: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的特征解：</a:t>
                </a:r>
              </a:p>
              <a:p>
                <a:pPr indent="457200" algn="ctr" fontAlgn="auto">
                  <a:lnSpc>
                    <a:spcPct val="10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u</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a:t>
                </a:r>
                <a:r>
                  <a:rPr lang="en-US" altLang="zh-CN" sz="2400" dirty="0" err="1">
                    <a:latin typeface="Times New Roman" panose="02020603050405020304" charset="0"/>
                    <a:ea typeface="微软雅黑" panose="020B0503020204020204" charset="-122"/>
                    <a:cs typeface="Times New Roman" panose="02020603050405020304" charset="0"/>
                    <a:sym typeface="+mn-ea"/>
                  </a:rPr>
                  <a:t>x,y</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a</m:t>
                        </m:r>
                      </m:den>
                    </m:f>
                    <m:r>
                      <m:rPr>
                        <m:sty m:val="p"/>
                      </m:rPr>
                      <a:rPr lang="en-US" sz="2400">
                        <a:latin typeface="Cambria Math" panose="02040503050406030204" pitchFamily="18" charset="0"/>
                        <a:cs typeface="Cambria Math" panose="02040503050406030204" pitchFamily="18" charset="0"/>
                      </a:rPr>
                      <m:t>x</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sinh</m:t>
                    </m:r>
                    <m:r>
                      <a:rPr lang="en-US" altLang="zh-CN" sz="2400">
                        <a:solidFill>
                          <a:schemeClr val="tx1"/>
                        </a:solidFill>
                        <a:latin typeface="Cambria Math" panose="02040503050406030204" pitchFamily="18" charset="0"/>
                        <a:cs typeface="Cambria Math" panose="02040503050406030204" pitchFamily="18" charset="0"/>
                        <a:sym typeface="+mn-ea"/>
                      </a:rPr>
                      <m:t> </m:t>
                    </m:r>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oMath>
                </a14:m>
                <a:endParaRPr lang="en-US" sz="2400" dirty="0">
                  <a:latin typeface="Cambria Math" panose="02040503050406030204" pitchFamily="18" charset="0"/>
                  <a:cs typeface="Cambria Math" panose="02040503050406030204" pitchFamily="18" charset="0"/>
                </a:endParaRPr>
              </a:p>
              <a:p>
                <a:pPr indent="457200" fontAlgn="auto">
                  <a:lnSpc>
                    <a:spcPct val="100000"/>
                  </a:lnSpc>
                  <a:buFont typeface="Wingdings" panose="05000000000000000000" charset="0"/>
                  <a:buNone/>
                </a:pPr>
                <a:endPar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24130" y="707390"/>
                <a:ext cx="12007850" cy="5687695"/>
              </a:xfrm>
              <a:prstGeom prst="rect">
                <a:avLst/>
              </a:prstGeom>
              <a:blipFill rotWithShape="1">
                <a:blip r:embed="rId5"/>
                <a:stretch>
                  <a:fillRect/>
                </a:stretch>
              </a:blipFill>
            </p:spPr>
            <p:txBody>
              <a:bodyPr/>
              <a:lstStyle/>
              <a:p>
                <a:r>
                  <a:rPr lang="zh-CN" altLang="en-US">
                    <a:noFill/>
                  </a:rPr>
                  <a:t> </a:t>
                </a:r>
              </a:p>
            </p:txBody>
          </p:sp>
        </mc:Fallback>
      </mc:AlternateContent>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42545" y="-26733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3" name="文本框 2"/>
              <p:cNvSpPr txBox="1"/>
              <p:nvPr/>
            </p:nvSpPr>
            <p:spPr>
              <a:xfrm>
                <a:off x="24130" y="597535"/>
                <a:ext cx="12138660" cy="6051015"/>
              </a:xfrm>
              <a:prstGeom prst="rect">
                <a:avLst/>
              </a:prstGeom>
              <a:noFill/>
            </p:spPr>
            <p:txBody>
              <a:bodyPr wrap="square" rtlCol="0">
                <a:spAutoFit/>
              </a:bodyPr>
              <a:lstStyle/>
              <a:p>
                <a:pPr marL="457200" indent="-457200" fontAlgn="auto">
                  <a:lnSpc>
                    <a:spcPct val="150000"/>
                  </a:lnSpc>
                  <a:buFont typeface="Wingdings" panose="05000000000000000000" charset="0"/>
                  <a:buChar char="u"/>
                </a:pPr>
                <a:r>
                  <a:rPr lang="zh-CN" altLang="en-US" sz="2800" b="1" dirty="0">
                    <a:sym typeface="+mn-ea"/>
                  </a:rPr>
                  <a:t>分离变量</a:t>
                </a:r>
              </a:p>
              <a:p>
                <a:pPr indent="0" fontAlgn="auto">
                  <a:lnSpc>
                    <a:spcPct val="150000"/>
                  </a:lnSpc>
                  <a:buFont typeface="Wingdings" panose="05000000000000000000" charset="0"/>
                  <a:buNone/>
                </a:pPr>
                <a:r>
                  <a:rPr lang="en-US" altLang="zh-CN" sz="2800" b="1" dirty="0">
                    <a:sym typeface="+mn-ea"/>
                  </a:rPr>
                  <a:t>     </a:t>
                </a:r>
                <a:r>
                  <a:rPr lang="zh-CN" altLang="en-US" sz="2800" dirty="0">
                    <a:sym typeface="+mn-ea"/>
                  </a:rPr>
                  <a:t>基本思想</a:t>
                </a:r>
                <a:r>
                  <a:rPr lang="en-US" altLang="zh-CN" sz="2800" dirty="0">
                    <a:sym typeface="+mn-ea"/>
                  </a:rPr>
                  <a:t>---</a:t>
                </a:r>
                <a:r>
                  <a:rPr lang="zh-CN" altLang="en-US" sz="2800" dirty="0">
                    <a:sym typeface="+mn-ea"/>
                  </a:rPr>
                  <a:t>将多变量的偏微分方程转变为几个</a:t>
                </a:r>
                <a:r>
                  <a:rPr lang="zh-CN" altLang="en-US" sz="2800" dirty="0">
                    <a:solidFill>
                      <a:srgbClr val="FF0000"/>
                    </a:solidFill>
                    <a:sym typeface="+mn-ea"/>
                  </a:rPr>
                  <a:t>单变量的常微分方程</a:t>
                </a:r>
                <a:r>
                  <a:rPr lang="zh-CN" altLang="en-US" sz="2800" dirty="0">
                    <a:sym typeface="+mn-ea"/>
                  </a:rPr>
                  <a:t>。</a:t>
                </a:r>
                <a:endParaRPr lang="en-US" altLang="zh-CN" sz="2800" dirty="0">
                  <a:sym typeface="+mn-ea"/>
                </a:endParaRPr>
              </a:p>
              <a:p>
                <a:pPr fontAlgn="auto">
                  <a:lnSpc>
                    <a:spcPct val="150000"/>
                  </a:lnSpc>
                </a:pPr>
                <a:r>
                  <a:rPr lang="en-US" altLang="zh-CN" sz="2800" b="1" dirty="0">
                    <a:sym typeface="+mn-ea"/>
                  </a:rPr>
                  <a:t>2.1   </a:t>
                </a:r>
                <a:r>
                  <a:rPr lang="en-US" altLang="zh-CN" sz="2800" b="1" dirty="0" err="1">
                    <a:sym typeface="+mn-ea"/>
                  </a:rPr>
                  <a:t>有界弦的自由振动</a:t>
                </a:r>
                <a:r>
                  <a:rPr lang="en-US" altLang="zh-CN" sz="2800" dirty="0">
                    <a:latin typeface="黑体" panose="02010609060101010101" charset="-122"/>
                    <a:ea typeface="黑体" panose="02010609060101010101" charset="-122"/>
                    <a:cs typeface="黑体" panose="02010609060101010101" charset="-122"/>
                  </a:rPr>
                  <a:t> </a:t>
                </a:r>
              </a:p>
              <a:p>
                <a:pPr indent="457200" fontAlgn="auto">
                  <a:lnSpc>
                    <a:spcPct val="150000"/>
                  </a:lnSpc>
                </a:pPr>
                <a:r>
                  <a:rPr lang="zh-CN" altLang="en-US" sz="2400" dirty="0">
                    <a:latin typeface="黑体" panose="02010609060101010101" charset="-122"/>
                    <a:ea typeface="黑体" panose="02010609060101010101" charset="-122"/>
                    <a:cs typeface="黑体" panose="02010609060101010101" charset="-122"/>
                  </a:rPr>
                  <a:t>两端固定弦振动的定解问题：</a:t>
                </a:r>
              </a:p>
              <a:p>
                <a:pPr indent="457200" fontAlgn="auto">
                  <a:lnSpc>
                    <a:spcPct val="100000"/>
                  </a:lnSpc>
                </a:pPr>
                <a:endParaRPr lang="zh-CN" altLang="en-US" sz="2400" dirty="0">
                  <a:latin typeface="黑体" panose="02010609060101010101" charset="-122"/>
                  <a:ea typeface="黑体" panose="02010609060101010101" charset="-122"/>
                  <a:cs typeface="黑体" panose="02010609060101010101" charset="-122"/>
                </a:endParaRPr>
              </a:p>
              <a:p>
                <a:pPr indent="457200" fontAlgn="auto">
                  <a:lnSpc>
                    <a:spcPct val="100000"/>
                  </a:lnSpc>
                </a:pPr>
                <a14:m>
                  <m:oMathPara xmlns:m="http://schemas.openxmlformats.org/officeDocument/2006/math">
                    <m:oMathParaPr>
                      <m:jc m:val="left"/>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𝛹</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pPr>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pPr>
                <a:endParaRPr lang="zh-CN" altLang="en-US" sz="2400" dirty="0">
                  <a:latin typeface="黑体" panose="02010609060101010101" charset="-122"/>
                  <a:ea typeface="黑体" panose="02010609060101010101" charset="-122"/>
                  <a:cs typeface="黑体" panose="02010609060101010101" charset="-122"/>
                </a:endParaRPr>
              </a:p>
            </p:txBody>
          </p:sp>
        </mc:Choice>
        <mc:Fallback xmlns="">
          <p:sp>
            <p:nvSpPr>
              <p:cNvPr id="3" name="文本框 2"/>
              <p:cNvSpPr txBox="1">
                <a:spLocks noRot="1" noChangeAspect="1" noMove="1" noResize="1" noEditPoints="1" noAdjustHandles="1" noChangeArrowheads="1" noChangeShapeType="1" noTextEdit="1"/>
              </p:cNvSpPr>
              <p:nvPr/>
            </p:nvSpPr>
            <p:spPr>
              <a:xfrm>
                <a:off x="24130" y="597535"/>
                <a:ext cx="12138660" cy="6051015"/>
              </a:xfrm>
              <a:prstGeom prst="rect">
                <a:avLst/>
              </a:prstGeom>
              <a:blipFill rotWithShape="1">
                <a:blip r:embed="rId5"/>
                <a:stretch>
                  <a:fillRect b="2"/>
                </a:stretch>
              </a:blipFill>
            </p:spPr>
            <p:txBody>
              <a:bodyPr/>
              <a:lstStyle/>
              <a:p>
                <a:r>
                  <a:rPr lang="zh-CN" altLang="en-US">
                    <a:noFill/>
                  </a:rPr>
                  <a:t> </a:t>
                </a:r>
              </a:p>
            </p:txBody>
          </p:sp>
        </mc:Fallback>
      </mc:AlternateContent>
      <p:sp>
        <p:nvSpPr>
          <p:cNvPr id="57372" name="Rectangle 28"/>
          <p:cNvSpPr>
            <a:spLocks noChangeArrowheads="1"/>
          </p:cNvSpPr>
          <p:nvPr/>
        </p:nvSpPr>
        <p:spPr bwMode="auto">
          <a:xfrm>
            <a:off x="3346768" y="74613"/>
            <a:ext cx="3660140" cy="1014730"/>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32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
        <p:nvSpPr>
          <p:cNvPr id="2" name="矩形 1"/>
          <p:cNvSpPr/>
          <p:nvPr/>
        </p:nvSpPr>
        <p:spPr>
          <a:xfrm>
            <a:off x="387350" y="3423829"/>
            <a:ext cx="1914979" cy="875756"/>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387350" y="5140279"/>
            <a:ext cx="3282315" cy="770664"/>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863205" y="2531745"/>
            <a:ext cx="3787775" cy="1037590"/>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i="1">
                <a:solidFill>
                  <a:schemeClr val="tx1"/>
                </a:solidFill>
                <a:latin typeface="Times New Roman" panose="02020603050405020304" charset="0"/>
                <a:cs typeface="Times New Roman" panose="02020603050405020304" charset="0"/>
              </a:rPr>
              <a:t>L</a:t>
            </a:r>
            <a:r>
              <a:rPr lang="en-US" altLang="zh-CN" sz="3200">
                <a:solidFill>
                  <a:schemeClr val="tx1"/>
                </a:solidFill>
                <a:latin typeface="Times New Roman" panose="02020603050405020304" charset="0"/>
                <a:cs typeface="Times New Roman" panose="02020603050405020304" charset="0"/>
              </a:rPr>
              <a:t>u(x,y)=0</a:t>
            </a:r>
          </a:p>
        </p:txBody>
      </p:sp>
      <p:sp>
        <p:nvSpPr>
          <p:cNvPr id="11" name="下箭头 10"/>
          <p:cNvSpPr/>
          <p:nvPr/>
        </p:nvSpPr>
        <p:spPr>
          <a:xfrm>
            <a:off x="9379585" y="3383280"/>
            <a:ext cx="755015" cy="660400"/>
          </a:xfrm>
          <a:prstGeom prst="downArrow">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016875" y="4299585"/>
            <a:ext cx="3787775" cy="1037590"/>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lnSpc>
                <a:spcPct val="150000"/>
              </a:lnSpc>
            </a:pPr>
            <a:r>
              <a:rPr lang="en-US" altLang="zh-CN" sz="3200" b="1" i="1">
                <a:solidFill>
                  <a:schemeClr val="tx1"/>
                </a:solidFill>
                <a:latin typeface="Times New Roman" panose="02020603050405020304" charset="0"/>
                <a:cs typeface="Times New Roman" panose="02020603050405020304" charset="0"/>
              </a:rPr>
              <a:t>L</a:t>
            </a:r>
            <a:r>
              <a:rPr lang="en-US" altLang="zh-CN" sz="3200" b="1" i="1" baseline="-25000">
                <a:solidFill>
                  <a:schemeClr val="tx1"/>
                </a:solidFill>
                <a:latin typeface="Times New Roman" panose="02020603050405020304" charset="0"/>
                <a:cs typeface="Times New Roman" panose="02020603050405020304" charset="0"/>
              </a:rPr>
              <a:t>x</a:t>
            </a:r>
            <a:r>
              <a:rPr lang="en-US" altLang="zh-CN" sz="3200">
                <a:solidFill>
                  <a:schemeClr val="tx1"/>
                </a:solidFill>
                <a:latin typeface="Times New Roman" panose="02020603050405020304" charset="0"/>
                <a:cs typeface="Times New Roman" panose="02020603050405020304" charset="0"/>
              </a:rPr>
              <a:t>X(x)=0</a:t>
            </a:r>
          </a:p>
          <a:p>
            <a:pPr algn="ctr" fontAlgn="auto">
              <a:lnSpc>
                <a:spcPct val="150000"/>
              </a:lnSpc>
            </a:pPr>
            <a:r>
              <a:rPr lang="en-US" altLang="zh-CN" sz="3200" b="1" i="1">
                <a:solidFill>
                  <a:schemeClr val="tx1"/>
                </a:solidFill>
                <a:latin typeface="Times New Roman" panose="02020603050405020304" charset="0"/>
                <a:cs typeface="Times New Roman" panose="02020603050405020304" charset="0"/>
                <a:sym typeface="+mn-ea"/>
              </a:rPr>
              <a:t>L</a:t>
            </a:r>
            <a:r>
              <a:rPr lang="en-US" altLang="zh-CN" sz="3200" b="1" i="1" baseline="-25000">
                <a:solidFill>
                  <a:schemeClr val="tx1"/>
                </a:solidFill>
                <a:latin typeface="Times New Roman" panose="02020603050405020304" charset="0"/>
                <a:cs typeface="Times New Roman" panose="02020603050405020304" charset="0"/>
                <a:sym typeface="+mn-ea"/>
              </a:rPr>
              <a:t>t</a:t>
            </a:r>
            <a:r>
              <a:rPr lang="en-US" altLang="zh-CN" sz="3200">
                <a:solidFill>
                  <a:schemeClr val="tx1"/>
                </a:solidFill>
                <a:latin typeface="Times New Roman" panose="02020603050405020304" charset="0"/>
                <a:cs typeface="Times New Roman" panose="02020603050405020304" charset="0"/>
                <a:sym typeface="+mn-ea"/>
              </a:rPr>
              <a:t>T(t)=0</a:t>
            </a:r>
            <a:endParaRPr lang="en-US" altLang="zh-CN" sz="3200">
              <a:solidFill>
                <a:schemeClr val="tx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animBg="1"/>
      <p:bldP spid="7" grpId="0" bldLvl="0" animBg="1"/>
      <p:bldP spid="7" grpId="1" animBg="1"/>
      <p:bldP spid="10" grpId="0" animBg="1"/>
      <p:bldP spid="10" grpId="1" animBg="1"/>
      <p:bldP spid="11" grpId="0" animBg="1"/>
      <p:bldP spid="11" grpId="1" animBg="1"/>
      <p:bldP spid="12" grpId="0" animBg="1"/>
      <p:bldP spid="12"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24130" y="660400"/>
                <a:ext cx="12184380" cy="3284220"/>
              </a:xfrm>
              <a:prstGeom prst="rect">
                <a:avLst/>
              </a:prstGeom>
              <a:noFill/>
            </p:spPr>
            <p:txBody>
              <a:bodyPr wrap="square" rtlCol="0">
                <a:spAutoFit/>
              </a:bodyPr>
              <a:lstStyle/>
              <a:p>
                <a:pPr indent="457200" fontAlgn="auto">
                  <a:lnSpc>
                    <a:spcPct val="10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故</a:t>
                </a: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u(</a:t>
                </a:r>
                <a:r>
                  <a:rPr lang="en-US" altLang="zh-CN" sz="2400" dirty="0" err="1">
                    <a:solidFill>
                      <a:schemeClr val="tx1"/>
                    </a:solidFill>
                    <a:latin typeface="Times New Roman" panose="02020603050405020304" charset="0"/>
                    <a:ea typeface="黑体" panose="02010609060101010101" charset="-122"/>
                    <a:cs typeface="Times New Roman" panose="02020603050405020304" charset="0"/>
                    <a:sym typeface="+mn-ea"/>
                  </a:rPr>
                  <a:t>x,t</a:t>
                </a: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a:t>
                </a: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的一般解：</a:t>
                </a:r>
              </a:p>
              <a:p>
                <a:pPr indent="457200" algn="ctr" fontAlgn="auto">
                  <a:lnSpc>
                    <a:spcPct val="10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u(</a:t>
                </a:r>
                <a:r>
                  <a:rPr lang="en-US" altLang="zh-CN" sz="2400" dirty="0" err="1">
                    <a:latin typeface="Times New Roman" panose="02020603050405020304" charset="0"/>
                    <a:ea typeface="微软雅黑" panose="020B0503020204020204" charset="-122"/>
                    <a:cs typeface="Times New Roman" panose="02020603050405020304" charset="0"/>
                    <a:sym typeface="+mn-ea"/>
                  </a:rPr>
                  <a:t>x,y</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a</m:t>
                            </m:r>
                          </m:den>
                        </m:f>
                        <m:r>
                          <m:rPr>
                            <m:sty m:val="p"/>
                          </m:rPr>
                          <a:rPr lang="en-US" sz="2400">
                            <a:latin typeface="Cambria Math" panose="02040503050406030204" pitchFamily="18" charset="0"/>
                            <a:cs typeface="Cambria Math" panose="02040503050406030204" pitchFamily="18" charset="0"/>
                          </a:rPr>
                          <m:t>x</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sinh</m:t>
                        </m:r>
                        <m:r>
                          <a:rPr lang="en-US" altLang="zh-CN" sz="2400">
                            <a:solidFill>
                              <a:schemeClr val="tx1"/>
                            </a:solidFill>
                            <a:latin typeface="Cambria Math" panose="02040503050406030204" pitchFamily="18" charset="0"/>
                            <a:cs typeface="Cambria Math" panose="02040503050406030204" pitchFamily="18" charset="0"/>
                            <a:sym typeface="+mn-ea"/>
                          </a:rPr>
                          <m:t> </m:t>
                        </m:r>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y</m:t>
                        </m:r>
                      </m:e>
                    </m:nary>
                  </m:oMath>
                </a14:m>
                <a:endParaRPr lang="en-US" sz="2400" dirty="0">
                  <a:latin typeface="Cambria Math" panose="02040503050406030204" pitchFamily="18" charset="0"/>
                  <a:cs typeface="Cambria Math" panose="02040503050406030204" pitchFamily="18" charset="0"/>
                </a:endParaRPr>
              </a:p>
              <a:p>
                <a:pPr indent="457200" algn="l" fontAlgn="auto">
                  <a:lnSpc>
                    <a:spcPct val="10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利用边界条件</a:t>
                </a:r>
                <a14:m>
                  <m:oMath xmlns:m="http://schemas.openxmlformats.org/officeDocument/2006/math">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b</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𝑓</m:t>
                        </m:r>
                      </m:e>
                      <m:sub>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p>
              <a:p>
                <a:pPr indent="457200" algn="ctr" fontAlgn="auto">
                  <a:lnSpc>
                    <a:spcPct val="100000"/>
                  </a:lnSpc>
                  <a:buFont typeface="Wingdings" panose="05000000000000000000" charset="0"/>
                  <a:buNone/>
                </a:pPr>
                <a14:m>
                  <m:oMath xmlns:m="http://schemas.openxmlformats.org/officeDocument/2006/math">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𝑓</m:t>
                        </m:r>
                      </m:e>
                      <m:sub>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=u(</a:t>
                </a:r>
                <a:r>
                  <a:rPr lang="en-US" altLang="zh-CN" sz="2400" dirty="0" err="1">
                    <a:latin typeface="Times New Roman" panose="02020603050405020304" charset="0"/>
                    <a:ea typeface="微软雅黑" panose="020B0503020204020204" charset="-122"/>
                    <a:cs typeface="Times New Roman" panose="02020603050405020304" charset="0"/>
                    <a:sym typeface="+mn-ea"/>
                  </a:rPr>
                  <a:t>x,b</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a</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xsinh</m:t>
                        </m:r>
                        <m:r>
                          <a:rPr lang="en-US" altLang="zh-CN" sz="2400">
                            <a:solidFill>
                              <a:schemeClr val="tx1"/>
                            </a:solidFill>
                            <a:latin typeface="Cambria Math" panose="02040503050406030204" pitchFamily="18" charset="0"/>
                            <a:cs typeface="Cambria Math" panose="02040503050406030204" pitchFamily="18" charset="0"/>
                            <a:sym typeface="+mn-ea"/>
                          </a:rPr>
                          <m:t> </m:t>
                        </m:r>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𝑏𝑛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e>
                    </m:nary>
                  </m:oMath>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457200" algn="l" fontAlgn="auto">
                  <a:lnSpc>
                    <a:spcPct val="100000"/>
                  </a:lnSpc>
                  <a:buFont typeface="Wingdings" panose="05000000000000000000" charset="0"/>
                  <a:buNone/>
                </a:pPr>
                <a14:m>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altLang="zh-CN" sz="2400">
                        <a:solidFill>
                          <a:schemeClr val="tx1"/>
                        </a:solidFill>
                        <a:latin typeface="Cambria Math" panose="02040503050406030204" pitchFamily="18" charset="0"/>
                        <a:cs typeface="Cambria Math" panose="02040503050406030204" pitchFamily="18" charset="0"/>
                        <a:sym typeface="+mn-ea"/>
                      </a:rPr>
                      <m:t>sinh</m:t>
                    </m:r>
                    <m:r>
                      <a:rPr lang="en-US" altLang="zh-CN" sz="2400">
                        <a:solidFill>
                          <a:schemeClr val="tx1"/>
                        </a:solidFill>
                        <a:latin typeface="Cambria Math" panose="02040503050406030204" pitchFamily="18" charset="0"/>
                        <a:cs typeface="Cambria Math" panose="02040503050406030204" pitchFamily="18" charset="0"/>
                        <a:sym typeface="+mn-ea"/>
                      </a:rPr>
                      <m:t> </m:t>
                    </m:r>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𝑏𝑛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oMath>
                </a14:m>
                <a:r>
                  <a:rPr lang="zh-CN" altLang="en-US" sz="2400" dirty="0">
                    <a:solidFill>
                      <a:schemeClr val="tx1"/>
                    </a:solidFill>
                    <a:latin typeface="Cambria Math" panose="02040503050406030204" pitchFamily="18" charset="0"/>
                    <a:cs typeface="Cambria Math" panose="02040503050406030204" pitchFamily="18" charset="0"/>
                    <a:sym typeface="+mn-ea"/>
                  </a:rPr>
                  <a:t>是</a:t>
                </a:r>
                <a14:m>
                  <m:oMath xmlns:m="http://schemas.openxmlformats.org/officeDocument/2006/math">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𝑓</m:t>
                        </m:r>
                      </m:e>
                      <m:sub>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的半幅傅里叶级数展开系数：</a:t>
                </a:r>
              </a:p>
              <a:p>
                <a:pPr indent="457200" algn="ctr" fontAlgn="auto">
                  <a:lnSpc>
                    <a:spcPct val="10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14:m>
                  <m:oMath xmlns:m="http://schemas.openxmlformats.org/officeDocument/2006/math">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𝐵</m:t>
                        </m:r>
                      </m:e>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sub>
                    </m:s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2</m:t>
                        </m:r>
                      </m:num>
                      <m:den>
                        <m:r>
                          <m:rPr>
                            <m:sty m:val="p"/>
                          </m:rPr>
                          <a:rPr lang="en-US" sz="2400">
                            <a:latin typeface="Cambria Math" panose="02040503050406030204" pitchFamily="18" charset="0"/>
                            <a:ea typeface="微软雅黑" panose="020B0503020204020204" charset="-122"/>
                            <a:cs typeface="Cambria Math" panose="02040503050406030204" pitchFamily="18" charset="0"/>
                            <a:sym typeface="+mn-ea"/>
                          </a:rPr>
                          <m:t>a</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csch</m:t>
                    </m:r>
                    <m:r>
                      <a:rPr lang="en-US" altLang="zh-CN" sz="2400">
                        <a:solidFill>
                          <a:schemeClr val="tx1"/>
                        </a:solidFill>
                        <a:latin typeface="Cambria Math" panose="02040503050406030204" pitchFamily="18" charset="0"/>
                        <a:cs typeface="Cambria Math" panose="02040503050406030204" pitchFamily="18" charset="0"/>
                        <a:sym typeface="+mn-ea"/>
                      </a:rPr>
                      <m:t> </m:t>
                    </m:r>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a:rPr lang="en-US" altLang="zh-CN" sz="2400" i="1">
                            <a:solidFill>
                              <a:schemeClr val="tx1"/>
                            </a:solidFill>
                            <a:latin typeface="Cambria Math" panose="02040503050406030204" pitchFamily="18" charset="0"/>
                            <a:cs typeface="Cambria Math" panose="02040503050406030204" pitchFamily="18" charset="0"/>
                            <a:sym typeface="+mn-ea"/>
                          </a:rPr>
                          <m:t>𝑏𝑛</m:t>
                        </m:r>
                        <m:r>
                          <a:rPr lang="en-US" altLang="zh-CN" sz="2400" i="1">
                            <a:solidFill>
                              <a:schemeClr val="tx1"/>
                            </a:solidFill>
                            <a:latin typeface="Cambria Math" panose="02040503050406030204" pitchFamily="18" charset="0"/>
                            <a:cs typeface="Cambria Math" panose="02040503050406030204" pitchFamily="18" charset="0"/>
                            <a:sym typeface="+mn-ea"/>
                          </a:rPr>
                          <m:t>𝜋</m:t>
                        </m:r>
                      </m:num>
                      <m:den>
                        <m:r>
                          <a:rPr lang="en-US" altLang="zh-CN" sz="2400" i="1">
                            <a:solidFill>
                              <a:schemeClr val="tx1"/>
                            </a:solidFill>
                            <a:latin typeface="Cambria Math" panose="02040503050406030204" pitchFamily="18" charset="0"/>
                            <a:cs typeface="Cambria Math" panose="02040503050406030204" pitchFamily="18" charset="0"/>
                            <a:sym typeface="+mn-ea"/>
                          </a:rPr>
                          <m:t>𝑎</m:t>
                        </m:r>
                      </m:den>
                    </m:f>
                    <m:nary>
                      <m:naryPr>
                        <m:limLoc m:val="subSup"/>
                        <m:ctrlPr>
                          <a:rPr lang="zh-CN" altLang="en-US"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𝑎</m:t>
                        </m:r>
                      </m:sup>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𝑓</m:t>
                            </m:r>
                          </m:e>
                          <m:sub>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nary>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a</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dx</m:t>
                    </m:r>
                  </m:oMath>
                </a14:m>
                <a:endParaRPr lang="en-US" altLang="zh-CN" sz="2400" dirty="0">
                  <a:latin typeface="Times New Roman" panose="02020603050405020304" charset="0"/>
                  <a:ea typeface="微软雅黑" panose="020B0503020204020204" charset="-122"/>
                  <a:cs typeface="Times New Roman" panose="02020603050405020304" charset="0"/>
                  <a:sym typeface="+mn-ea"/>
                </a:endParaRPr>
              </a:p>
              <a:p>
                <a:pPr indent="457200" algn="l" fontAlgn="auto">
                  <a:lnSpc>
                    <a:spcPct val="100000"/>
                  </a:lnSpc>
                  <a:buFont typeface="Wingdings" panose="05000000000000000000" charset="0"/>
                  <a:buNone/>
                </a:pPr>
                <a:endPar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24130" y="660400"/>
                <a:ext cx="12184380" cy="3284220"/>
              </a:xfrm>
              <a:prstGeom prst="rect">
                <a:avLst/>
              </a:prstGeom>
              <a:blipFill rotWithShape="1">
                <a:blip r:embed="rId5"/>
                <a:stretch>
                  <a:fillRect/>
                </a:stretch>
              </a:blipFill>
            </p:spPr>
            <p:txBody>
              <a:bodyPr/>
              <a:lstStyle/>
              <a:p>
                <a:r>
                  <a:rPr lang="zh-CN" altLang="en-US">
                    <a:noFill/>
                  </a:rPr>
                  <a:t> </a:t>
                </a:r>
              </a:p>
            </p:txBody>
          </p:sp>
        </mc:Fallback>
      </mc:AlternateContent>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10160" y="654685"/>
                <a:ext cx="12184380" cy="5887085"/>
              </a:xfrm>
              <a:prstGeom prst="rect">
                <a:avLst/>
              </a:prstGeom>
              <a:noFill/>
            </p:spPr>
            <p:txBody>
              <a:bodyPr wrap="square" rtlCol="0">
                <a:spAutoFit/>
              </a:bodyPr>
              <a:lstStyle/>
              <a:p>
                <a:pPr indent="0" fontAlgn="auto">
                  <a:lnSpc>
                    <a:spcPct val="150000"/>
                  </a:lnSpc>
                  <a:buFont typeface="Wingdings" panose="05000000000000000000" charset="0"/>
                  <a:buNone/>
                </a:pPr>
                <a:r>
                  <a:rPr lang="en-US" altLang="zh-CN" sz="2400" dirty="0">
                    <a:latin typeface="Times New Roman" panose="02020603050405020304" charset="0"/>
                    <a:ea typeface="黑体" panose="02010609060101010101" charset="-122"/>
                    <a:cs typeface="Times New Roman" panose="02020603050405020304" charset="0"/>
                    <a:sym typeface="+mn-ea"/>
                  </a:rPr>
                  <a:t>2</a:t>
                </a:r>
                <a:r>
                  <a:rPr lang="zh-CN" altLang="en-US" sz="2400" dirty="0">
                    <a:latin typeface="Times New Roman" panose="02020603050405020304" charset="0"/>
                    <a:ea typeface="黑体" panose="02010609060101010101" charset="-122"/>
                    <a:cs typeface="Times New Roman" panose="02020603050405020304" charset="0"/>
                    <a:sym typeface="+mn-ea"/>
                  </a:rPr>
                  <a:t>、极坐标系</a:t>
                </a:r>
              </a:p>
              <a:p>
                <a:pPr indent="457200" fontAlgn="auto">
                  <a:lnSpc>
                    <a:spcPct val="15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一个半径为</a:t>
                </a: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a</a:t>
                </a: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的薄圆盘，上下两面绝热，圆周边缘温度分布为已知，求达到恒稳状态时圆盘内的温度分布</a:t>
                </a: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u(</a:t>
                </a:r>
                <a:r>
                  <a:rPr lang="en-US" altLang="zh-CN" sz="2400" dirty="0" err="1">
                    <a:solidFill>
                      <a:schemeClr val="tx1"/>
                    </a:solidFill>
                    <a:latin typeface="Times New Roman" panose="02020603050405020304" charset="0"/>
                    <a:ea typeface="黑体" panose="02010609060101010101" charset="-122"/>
                    <a:cs typeface="Times New Roman" panose="02020603050405020304" charset="0"/>
                    <a:sym typeface="+mn-ea"/>
                  </a:rPr>
                  <a:t>r,</a:t>
                </a:r>
                <a:r>
                  <a:rPr lang="en-US" altLang="zh-CN" sz="2400" dirty="0" err="1">
                    <a:solidFill>
                      <a:schemeClr val="tx1"/>
                    </a:solidFill>
                    <a:latin typeface="Arial" panose="020B0604020202020204" pitchFamily="34" charset="0"/>
                    <a:ea typeface="黑体" panose="02010609060101010101" charset="-122"/>
                    <a:cs typeface="Arial" panose="020B0604020202020204" pitchFamily="34" charset="0"/>
                    <a:sym typeface="+mn-ea"/>
                  </a:rPr>
                  <a:t>θ</a:t>
                </a: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a:t>
                </a: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a:t>
                </a:r>
              </a:p>
              <a:p>
                <a:pPr indent="0" fontAlgn="auto">
                  <a:lnSpc>
                    <a:spcPct val="150000"/>
                  </a:lnSpc>
                  <a:buFont typeface="Wingdings" panose="05000000000000000000" charset="0"/>
                  <a:buNone/>
                </a:pPr>
                <a:r>
                  <a:rPr lang="zh-CN" altLang="en-US" sz="2400" b="1" dirty="0">
                    <a:solidFill>
                      <a:srgbClr val="FF0000"/>
                    </a:solidFill>
                    <a:latin typeface="Cambria Math" panose="02040503050406030204" pitchFamily="18" charset="0"/>
                    <a:ea typeface="黑体" panose="02010609060101010101" charset="-122"/>
                    <a:cs typeface="Cambria Math" panose="02040503050406030204" pitchFamily="18" charset="0"/>
                    <a:sym typeface="+mn-ea"/>
                  </a:rPr>
                  <a:t>分析：</a:t>
                </a: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 </a:t>
                </a:r>
                <a:r>
                  <a:rPr lang="en-US" altLang="zh-CN" sz="2400" dirty="0">
                    <a:latin typeface="Times New Roman" panose="02020603050405020304" charset="0"/>
                    <a:ea typeface="黑体" panose="02010609060101010101" charset="-122"/>
                    <a:cs typeface="Times New Roman" panose="02020603050405020304" charset="0"/>
                    <a:sym typeface="+mn-ea"/>
                  </a:rPr>
                  <a:t>u(</a:t>
                </a:r>
                <a:r>
                  <a:rPr lang="en-US" altLang="zh-CN" sz="2400" dirty="0" err="1">
                    <a:latin typeface="Times New Roman" panose="02020603050405020304" charset="0"/>
                    <a:ea typeface="黑体" panose="02010609060101010101" charset="-122"/>
                    <a:cs typeface="Times New Roman" panose="02020603050405020304" charset="0"/>
                    <a:sym typeface="+mn-ea"/>
                  </a:rPr>
                  <a:t>r,</a:t>
                </a:r>
                <a:r>
                  <a:rPr lang="en-US" altLang="zh-CN" sz="2400" dirty="0" err="1">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ea typeface="黑体" panose="02010609060101010101" charset="-122"/>
                    <a:cs typeface="Times New Roman" panose="02020603050405020304" charset="0"/>
                    <a:sym typeface="+mn-ea"/>
                  </a:rPr>
                  <a:t>)</a:t>
                </a: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拉普拉斯方程：</a:t>
                </a: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 </a:t>
                </a:r>
                <a14:m>
                  <m:oMath xmlns:m="http://schemas.openxmlformats.org/officeDocument/2006/math">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,0&lt;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&lt;2</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𝜋</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       </a:t>
                </a: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即：</a:t>
                </a:r>
                <a14:m>
                  <m:oMath xmlns:m="http://schemas.openxmlformats.org/officeDocument/2006/math">
                    <m:f>
                      <m:fPr>
                        <m:ctrlPr>
                          <a:rPr lang="zh-CN" altLang="en-US"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zh-CN" altLang="en-US"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𝑢</m:t>
                        </m:r>
                      </m:num>
                      <m:den>
                        <m:sSup>
                          <m:sSupPr>
                            <m:ctrlPr>
                              <a:rPr lang="zh-CN" altLang="en-US"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𝑟</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,0&lt;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&lt;2</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𝜋</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0" algn="l" fontAlgn="auto">
                  <a:lnSpc>
                    <a:spcPct val="100000"/>
                  </a:lnSpc>
                  <a:buFont typeface="Wingdings" panose="05000000000000000000" charset="0"/>
                  <a:buNone/>
                </a:pP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 </a:t>
                </a: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     </a:t>
                </a:r>
                <a:r>
                  <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rPr>
                  <a:t>故定解问题：</a:t>
                </a:r>
                <a14:m>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f>
                              <m:fPr>
                                <m:ctrlPr>
                                  <a:rPr lang="zh-CN" altLang="en-US"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zh-CN" altLang="en-US"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𝑢</m:t>
                                </m:r>
                              </m:num>
                              <m:den>
                                <m:sSup>
                                  <m:sSupPr>
                                    <m:ctrlPr>
                                      <a:rPr lang="zh-CN" altLang="en-US"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𝑟</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,0&lt;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&lt;2</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𝜋</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𝜋</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eqArr>
                      </m:e>
                    </m:d>
                  </m:oMath>
                </a14:m>
                <a:r>
                  <a:rPr lang="zh-CN" altLang="en-US" sz="2400" dirty="0">
                    <a:latin typeface="Times New Roman" panose="02020603050405020304" charset="0"/>
                    <a:ea typeface="黑体" panose="02010609060101010101" charset="-122"/>
                    <a:cs typeface="Times New Roman" panose="02020603050405020304" charset="0"/>
                    <a:sym typeface="+mn-ea"/>
                  </a:rPr>
                  <a:t> </a:t>
                </a:r>
              </a:p>
              <a:p>
                <a:pPr indent="0" algn="l" fontAlgn="auto">
                  <a:lnSpc>
                    <a:spcPct val="150000"/>
                  </a:lnSpc>
                  <a:buFont typeface="Wingdings" panose="05000000000000000000" charset="0"/>
                  <a:buNone/>
                </a:pPr>
                <a:r>
                  <a:rPr lang="en-US" altLang="zh-CN" sz="2400" dirty="0">
                    <a:sym typeface="+mn-ea"/>
                  </a:rPr>
                  <a:t>     </a:t>
                </a:r>
                <a:r>
                  <a:rPr lang="zh-CN" altLang="en-US" sz="2400" dirty="0">
                    <a:sym typeface="+mn-ea"/>
                  </a:rPr>
                  <a:t>设上述泛定方程</a:t>
                </a:r>
                <a:r>
                  <a:rPr lang="zh-CN" altLang="en-US" sz="2400" dirty="0">
                    <a:solidFill>
                      <a:srgbClr val="FF0000"/>
                    </a:solidFill>
                    <a:sym typeface="+mn-ea"/>
                  </a:rPr>
                  <a:t>径向变量</a:t>
                </a:r>
                <a:r>
                  <a:rPr lang="en-US" altLang="zh-CN" sz="2400" dirty="0">
                    <a:solidFill>
                      <a:srgbClr val="FF0000"/>
                    </a:solidFill>
                    <a:sym typeface="+mn-ea"/>
                  </a:rPr>
                  <a:t>r</a:t>
                </a:r>
                <a:r>
                  <a:rPr lang="zh-CN" altLang="en-US" sz="2400" dirty="0">
                    <a:sym typeface="+mn-ea"/>
                  </a:rPr>
                  <a:t>和</a:t>
                </a:r>
                <a:r>
                  <a:rPr lang="zh-CN" altLang="en-US" sz="2400" dirty="0">
                    <a:solidFill>
                      <a:srgbClr val="FF0000"/>
                    </a:solidFill>
                    <a:sym typeface="+mn-ea"/>
                  </a:rPr>
                  <a:t>角向变量</a:t>
                </a:r>
                <a:r>
                  <a:rPr lang="en-US" altLang="zh-CN" sz="2400" dirty="0">
                    <a:solidFill>
                      <a:srgbClr val="FF0000"/>
                    </a:solidFill>
                    <a:latin typeface="Arial" panose="020B0604020202020204" pitchFamily="34" charset="0"/>
                    <a:ea typeface="黑体" panose="02010609060101010101" charset="-122"/>
                    <a:cs typeface="Arial" panose="020B0604020202020204" pitchFamily="34" charset="0"/>
                    <a:sym typeface="+mn-ea"/>
                  </a:rPr>
                  <a:t>θ</a:t>
                </a:r>
                <a:r>
                  <a:rPr lang="zh-CN" altLang="en-US" sz="2400" dirty="0">
                    <a:sym typeface="+mn-ea"/>
                  </a:rPr>
                  <a:t>有</a:t>
                </a:r>
                <a:r>
                  <a:rPr lang="zh-CN" altLang="en-US" sz="2400" dirty="0">
                    <a:solidFill>
                      <a:srgbClr val="FF0000"/>
                    </a:solidFill>
                    <a:sym typeface="+mn-ea"/>
                  </a:rPr>
                  <a:t>分离变量</a:t>
                </a:r>
                <a:r>
                  <a:rPr lang="zh-CN" altLang="en-US" sz="2400" dirty="0">
                    <a:sym typeface="+mn-ea"/>
                  </a:rPr>
                  <a:t>的</a:t>
                </a:r>
                <a:r>
                  <a:rPr lang="zh-CN" altLang="en-US" sz="2400" dirty="0">
                    <a:solidFill>
                      <a:srgbClr val="FF0000"/>
                    </a:solidFill>
                    <a:sym typeface="+mn-ea"/>
                  </a:rPr>
                  <a:t>形式解：</a:t>
                </a:r>
                <a:endPar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endParaRPr>
              </a:p>
              <a:p>
                <a:pPr indent="0" algn="ctr" fontAlgn="auto">
                  <a:lnSpc>
                    <a:spcPct val="150000"/>
                  </a:lnSpc>
                  <a:buFont typeface="Wingdings" panose="05000000000000000000" charset="0"/>
                  <a:buNone/>
                </a:pP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r,</a:t>
                </a:r>
                <a:r>
                  <a:rPr lang="en-US" altLang="zh-CN" sz="2400" dirty="0" err="1">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cs typeface="Times New Roman" panose="02020603050405020304" charset="0"/>
                    <a:sym typeface="+mn-ea"/>
                  </a:rPr>
                  <a:t>)=R(r)</a:t>
                </a:r>
                <a:r>
                  <a:rPr lang="en-US" altLang="zh-CN" sz="2400" dirty="0">
                    <a:latin typeface="微软雅黑" panose="020B0503020204020204" charset="-122"/>
                    <a:ea typeface="微软雅黑" panose="020B0503020204020204" charset="-122"/>
                    <a:cs typeface="Times New Roman" panose="02020603050405020304" charset="0"/>
                    <a:sym typeface="+mn-ea"/>
                  </a:rPr>
                  <a:t>Θ</a:t>
                </a:r>
                <a:r>
                  <a:rPr lang="en-US" altLang="zh-CN" sz="2400" dirty="0">
                    <a:latin typeface="Times New Roman" panose="02020603050405020304" charset="0"/>
                    <a:cs typeface="Times New Roman" panose="02020603050405020304" charset="0"/>
                    <a:sym typeface="+mn-ea"/>
                  </a:rPr>
                  <a:t>(</a:t>
                </a:r>
                <a:r>
                  <a:rPr lang="en-US" altLang="zh-CN" sz="2400" dirty="0">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cs typeface="Times New Roman" panose="02020603050405020304" charset="0"/>
                    <a:sym typeface="+mn-ea"/>
                  </a:rPr>
                  <a:t>)</a:t>
                </a:r>
              </a:p>
              <a:p>
                <a:pPr indent="0" algn="l" fontAlgn="auto">
                  <a:lnSpc>
                    <a:spcPct val="100000"/>
                  </a:lnSpc>
                  <a:buFont typeface="Wingdings" panose="05000000000000000000" charset="0"/>
                  <a:buNone/>
                </a:pPr>
                <a:endPar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10160" y="654685"/>
                <a:ext cx="12184380" cy="5887085"/>
              </a:xfrm>
              <a:prstGeom prst="rect">
                <a:avLst/>
              </a:prstGeom>
              <a:blipFill rotWithShape="1">
                <a:blip r:embed="rId5"/>
                <a:stretch>
                  <a:fillRect/>
                </a:stretch>
              </a:blipFill>
            </p:spPr>
            <p:txBody>
              <a:bodyPr/>
              <a:lstStyle/>
              <a:p>
                <a:r>
                  <a:rPr lang="zh-CN" altLang="en-US">
                    <a:noFill/>
                  </a:rPr>
                  <a:t> </a:t>
                </a:r>
              </a:p>
            </p:txBody>
          </p:sp>
        </mc:Fallback>
      </mc:AlternateContent>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3" name="椭圆 2"/>
          <p:cNvSpPr/>
          <p:nvPr/>
        </p:nvSpPr>
        <p:spPr>
          <a:xfrm>
            <a:off x="9427845" y="2894965"/>
            <a:ext cx="1590675" cy="1496695"/>
          </a:xfrm>
          <a:prstGeom prst="ellipse">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箭头连接符 3"/>
          <p:cNvCxnSpPr/>
          <p:nvPr/>
        </p:nvCxnSpPr>
        <p:spPr>
          <a:xfrm flipV="1">
            <a:off x="9212580" y="3649980"/>
            <a:ext cx="2163445" cy="698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p:nvPr/>
        </p:nvCxnSpPr>
        <p:spPr>
          <a:xfrm flipH="1" flipV="1">
            <a:off x="10223500" y="2470785"/>
            <a:ext cx="26670" cy="227076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a:endCxn id="3" idx="3"/>
          </p:cNvCxnSpPr>
          <p:nvPr/>
        </p:nvCxnSpPr>
        <p:spPr>
          <a:xfrm flipH="1">
            <a:off x="9660890" y="3649980"/>
            <a:ext cx="582930" cy="522605"/>
          </a:xfrm>
          <a:prstGeom prst="straightConnector1">
            <a:avLst/>
          </a:prstGeom>
          <a:ln>
            <a:prstDash val="sysDash"/>
            <a:tailEnd type="arrow"/>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0243820" y="3171190"/>
            <a:ext cx="235585" cy="4584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a:off x="10317480" y="3528695"/>
            <a:ext cx="81280" cy="141605"/>
          </a:xfrm>
          <a:custGeom>
            <a:avLst/>
            <a:gdLst>
              <a:gd name="connisteX0" fmla="*/ 0 w 81077"/>
              <a:gd name="connsiteY0" fmla="*/ 0 h 141605"/>
              <a:gd name="connisteX1" fmla="*/ 74295 w 81077"/>
              <a:gd name="connsiteY1" fmla="*/ 67310 h 141605"/>
              <a:gd name="connisteX2" fmla="*/ 74295 w 81077"/>
              <a:gd name="connsiteY2" fmla="*/ 141605 h 141605"/>
            </a:gdLst>
            <a:ahLst/>
            <a:cxnLst>
              <a:cxn ang="0">
                <a:pos x="connisteX0" y="connsiteY0"/>
              </a:cxn>
              <a:cxn ang="0">
                <a:pos x="connisteX1" y="connsiteY1"/>
              </a:cxn>
              <a:cxn ang="0">
                <a:pos x="connisteX2" y="connsiteY2"/>
              </a:cxn>
            </a:cxnLst>
            <a:rect l="l" t="t" r="r" b="b"/>
            <a:pathLst>
              <a:path w="81078" h="141605">
                <a:moveTo>
                  <a:pt x="0" y="0"/>
                </a:moveTo>
                <a:cubicBezTo>
                  <a:pt x="14605" y="12065"/>
                  <a:pt x="59690" y="38735"/>
                  <a:pt x="74295" y="67310"/>
                </a:cubicBezTo>
                <a:cubicBezTo>
                  <a:pt x="88900" y="95885"/>
                  <a:pt x="75565" y="128270"/>
                  <a:pt x="74295" y="14160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0466705" y="3096260"/>
            <a:ext cx="76200" cy="762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9967595" y="3172460"/>
            <a:ext cx="781050" cy="553085"/>
          </a:xfrm>
          <a:prstGeom prst="rect">
            <a:avLst/>
          </a:prstGeom>
          <a:noFill/>
        </p:spPr>
        <p:txBody>
          <a:bodyPr wrap="none" rtlCol="0" anchor="t">
            <a:spAutoFit/>
          </a:bodyPr>
          <a:lstStyle/>
          <a:p>
            <a:pPr indent="457200" fontAlgn="auto">
              <a:lnSpc>
                <a:spcPct val="150000"/>
              </a:lnSpc>
              <a:buFont typeface="Wingdings" panose="05000000000000000000" charset="0"/>
              <a:buNone/>
            </a:pPr>
            <a:r>
              <a:rPr lang="zh-CN" altLang="en-US" sz="2000">
                <a:latin typeface="Arial" panose="020B0604020202020204" pitchFamily="34" charset="0"/>
                <a:ea typeface="黑体" panose="02010609060101010101" charset="-122"/>
                <a:cs typeface="Arial" panose="020B0604020202020204" pitchFamily="34" charset="0"/>
                <a:sym typeface="+mn-ea"/>
              </a:rPr>
              <a:t>θ</a:t>
            </a:r>
          </a:p>
        </p:txBody>
      </p:sp>
      <p:sp>
        <p:nvSpPr>
          <p:cNvPr id="13" name="文本框 12"/>
          <p:cNvSpPr txBox="1"/>
          <p:nvPr/>
        </p:nvSpPr>
        <p:spPr>
          <a:xfrm>
            <a:off x="9913620" y="3455670"/>
            <a:ext cx="309880" cy="553085"/>
          </a:xfrm>
          <a:prstGeom prst="rect">
            <a:avLst/>
          </a:prstGeom>
          <a:noFill/>
        </p:spPr>
        <p:txBody>
          <a:bodyPr wrap="none" rtlCol="0" anchor="t">
            <a:spAutoFit/>
          </a:bodyPr>
          <a:lstStyle/>
          <a:p>
            <a:pPr indent="0" fontAlgn="auto">
              <a:lnSpc>
                <a:spcPct val="150000"/>
              </a:lnSpc>
              <a:buFont typeface="Wingdings" panose="05000000000000000000" charset="0"/>
              <a:buNone/>
            </a:pPr>
            <a:r>
              <a:rPr lang="en-US" sz="2000">
                <a:latin typeface="Times New Roman" panose="02020603050405020304" charset="0"/>
                <a:ea typeface="黑体" panose="02010609060101010101" charset="-122"/>
                <a:cs typeface="Times New Roman" panose="02020603050405020304" charset="0"/>
                <a:sym typeface="+mn-ea"/>
              </a:rPr>
              <a:t>0</a:t>
            </a:r>
            <a:endParaRPr lang="en-US" sz="2000">
              <a:latin typeface="黑体" panose="02010609060101010101" charset="-122"/>
              <a:ea typeface="黑体" panose="02010609060101010101" charset="-122"/>
              <a:sym typeface="+mn-ea"/>
            </a:endParaRPr>
          </a:p>
        </p:txBody>
      </p:sp>
      <p:sp>
        <p:nvSpPr>
          <p:cNvPr id="14" name="文本框 13"/>
          <p:cNvSpPr txBox="1"/>
          <p:nvPr/>
        </p:nvSpPr>
        <p:spPr>
          <a:xfrm>
            <a:off x="11376025" y="3376930"/>
            <a:ext cx="309880" cy="553085"/>
          </a:xfrm>
          <a:prstGeom prst="rect">
            <a:avLst/>
          </a:prstGeom>
          <a:noFill/>
        </p:spPr>
        <p:txBody>
          <a:bodyPr wrap="none" rtlCol="0" anchor="t">
            <a:spAutoFit/>
          </a:bodyPr>
          <a:lstStyle/>
          <a:p>
            <a:pPr indent="0" fontAlgn="auto">
              <a:lnSpc>
                <a:spcPct val="150000"/>
              </a:lnSpc>
              <a:buFont typeface="Wingdings" panose="05000000000000000000" charset="0"/>
              <a:buNone/>
            </a:pPr>
            <a:r>
              <a:rPr lang="en-US" sz="2000">
                <a:latin typeface="Times New Roman" panose="02020603050405020304" charset="0"/>
                <a:ea typeface="黑体" panose="02010609060101010101" charset="-122"/>
                <a:cs typeface="Times New Roman" panose="02020603050405020304" charset="0"/>
                <a:sym typeface="+mn-ea"/>
              </a:rPr>
              <a:t>x</a:t>
            </a:r>
            <a:endParaRPr lang="en-US" sz="2000">
              <a:latin typeface="黑体" panose="02010609060101010101" charset="-122"/>
              <a:ea typeface="黑体" panose="02010609060101010101" charset="-122"/>
              <a:sym typeface="+mn-ea"/>
            </a:endParaRPr>
          </a:p>
        </p:txBody>
      </p:sp>
      <p:sp>
        <p:nvSpPr>
          <p:cNvPr id="15" name="文本框 14"/>
          <p:cNvSpPr txBox="1"/>
          <p:nvPr/>
        </p:nvSpPr>
        <p:spPr>
          <a:xfrm>
            <a:off x="10203180" y="2228850"/>
            <a:ext cx="309880" cy="553085"/>
          </a:xfrm>
          <a:prstGeom prst="rect">
            <a:avLst/>
          </a:prstGeom>
          <a:noFill/>
        </p:spPr>
        <p:txBody>
          <a:bodyPr wrap="none" rtlCol="0" anchor="t">
            <a:spAutoFit/>
          </a:bodyPr>
          <a:lstStyle/>
          <a:p>
            <a:pPr indent="0" fontAlgn="auto">
              <a:lnSpc>
                <a:spcPct val="150000"/>
              </a:lnSpc>
              <a:buFont typeface="Wingdings" panose="05000000000000000000" charset="0"/>
              <a:buNone/>
            </a:pPr>
            <a:r>
              <a:rPr lang="en-US" sz="2000">
                <a:latin typeface="Times New Roman" panose="02020603050405020304" charset="0"/>
                <a:ea typeface="黑体" panose="02010609060101010101" charset="-122"/>
                <a:cs typeface="Times New Roman" panose="02020603050405020304" charset="0"/>
                <a:sym typeface="+mn-ea"/>
              </a:rPr>
              <a:t>y</a:t>
            </a:r>
            <a:endParaRPr lang="en-US" sz="2000">
              <a:latin typeface="黑体" panose="02010609060101010101" charset="-122"/>
              <a:ea typeface="黑体" panose="02010609060101010101" charset="-122"/>
              <a:sym typeface="+mn-ea"/>
            </a:endParaRPr>
          </a:p>
        </p:txBody>
      </p:sp>
      <p:sp>
        <p:nvSpPr>
          <p:cNvPr id="16" name="文本框 15"/>
          <p:cNvSpPr txBox="1"/>
          <p:nvPr/>
        </p:nvSpPr>
        <p:spPr>
          <a:xfrm>
            <a:off x="10577195" y="2543175"/>
            <a:ext cx="577215" cy="553085"/>
          </a:xfrm>
          <a:prstGeom prst="rect">
            <a:avLst/>
          </a:prstGeom>
          <a:noFill/>
        </p:spPr>
        <p:txBody>
          <a:bodyPr wrap="none" rtlCol="0" anchor="t">
            <a:spAutoFit/>
          </a:bodyPr>
          <a:lstStyle/>
          <a:p>
            <a:pPr indent="0" fontAlgn="auto">
              <a:lnSpc>
                <a:spcPct val="150000"/>
              </a:lnSpc>
              <a:buFont typeface="Wingdings" panose="05000000000000000000" charset="0"/>
              <a:buNone/>
            </a:pPr>
            <a:r>
              <a:rPr lang="en-US" sz="2000">
                <a:latin typeface="Times New Roman" panose="02020603050405020304" charset="0"/>
                <a:ea typeface="黑体" panose="02010609060101010101" charset="-122"/>
                <a:cs typeface="Times New Roman" panose="02020603050405020304" charset="0"/>
                <a:sym typeface="+mn-ea"/>
              </a:rPr>
              <a:t>f(</a:t>
            </a:r>
            <a:r>
              <a:rPr lang="en-US" sz="2000">
                <a:latin typeface="Arial" panose="020B0604020202020204" pitchFamily="34" charset="0"/>
                <a:ea typeface="黑体" panose="02010609060101010101" charset="-122"/>
                <a:cs typeface="Arial" panose="020B0604020202020204" pitchFamily="34" charset="0"/>
                <a:sym typeface="+mn-ea"/>
              </a:rPr>
              <a:t>θ</a:t>
            </a:r>
            <a:r>
              <a:rPr lang="en-US" sz="2000">
                <a:latin typeface="Times New Roman" panose="02020603050405020304" charset="0"/>
                <a:ea typeface="黑体" panose="02010609060101010101" charset="-122"/>
                <a:cs typeface="Times New Roman" panose="02020603050405020304" charset="0"/>
                <a:sym typeface="+mn-ea"/>
              </a:rPr>
              <a:t>)</a:t>
            </a:r>
            <a:endParaRPr lang="en-US" sz="2000">
              <a:latin typeface="黑体" panose="02010609060101010101" charset="-122"/>
              <a:ea typeface="黑体" panose="02010609060101010101" charset="-122"/>
              <a:sym typeface="+mn-ea"/>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17" name="文本框 16"/>
              <p:cNvSpPr txBox="1"/>
              <p:nvPr/>
            </p:nvSpPr>
            <p:spPr>
              <a:xfrm>
                <a:off x="62230" y="716280"/>
                <a:ext cx="12101195" cy="5099050"/>
              </a:xfrm>
              <a:prstGeom prst="rect">
                <a:avLst/>
              </a:prstGeom>
              <a:noFill/>
            </p:spPr>
            <p:txBody>
              <a:bodyPr wrap="square" rtlCol="0" anchor="t">
                <a:spAutoFit/>
              </a:bodyPr>
              <a:lstStyle/>
              <a:p>
                <a:pPr indent="0" algn="l" fontAlgn="auto">
                  <a:lnSpc>
                    <a:spcPct val="150000"/>
                  </a:lnSpc>
                  <a:buFont typeface="Wingdings" panose="05000000000000000000" charset="0"/>
                  <a:buNone/>
                </a:pPr>
                <a:r>
                  <a:rPr lang="en-US" altLang="zh-CN" sz="2400" dirty="0">
                    <a:sym typeface="+mn-ea"/>
                  </a:rPr>
                  <a:t>     </a:t>
                </a:r>
                <a:r>
                  <a:rPr lang="zh-CN" altLang="en-US" sz="2400" dirty="0">
                    <a:sym typeface="+mn-ea"/>
                  </a:rPr>
                  <a:t>将</a:t>
                </a: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r,</a:t>
                </a:r>
                <a:r>
                  <a:rPr lang="en-US" altLang="zh-CN" sz="2400" dirty="0" err="1">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cs typeface="Times New Roman" panose="02020603050405020304" charset="0"/>
                    <a:sym typeface="+mn-ea"/>
                  </a:rPr>
                  <a:t>)</a:t>
                </a:r>
                <a:r>
                  <a:rPr lang="zh-CN" altLang="en-US" sz="2400" dirty="0">
                    <a:latin typeface="Times New Roman" panose="02020603050405020304" charset="0"/>
                    <a:cs typeface="Times New Roman" panose="02020603050405020304" charset="0"/>
                    <a:sym typeface="+mn-ea"/>
                  </a:rPr>
                  <a:t>带入上述泛定方程，分离变量，即：</a:t>
                </a:r>
              </a:p>
              <a:p>
                <a:pPr indent="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r</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num>
                        <m:den>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Θ</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num>
                        <m:den>
                          <m:r>
                            <m:rPr>
                              <m:sty m:val="p"/>
                            </m:rP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Θ</m:t>
                          </m:r>
                        </m:den>
                      </m:f>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λ</m:t>
                      </m:r>
                    </m:oMath>
                  </m:oMathPara>
                </a14:m>
                <a:endParaRPr lang="en-US" altLang="zh-CN" sz="2400" dirty="0">
                  <a:solidFill>
                    <a:schemeClr val="tx1"/>
                  </a:solidFill>
                  <a:latin typeface="Cambria Math" panose="02040503050406030204" pitchFamily="18" charset="0"/>
                  <a:ea typeface="MS Mincho" panose="02020609040205080304" charset="-128"/>
                  <a:cs typeface="Cambria Math" panose="02040503050406030204" pitchFamily="18" charset="0"/>
                  <a:sym typeface="+mn-ea"/>
                </a:endParaRPr>
              </a:p>
              <a:p>
                <a:pPr indent="0" algn="l" fontAlgn="auto">
                  <a:lnSpc>
                    <a:spcPct val="100000"/>
                  </a:lnSpc>
                  <a:buFont typeface="Wingdings" panose="05000000000000000000" charset="0"/>
                  <a:buNone/>
                </a:pPr>
                <a:r>
                  <a:rPr lang="en-US" altLang="zh-CN" sz="2400" dirty="0">
                    <a:solidFill>
                      <a:schemeClr val="tx1"/>
                    </a:solidFill>
                    <a:latin typeface="Cambria Math" panose="02040503050406030204" pitchFamily="18" charset="0"/>
                    <a:ea typeface="MS Mincho" panose="02020609040205080304" charset="-128"/>
                    <a:cs typeface="Cambria Math" panose="02040503050406030204" pitchFamily="18" charset="0"/>
                    <a:sym typeface="+mn-ea"/>
                  </a:rPr>
                  <a:t>      </a:t>
                </a:r>
                <a:r>
                  <a:rPr lang="zh-CN" altLang="en-US" sz="2400" dirty="0">
                    <a:solidFill>
                      <a:schemeClr val="tx1"/>
                    </a:solidFill>
                    <a:sym typeface="+mn-ea"/>
                  </a:rPr>
                  <a:t>故</a:t>
                </a:r>
                <a:r>
                  <a:rPr lang="zh-CN" altLang="en-US" sz="2400" dirty="0">
                    <a:solidFill>
                      <a:schemeClr val="tx1"/>
                    </a:solidFill>
                    <a:latin typeface="Cambria Math" panose="02040503050406030204" pitchFamily="18" charset="0"/>
                    <a:ea typeface="宋体" panose="02010600030101010101" pitchFamily="2" charset="-122"/>
                    <a:cs typeface="Cambria Math" panose="02040503050406030204" pitchFamily="18" charset="0"/>
                    <a:sym typeface="+mn-ea"/>
                  </a:rPr>
                  <a:t>：</a:t>
                </a:r>
                <a:endParaRPr lang="en-US" altLang="zh-CN" sz="2400" dirty="0">
                  <a:solidFill>
                    <a:schemeClr val="tx1"/>
                  </a:solidFill>
                  <a:latin typeface="Cambria Math" panose="02040503050406030204" pitchFamily="18" charset="0"/>
                  <a:ea typeface="MS Mincho" panose="02020609040205080304" charset="-128"/>
                  <a:cs typeface="Cambria Math" panose="02040503050406030204" pitchFamily="18" charset="0"/>
                  <a:sym typeface="+mn-ea"/>
                </a:endParaRPr>
              </a:p>
              <a:p>
                <a:pPr indent="0" algn="ctr" fontAlgn="auto">
                  <a:lnSpc>
                    <a:spcPct val="150000"/>
                  </a:lnSpc>
                  <a:buFont typeface="Wingdings" panose="05000000000000000000" charset="0"/>
                  <a:buNone/>
                </a:pPr>
                <a:r>
                  <a:rPr lang="en-US" altLang="zh-CN" sz="2400" dirty="0">
                    <a:latin typeface="黑体" panose="02010609060101010101" charset="-122"/>
                    <a:ea typeface="黑体" panose="02010609060101010101" charset="-122"/>
                    <a:sym typeface="+mn-ea"/>
                  </a:rPr>
                  <a:t>   </a:t>
                </a:r>
                <a14:m>
                  <m:oMath xmlns:m="http://schemas.openxmlformats.org/officeDocument/2006/math">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r</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a:latin typeface="Cambria Math" panose="02040503050406030204" pitchFamily="18" charset="0"/>
                        <a:ea typeface="宋体" panose="02010600030101010101" pitchFamily="2" charset="-122"/>
                        <a:cs typeface="Times New Roman" panose="02020603050405020304" charset="0"/>
                        <a:sym typeface="+mn-ea"/>
                      </a:rPr>
                      <m:t>𝜆</m:t>
                    </m:r>
                    <m:r>
                      <m:rPr>
                        <m:sty m:val="p"/>
                      </m:rPr>
                      <a:rPr lang="en-US" altLang="zh-CN" sz="2400">
                        <a:latin typeface="Cambria Math" panose="02040503050406030204" pitchFamily="18" charset="0"/>
                        <a:ea typeface="宋体" panose="02010600030101010101" pitchFamily="2" charset="-122"/>
                        <a:cs typeface="Times New Roman" panose="02020603050405020304" charset="0"/>
                        <a:sym typeface="+mn-ea"/>
                      </a:rPr>
                      <m:t>R</m:t>
                    </m:r>
                    <m:r>
                      <a:rPr lang="en-US" altLang="zh-CN" sz="2400">
                        <a:latin typeface="Cambria Math" panose="02040503050406030204" pitchFamily="18" charset="0"/>
                        <a:ea typeface="宋体" panose="02010600030101010101" pitchFamily="2" charset="-122"/>
                        <a:cs typeface="Times New Roman" panose="02020603050405020304" charset="0"/>
                        <a:sym typeface="+mn-ea"/>
                      </a:rPr>
                      <m:t>=0</m:t>
                    </m:r>
                  </m:oMath>
                </a14:m>
                <a:endParaRPr lang="en-US" altLang="zh-CN" sz="2400" dirty="0">
                  <a:latin typeface="Times New Roman" panose="02020603050405020304" charset="0"/>
                  <a:ea typeface="宋体" panose="02010600030101010101" pitchFamily="2" charset="-122"/>
                  <a:cs typeface="Times New Roman" panose="02020603050405020304" charset="0"/>
                  <a:sym typeface="+mn-ea"/>
                </a:endParaRPr>
              </a:p>
              <a:p>
                <a:pPr indent="0" algn="ctr" fontAlgn="auto">
                  <a:lnSpc>
                    <a:spcPct val="150000"/>
                  </a:lnSpc>
                  <a:buFont typeface="Wingdings" panose="05000000000000000000" charset="0"/>
                  <a:buNone/>
                </a:pPr>
                <a14:m>
                  <m:oMath xmlns:m="http://schemas.openxmlformats.org/officeDocument/2006/math">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Θ</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oMath>
                </a14:m>
                <a:r>
                  <a:rPr lang="en-US" altLang="zh-CN" sz="2400" dirty="0">
                    <a:latin typeface="Times New Roman" panose="02020603050405020304" charset="0"/>
                    <a:cs typeface="Times New Roman" panose="02020603050405020304" charset="0"/>
                    <a:sym typeface="+mn-ea"/>
                  </a:rPr>
                  <a:t>+</a:t>
                </a:r>
                <a:r>
                  <a:rPr lang="en-US" altLang="zh-CN" sz="2400" dirty="0">
                    <a:latin typeface="Times New Roman" panose="02020603050405020304" charset="0"/>
                    <a:ea typeface="宋体" panose="02010600030101010101" pitchFamily="2" charset="-122"/>
                    <a:cs typeface="Times New Roman" panose="02020603050405020304" charset="0"/>
                    <a:sym typeface="+mn-ea"/>
                  </a:rPr>
                  <a:t>λ</a:t>
                </a:r>
                <a14:m>
                  <m:oMath xmlns:m="http://schemas.openxmlformats.org/officeDocument/2006/math">
                    <m:r>
                      <m:rPr>
                        <m:sty m:val="p"/>
                      </m:rP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Θ</m:t>
                    </m:r>
                  </m:oMath>
                </a14:m>
                <a:r>
                  <a:rPr lang="en-US" altLang="zh-CN" sz="2400" dirty="0">
                    <a:latin typeface="Times New Roman" panose="02020603050405020304" charset="0"/>
                    <a:cs typeface="Times New Roman" panose="02020603050405020304" charset="0"/>
                    <a:sym typeface="+mn-ea"/>
                  </a:rPr>
                  <a:t>=0</a:t>
                </a:r>
              </a:p>
              <a:p>
                <a:pPr indent="0" algn="just" fontAlgn="auto">
                  <a:lnSpc>
                    <a:spcPct val="150000"/>
                  </a:lnSpc>
                  <a:buFont typeface="Wingdings" panose="05000000000000000000" charset="0"/>
                  <a:buNone/>
                </a:pPr>
                <a:r>
                  <a:rPr lang="en-US" altLang="zh-CN" sz="2400" dirty="0">
                    <a:latin typeface="黑体" panose="02010609060101010101" charset="-122"/>
                    <a:ea typeface="黑体" panose="02010609060101010101" charset="-122"/>
                    <a:sym typeface="+mn-ea"/>
                  </a:rPr>
                  <a:t>   </a:t>
                </a:r>
                <a:r>
                  <a:rPr lang="zh-CN" altLang="en-US" sz="2400" dirty="0">
                    <a:latin typeface="黑体" panose="02010609060101010101" charset="-122"/>
                    <a:ea typeface="黑体" panose="02010609060101010101" charset="-122"/>
                    <a:sym typeface="+mn-ea"/>
                  </a:rPr>
                  <a:t>仅有边界条件</a:t>
                </a:r>
                <a:r>
                  <a:rPr lang="zh-CN" altLang="en-US" sz="2400" dirty="0">
                    <a:latin typeface="Times New Roman" panose="02020603050405020304" charset="0"/>
                    <a:ea typeface="黑体" panose="02010609060101010101" charset="-122"/>
                    <a:cs typeface="Times New Roman" panose="02020603050405020304" charset="0"/>
                    <a:sym typeface="+mn-ea"/>
                  </a:rPr>
                  <a:t>R(a)Θ(θ)=f(θ)</a:t>
                </a:r>
                <a:r>
                  <a:rPr lang="zh-CN" altLang="en-US" sz="2400" dirty="0">
                    <a:latin typeface="黑体" panose="02010609060101010101" charset="-122"/>
                    <a:ea typeface="黑体" panose="02010609060101010101" charset="-122"/>
                    <a:sym typeface="+mn-ea"/>
                  </a:rPr>
                  <a:t>不能构成R和</a:t>
                </a:r>
                <a14:m>
                  <m:oMath xmlns:m="http://schemas.openxmlformats.org/officeDocument/2006/math">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Θ</m:t>
                    </m:r>
                  </m:oMath>
                </a14:m>
                <a:r>
                  <a:rPr lang="zh-CN" altLang="en-US" sz="2400" dirty="0">
                    <a:latin typeface="Cambria Math" panose="02040503050406030204" pitchFamily="18" charset="0"/>
                    <a:ea typeface="黑体" panose="02010609060101010101" charset="-122"/>
                    <a:cs typeface="Cambria Math" panose="02040503050406030204" pitchFamily="18" charset="0"/>
                    <a:sym typeface="+mn-ea"/>
                  </a:rPr>
                  <a:t>的常微分方程的定解问题，需要继续寻找边界条件：</a:t>
                </a:r>
              </a:p>
              <a:p>
                <a:pPr indent="0" algn="just" fontAlgn="auto">
                  <a:lnSpc>
                    <a:spcPct val="150000"/>
                  </a:lnSpc>
                  <a:buFont typeface="Wingdings" panose="05000000000000000000" charset="0"/>
                  <a:buNone/>
                </a:pP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    </a:t>
                </a: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1</a:t>
                </a: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r>
                  <a:rPr lang="en-US" altLang="zh-CN" sz="2400" dirty="0">
                    <a:latin typeface="微软雅黑" panose="020B0503020204020204" charset="-122"/>
                    <a:ea typeface="微软雅黑" panose="020B0503020204020204" charset="-122"/>
                    <a:cs typeface="Times New Roman" panose="02020603050405020304" charset="0"/>
                    <a:sym typeface="+mn-ea"/>
                  </a:rPr>
                  <a:t>Θ</a:t>
                </a:r>
                <a:r>
                  <a:rPr lang="en-US" altLang="zh-CN" sz="2400" dirty="0">
                    <a:latin typeface="Times New Roman" panose="02020603050405020304" charset="0"/>
                    <a:cs typeface="Times New Roman" panose="02020603050405020304" charset="0"/>
                    <a:sym typeface="+mn-ea"/>
                  </a:rPr>
                  <a:t>(</a:t>
                </a:r>
                <a:r>
                  <a:rPr lang="en-US" altLang="zh-CN" sz="2400" dirty="0">
                    <a:latin typeface="Arial" panose="020B0604020202020204" pitchFamily="34" charset="0"/>
                    <a:ea typeface="黑体" panose="02010609060101010101" charset="-122"/>
                    <a:cs typeface="Arial" panose="020B0604020202020204" pitchFamily="34" charset="0"/>
                    <a:sym typeface="+mn-ea"/>
                  </a:rPr>
                  <a:t>θ+2</a:t>
                </a:r>
                <a:r>
                  <a:rPr lang="en-US" altLang="zh-CN" sz="2400" dirty="0">
                    <a:latin typeface="微软雅黑" panose="020B0503020204020204" charset="-122"/>
                    <a:ea typeface="微软雅黑" panose="020B0503020204020204" charset="-122"/>
                    <a:cs typeface="Arial" panose="020B0604020202020204" pitchFamily="34" charset="0"/>
                    <a:sym typeface="+mn-ea"/>
                  </a:rPr>
                  <a:t>π</a:t>
                </a:r>
                <a:r>
                  <a:rPr lang="en-US" altLang="zh-CN" sz="2400" dirty="0">
                    <a:latin typeface="Times New Roman" panose="02020603050405020304" charset="0"/>
                    <a:cs typeface="Times New Roman" panose="02020603050405020304" charset="0"/>
                    <a:sym typeface="+mn-ea"/>
                  </a:rPr>
                  <a:t>)=</a:t>
                </a:r>
                <a:r>
                  <a:rPr lang="en-US" altLang="zh-CN" sz="2400" dirty="0">
                    <a:latin typeface="微软雅黑" panose="020B0503020204020204" charset="-122"/>
                    <a:ea typeface="微软雅黑" panose="020B0503020204020204" charset="-122"/>
                    <a:cs typeface="Times New Roman" panose="02020603050405020304" charset="0"/>
                    <a:sym typeface="+mn-ea"/>
                  </a:rPr>
                  <a:t>Θ</a:t>
                </a:r>
                <a:r>
                  <a:rPr lang="en-US" altLang="zh-CN" sz="2400" dirty="0">
                    <a:latin typeface="Times New Roman" panose="02020603050405020304" charset="0"/>
                    <a:cs typeface="Times New Roman" panose="02020603050405020304" charset="0"/>
                    <a:sym typeface="+mn-ea"/>
                  </a:rPr>
                  <a:t>(</a:t>
                </a:r>
                <a:r>
                  <a:rPr lang="en-US" altLang="zh-CN" sz="2400" dirty="0">
                    <a:latin typeface="Arial" panose="020B0604020202020204" pitchFamily="34" charset="0"/>
                    <a:ea typeface="黑体" panose="02010609060101010101" charset="-122"/>
                    <a:cs typeface="Arial" panose="020B0604020202020204" pitchFamily="34" charset="0"/>
                    <a:sym typeface="+mn-ea"/>
                  </a:rPr>
                  <a:t>θ</a:t>
                </a:r>
                <a:r>
                  <a:rPr lang="zh-CN" altLang="en-US" sz="2400" dirty="0">
                    <a:latin typeface="微软雅黑" panose="020B0503020204020204" charset="-122"/>
                    <a:ea typeface="微软雅黑" panose="020B0503020204020204" charset="-122"/>
                    <a:cs typeface="Arial" panose="020B0604020202020204" pitchFamily="34" charset="0"/>
                    <a:sym typeface="+mn-ea"/>
                  </a:rPr>
                  <a:t>）</a:t>
                </a:r>
              </a:p>
              <a:p>
                <a:pPr indent="0" algn="just" fontAlgn="auto">
                  <a:lnSpc>
                    <a:spcPct val="150000"/>
                  </a:lnSpc>
                  <a:buFont typeface="Wingdings" panose="05000000000000000000" charset="0"/>
                  <a:buNone/>
                </a:pP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    （2）</a:t>
                </a:r>
                <a:r>
                  <a:rPr lang="en-US" altLang="zh-CN" sz="2400" dirty="0">
                    <a:latin typeface="Times New Roman" panose="02020603050405020304" charset="0"/>
                    <a:cs typeface="Times New Roman" panose="02020603050405020304" charset="0"/>
                    <a:sym typeface="+mn-ea"/>
                  </a:rPr>
                  <a:t>u(0,</a:t>
                </a:r>
                <a:r>
                  <a:rPr lang="en-US" altLang="zh-CN" sz="2400" dirty="0">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cs typeface="Times New Roman" panose="02020603050405020304" charset="0"/>
                    <a:sym typeface="+mn-ea"/>
                  </a:rPr>
                  <a:t>)=</a:t>
                </a:r>
                <a:r>
                  <a:rPr lang="zh-CN" altLang="en-US" sz="2400" dirty="0">
                    <a:latin typeface="Times New Roman" panose="02020603050405020304" charset="0"/>
                    <a:cs typeface="Times New Roman" panose="02020603050405020304" charset="0"/>
                    <a:sym typeface="+mn-ea"/>
                  </a:rPr>
                  <a:t>有限值</a:t>
                </a:r>
                <a:endParaRPr lang="zh-CN" altLang="en-US" sz="2400"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mc:Choice>
        <mc:Fallback xmlns="">
          <p:sp>
            <p:nvSpPr>
              <p:cNvPr id="17" name="文本框 16"/>
              <p:cNvSpPr txBox="1">
                <a:spLocks noRot="1" noChangeAspect="1" noMove="1" noResize="1" noEditPoints="1" noAdjustHandles="1" noChangeArrowheads="1" noChangeShapeType="1" noTextEdit="1"/>
              </p:cNvSpPr>
              <p:nvPr/>
            </p:nvSpPr>
            <p:spPr>
              <a:xfrm>
                <a:off x="62230" y="716280"/>
                <a:ext cx="12101195" cy="5099050"/>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7">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7">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17" name="文本框 16"/>
              <p:cNvSpPr txBox="1"/>
              <p:nvPr/>
            </p:nvSpPr>
            <p:spPr>
              <a:xfrm>
                <a:off x="-11430" y="525780"/>
                <a:ext cx="12101195" cy="6471920"/>
              </a:xfrm>
              <a:prstGeom prst="rect">
                <a:avLst/>
              </a:prstGeom>
              <a:noFill/>
            </p:spPr>
            <p:txBody>
              <a:bodyPr wrap="square" rtlCol="0" anchor="t">
                <a:spAutoFit/>
              </a:bodyPr>
              <a:lstStyle/>
              <a:p>
                <a:pPr indent="0" algn="l" fontAlgn="auto">
                  <a:lnSpc>
                    <a:spcPct val="150000"/>
                  </a:lnSpc>
                  <a:buFont typeface="Wingdings" panose="05000000000000000000" charset="0"/>
                  <a:buNone/>
                </a:pPr>
                <a:r>
                  <a:rPr lang="en-US" altLang="zh-CN" sz="2400" dirty="0">
                    <a:sym typeface="+mn-ea"/>
                  </a:rPr>
                  <a:t>   </a:t>
                </a:r>
                <a:r>
                  <a:rPr lang="zh-CN" altLang="en-US" sz="2400" dirty="0">
                    <a:solidFill>
                      <a:srgbClr val="FF0000"/>
                    </a:solidFill>
                    <a:sym typeface="+mn-ea"/>
                  </a:rPr>
                  <a:t>角向变量</a:t>
                </a:r>
                <a:r>
                  <a:rPr lang="zh-CN" altLang="en-US" sz="2400" dirty="0">
                    <a:latin typeface="Times New Roman" panose="02020603050405020304" charset="0"/>
                    <a:ea typeface="黑体" panose="02010609060101010101" charset="-122"/>
                    <a:cs typeface="Times New Roman" panose="02020603050405020304" charset="0"/>
                    <a:sym typeface="+mn-ea"/>
                  </a:rPr>
                  <a:t>θ</a:t>
                </a:r>
                <a:r>
                  <a:rPr lang="zh-CN" altLang="en-US" sz="2400" dirty="0">
                    <a:solidFill>
                      <a:schemeClr val="tx1"/>
                    </a:solidFill>
                    <a:sym typeface="+mn-ea"/>
                  </a:rPr>
                  <a:t>的定解问题：</a:t>
                </a:r>
              </a:p>
              <a:p>
                <a:pPr indent="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Θ</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latin typeface="Cambria Math" panose="02040503050406030204" pitchFamily="18" charset="0"/>
                                  <a:cs typeface="Times New Roman" panose="02020603050405020304" charset="0"/>
                                  <a:sym typeface="+mn-ea"/>
                                </a:rPr>
                                <m:t>+</m:t>
                              </m:r>
                              <m:r>
                                <a:rPr lang="en-US" altLang="zh-CN" sz="2400">
                                  <a:latin typeface="Cambria Math" panose="02040503050406030204" pitchFamily="18" charset="0"/>
                                  <a:ea typeface="宋体" panose="02010600030101010101" pitchFamily="2" charset="-122"/>
                                  <a:cs typeface="Times New Roman" panose="02020603050405020304" charset="0"/>
                                  <a:sym typeface="+mn-ea"/>
                                </a:rPr>
                                <m:t>𝜆</m:t>
                              </m:r>
                              <m:r>
                                <m:rPr>
                                  <m:sty m:val="p"/>
                                </m:rP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Θ</m:t>
                              </m:r>
                              <m:r>
                                <a:rPr lang="en-US" altLang="zh-CN" sz="2400">
                                  <a:latin typeface="Cambria Math" panose="02040503050406030204" pitchFamily="18" charset="0"/>
                                  <a:cs typeface="Times New Roman" panose="02020603050405020304" charset="0"/>
                                  <a:sym typeface="+mn-ea"/>
                                </a:rPr>
                                <m:t>=0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r>
                                <a:rPr lang="en-US" altLang="zh-CN" sz="2400">
                                  <a:latin typeface="Cambria Math" panose="02040503050406030204" pitchFamily="18" charset="0"/>
                                  <a:ea typeface="微软雅黑" panose="020B0503020204020204" charset="-122"/>
                                  <a:cs typeface="Times New Roman" panose="02020603050405020304" charset="0"/>
                                  <a:sym typeface="+mn-ea"/>
                                </a:rPr>
                                <m:t>𝛩</m:t>
                              </m:r>
                              <m:r>
                                <a:rPr lang="en-US" altLang="zh-CN" sz="2400">
                                  <a:latin typeface="Cambria Math" panose="02040503050406030204" pitchFamily="18" charset="0"/>
                                  <a:cs typeface="Times New Roman" panose="02020603050405020304" charset="0"/>
                                  <a:sym typeface="+mn-ea"/>
                                </a:rPr>
                                <m:t>(</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ea typeface="黑体" panose="02010609060101010101" charset="-122"/>
                                  <a:cs typeface="Arial" panose="020B0604020202020204" pitchFamily="34" charset="0"/>
                                  <a:sym typeface="+mn-ea"/>
                                </a:rPr>
                                <m:t>+2</m:t>
                              </m:r>
                              <m:r>
                                <a:rPr lang="en-US" altLang="zh-CN" sz="2400">
                                  <a:latin typeface="Cambria Math" panose="02040503050406030204" pitchFamily="18" charset="0"/>
                                  <a:ea typeface="微软雅黑" panose="020B0503020204020204" charset="-122"/>
                                  <a:cs typeface="Arial" panose="020B0604020202020204" pitchFamily="34" charset="0"/>
                                  <a:sym typeface="+mn-ea"/>
                                </a:rPr>
                                <m:t>𝜋</m:t>
                              </m:r>
                              <m:r>
                                <a:rPr lang="en-US" altLang="zh-CN" sz="2400">
                                  <a:latin typeface="Cambria Math" panose="02040503050406030204" pitchFamily="18" charset="0"/>
                                  <a:cs typeface="Times New Roman" panose="02020603050405020304" charset="0"/>
                                  <a:sym typeface="+mn-ea"/>
                                </a:rPr>
                                <m:t>)=</m:t>
                              </m:r>
                              <m:r>
                                <a:rPr lang="en-US" altLang="zh-CN" sz="2400">
                                  <a:latin typeface="Cambria Math" panose="02040503050406030204" pitchFamily="18" charset="0"/>
                                  <a:ea typeface="微软雅黑" panose="020B0503020204020204" charset="-122"/>
                                  <a:cs typeface="Times New Roman" panose="02020603050405020304" charset="0"/>
                                  <a:sym typeface="+mn-ea"/>
                                </a:rPr>
                                <m:t>𝛩</m:t>
                              </m:r>
                              <m:r>
                                <a:rPr lang="en-US" altLang="zh-CN" sz="2400">
                                  <a:latin typeface="Cambria Math" panose="02040503050406030204" pitchFamily="18" charset="0"/>
                                  <a:cs typeface="Times New Roman" panose="02020603050405020304" charset="0"/>
                                  <a:sym typeface="+mn-ea"/>
                                </a:rPr>
                                <m:t>(</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zh-CN" altLang="en-US" sz="2400">
                                  <a:latin typeface="Cambria Math" panose="02040503050406030204" pitchFamily="18" charset="0"/>
                                  <a:ea typeface="微软雅黑" panose="020B0503020204020204" charset="-122"/>
                                  <a:cs typeface="Arial" panose="020B0604020202020204" pitchFamily="34" charset="0"/>
                                  <a:sym typeface="+mn-ea"/>
                                </a:rPr>
                                <m:t>）</m:t>
                              </m:r>
                            </m:e>
                          </m:eqArr>
                        </m:e>
                      </m:d>
                    </m:oMath>
                  </m:oMathPara>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0" algn="l" fontAlgn="auto">
                  <a:lnSpc>
                    <a:spcPct val="100000"/>
                  </a:lnSpc>
                  <a:buFont typeface="Wingdings" panose="05000000000000000000" charset="0"/>
                  <a:buNone/>
                </a:pPr>
                <a:r>
                  <a:rPr lang="en-US" altLang="zh-CN" sz="2400" dirty="0">
                    <a:solidFill>
                      <a:srgbClr val="FF0000"/>
                    </a:solidFill>
                    <a:sym typeface="+mn-ea"/>
                  </a:rPr>
                  <a:t>   </a:t>
                </a:r>
                <a:r>
                  <a:rPr lang="zh-CN" altLang="en-US" sz="2400" dirty="0">
                    <a:solidFill>
                      <a:srgbClr val="FF0000"/>
                    </a:solidFill>
                    <a:sym typeface="+mn-ea"/>
                  </a:rPr>
                  <a:t>径向变量</a:t>
                </a:r>
                <a:r>
                  <a:rPr lang="en-US" altLang="zh-CN" sz="2400" dirty="0">
                    <a:solidFill>
                      <a:srgbClr val="FF0000"/>
                    </a:solidFill>
                    <a:sym typeface="+mn-ea"/>
                  </a:rPr>
                  <a:t>r</a:t>
                </a:r>
                <a:r>
                  <a:rPr lang="zh-CN" altLang="en-US" sz="2400" dirty="0">
                    <a:sym typeface="+mn-ea"/>
                  </a:rPr>
                  <a:t>的定解问题：</a:t>
                </a:r>
              </a:p>
              <a:p>
                <a:pPr indent="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r</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a:latin typeface="Cambria Math" panose="02040503050406030204" pitchFamily="18" charset="0"/>
                                  <a:ea typeface="宋体" panose="02010600030101010101" pitchFamily="2" charset="-122"/>
                                  <a:cs typeface="Times New Roman" panose="02020603050405020304" charset="0"/>
                                  <a:sym typeface="+mn-ea"/>
                                </a:rPr>
                                <m:t>𝜆</m:t>
                              </m:r>
                              <m:r>
                                <m:rPr>
                                  <m:sty m:val="p"/>
                                </m:rPr>
                                <a:rPr lang="en-US" altLang="zh-CN" sz="2400">
                                  <a:latin typeface="Cambria Math" panose="02040503050406030204" pitchFamily="18" charset="0"/>
                                  <a:ea typeface="宋体" panose="02010600030101010101" pitchFamily="2" charset="-122"/>
                                  <a:cs typeface="Times New Roman" panose="02020603050405020304" charset="0"/>
                                  <a:sym typeface="+mn-ea"/>
                                </a:rPr>
                                <m:t>R</m:t>
                              </m:r>
                              <m:r>
                                <a:rPr lang="en-US" altLang="zh-CN" sz="2400">
                                  <a:latin typeface="Cambria Math" panose="02040503050406030204" pitchFamily="18" charset="0"/>
                                  <a:ea typeface="宋体" panose="02010600030101010101" pitchFamily="2" charset="-122"/>
                                  <a:cs typeface="Times New Roman" panose="02020603050405020304" charset="0"/>
                                  <a:sym typeface="+mn-ea"/>
                                </a:rPr>
                                <m:t>=0              </m:t>
                              </m:r>
                            </m:e>
                            <m:e>
                              <m:r>
                                <m:rPr>
                                  <m:sty m:val="p"/>
                                </m:rPr>
                                <a:rPr lang="en-US" altLang="zh-CN" sz="2400">
                                  <a:latin typeface="Cambria Math" panose="02040503050406030204" pitchFamily="18" charset="0"/>
                                  <a:cs typeface="Times New Roman" panose="02020603050405020304" charset="0"/>
                                  <a:sym typeface="+mn-ea"/>
                                </a:rPr>
                                <m:t>R</m:t>
                              </m:r>
                              <m:r>
                                <a:rPr lang="en-US" altLang="zh-CN" sz="2400">
                                  <a:latin typeface="Cambria Math" panose="02040503050406030204" pitchFamily="18" charset="0"/>
                                  <a:cs typeface="Times New Roman" panose="02020603050405020304" charset="0"/>
                                  <a:sym typeface="+mn-ea"/>
                                </a:rPr>
                                <m:t>(0)=</m:t>
                              </m:r>
                              <m:r>
                                <a:rPr lang="zh-CN" altLang="en-US" sz="2400">
                                  <a:latin typeface="Cambria Math" panose="02040503050406030204" pitchFamily="18" charset="0"/>
                                  <a:cs typeface="Times New Roman" panose="02020603050405020304" charset="0"/>
                                  <a:sym typeface="+mn-ea"/>
                                </a:rPr>
                                <m:t>有限值</m:t>
                              </m:r>
                              <m:r>
                                <a:rPr lang="en-US" altLang="zh-CN" sz="2400">
                                  <a:latin typeface="Cambria Math" panose="02040503050406030204" pitchFamily="18" charset="0"/>
                                  <a:cs typeface="Times New Roman" panose="02020603050405020304" charset="0"/>
                                  <a:sym typeface="+mn-ea"/>
                                </a:rPr>
                                <m:t>                       </m:t>
                              </m:r>
                            </m:e>
                          </m:eqArr>
                        </m:e>
                      </m:d>
                    </m:oMath>
                  </m:oMathPara>
                </a14:m>
                <a:endParaRPr lang="zh-CN" altLang="en-US" sz="2400" dirty="0">
                  <a:latin typeface="微软雅黑" panose="020B0503020204020204" charset="-122"/>
                  <a:ea typeface="微软雅黑" panose="020B0503020204020204" charset="-122"/>
                  <a:cs typeface="Arial" panose="020B0604020202020204" pitchFamily="34" charset="0"/>
                  <a:sym typeface="+mn-ea"/>
                </a:endParaRPr>
              </a:p>
              <a:p>
                <a:pPr indent="0" algn="l" fontAlgn="auto">
                  <a:lnSpc>
                    <a:spcPct val="100000"/>
                  </a:lnSpc>
                  <a:buFont typeface="Wingdings" panose="05000000000000000000" charset="0"/>
                  <a:buNone/>
                </a:pP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   </a:t>
                </a:r>
                <a:r>
                  <a:rPr lang="zh-CN" altLang="en-US" sz="2400" dirty="0">
                    <a:solidFill>
                      <a:srgbClr val="FF0000"/>
                    </a:solidFill>
                    <a:sym typeface="+mn-ea"/>
                  </a:rPr>
                  <a:t>角向变量</a:t>
                </a:r>
                <a:r>
                  <a:rPr lang="zh-CN" altLang="en-US" sz="2400" dirty="0">
                    <a:latin typeface="Times New Roman" panose="02020603050405020304" charset="0"/>
                    <a:ea typeface="黑体" panose="02010609060101010101" charset="-122"/>
                    <a:cs typeface="Times New Roman" panose="02020603050405020304" charset="0"/>
                    <a:sym typeface="+mn-ea"/>
                  </a:rPr>
                  <a:t>θ</a:t>
                </a:r>
                <a:r>
                  <a:rPr lang="zh-CN" altLang="en-US" sz="2400" dirty="0">
                    <a:sym typeface="+mn-ea"/>
                  </a:rPr>
                  <a:t>的特征值</a:t>
                </a:r>
                <a14:m>
                  <m:oMath xmlns:m="http://schemas.openxmlformats.org/officeDocument/2006/math">
                    <m:r>
                      <a:rPr lang="en-US" altLang="zh-CN" sz="2400">
                        <a:latin typeface="Cambria Math" panose="02040503050406030204" pitchFamily="18" charset="0"/>
                        <a:ea typeface="宋体" panose="02010600030101010101" pitchFamily="2" charset="-122"/>
                        <a:cs typeface="Times New Roman" panose="02020603050405020304" charset="0"/>
                        <a:sym typeface="+mn-ea"/>
                      </a:rPr>
                      <m:t>𝜆</m:t>
                    </m:r>
                  </m:oMath>
                </a14:m>
                <a:r>
                  <a:rPr lang="zh-CN" altLang="en-US" sz="2400" dirty="0">
                    <a:sym typeface="+mn-ea"/>
                  </a:rPr>
                  <a:t>问题：</a:t>
                </a:r>
              </a:p>
              <a:p>
                <a:pPr indent="0" algn="l" fontAlgn="auto">
                  <a:lnSpc>
                    <a:spcPct val="100000"/>
                  </a:lnSpc>
                  <a:buFont typeface="Wingdings" panose="05000000000000000000" charset="0"/>
                  <a:buNone/>
                </a:pPr>
                <a:r>
                  <a:rPr lang="en-US" altLang="zh-CN" sz="2400" dirty="0">
                    <a:solidFill>
                      <a:schemeClr val="tx1"/>
                    </a:solidFill>
                    <a:latin typeface="Times New Roman" panose="02020603050405020304" charset="0"/>
                    <a:ea typeface="黑体" panose="02010609060101010101" charset="-122"/>
                    <a:cs typeface="Times New Roman" panose="02020603050405020304" charset="0"/>
                    <a:sym typeface="+mn-ea"/>
                  </a:rPr>
                  <a:t>(1)</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dirty="0">
                    <a:latin typeface="Cambria Math" panose="02040503050406030204" pitchFamily="18" charset="0"/>
                    <a:cs typeface="Cambria Math" panose="02040503050406030204" pitchFamily="18" charset="0"/>
                    <a:sym typeface="+mn-ea"/>
                  </a:rPr>
                  <a:t>=0</a:t>
                </a:r>
                <a:r>
                  <a:rPr lang="zh-CN" altLang="en-US" sz="2400" dirty="0">
                    <a:latin typeface="Cambria Math" panose="02040503050406030204" pitchFamily="18" charset="0"/>
                    <a:cs typeface="Cambria Math" panose="02040503050406030204" pitchFamily="18" charset="0"/>
                    <a:sym typeface="+mn-ea"/>
                  </a:rPr>
                  <a:t>，方程的通解：</a:t>
                </a:r>
                <a14:m>
                  <m:oMath xmlns:m="http://schemas.openxmlformats.org/officeDocument/2006/math">
                    <m:r>
                      <a:rPr lang="en-US" altLang="zh-CN" sz="2400">
                        <a:latin typeface="Cambria Math" panose="02040503050406030204" pitchFamily="18" charset="0"/>
                        <a:ea typeface="微软雅黑" panose="020B0503020204020204" charset="-122"/>
                        <a:cs typeface="Times New Roman" panose="02020603050405020304" charset="0"/>
                        <a:sym typeface="+mn-ea"/>
                      </a:rPr>
                      <m:t>𝛩</m:t>
                    </m:r>
                  </m:oMath>
                </a14:m>
                <a:r>
                  <a:rPr lang="en-US" altLang="zh-CN" sz="2400" dirty="0">
                    <a:latin typeface="Cambria Math" panose="02040503050406030204" pitchFamily="18" charset="0"/>
                    <a:cs typeface="Cambria Math" panose="02040503050406030204" pitchFamily="18" charset="0"/>
                    <a:sym typeface="+mn-ea"/>
                  </a:rPr>
                  <a:t>(</a:t>
                </a:r>
                <a14:m>
                  <m:oMath xmlns:m="http://schemas.openxmlformats.org/officeDocument/2006/math">
                    <m:r>
                      <a:rPr lang="en-US" altLang="zh-CN" sz="2400">
                        <a:latin typeface="Cambria Math" panose="02040503050406030204" pitchFamily="18" charset="0"/>
                        <a:ea typeface="黑体" panose="02010609060101010101" charset="-122"/>
                        <a:cs typeface="Arial" panose="020B0604020202020204" pitchFamily="34" charset="0"/>
                        <a:sym typeface="+mn-ea"/>
                      </a:rPr>
                      <m:t>𝜃</m:t>
                    </m:r>
                  </m:oMath>
                </a14:m>
                <a:r>
                  <a:rPr lang="en-US" altLang="zh-CN" sz="2400" dirty="0">
                    <a:latin typeface="Cambria Math" panose="02040503050406030204" pitchFamily="18" charset="0"/>
                    <a:cs typeface="Cambria Math" panose="02040503050406030204" pitchFamily="18" charset="0"/>
                    <a:sym typeface="+mn-ea"/>
                  </a:rPr>
                  <a:t>)=A+B</a:t>
                </a:r>
                <a14:m>
                  <m:oMath xmlns:m="http://schemas.openxmlformats.org/officeDocument/2006/math">
                    <m:r>
                      <a:rPr lang="en-US" altLang="zh-CN" sz="2400">
                        <a:latin typeface="Cambria Math" panose="02040503050406030204" pitchFamily="18" charset="0"/>
                        <a:ea typeface="黑体" panose="02010609060101010101" charset="-122"/>
                        <a:cs typeface="Arial" panose="020B0604020202020204" pitchFamily="34" charset="0"/>
                        <a:sym typeface="+mn-ea"/>
                      </a:rPr>
                      <m:t>𝜃</m:t>
                    </m:r>
                  </m:oMath>
                </a14:m>
                <a:r>
                  <a:rPr lang="en-US" altLang="zh-CN" sz="2400" dirty="0">
                    <a:latin typeface="Cambria Math" panose="02040503050406030204" pitchFamily="18" charset="0"/>
                    <a:cs typeface="Cambria Math" panose="02040503050406030204" pitchFamily="18" charset="0"/>
                    <a:sym typeface="+mn-ea"/>
                  </a:rPr>
                  <a:t>(A, B</a:t>
                </a:r>
                <a:r>
                  <a:rPr lang="zh-CN" altLang="en-US" sz="2400" dirty="0">
                    <a:latin typeface="Cambria Math" panose="02040503050406030204" pitchFamily="18" charset="0"/>
                    <a:cs typeface="Cambria Math" panose="02040503050406030204" pitchFamily="18" charset="0"/>
                    <a:sym typeface="+mn-ea"/>
                  </a:rPr>
                  <a:t>为任意常数</a:t>
                </a:r>
                <a:r>
                  <a:rPr lang="en-US" altLang="zh-CN" sz="2400" dirty="0">
                    <a:latin typeface="Cambria Math" panose="02040503050406030204" pitchFamily="18" charset="0"/>
                    <a:cs typeface="Cambria Math" panose="02040503050406030204" pitchFamily="18" charset="0"/>
                    <a:sym typeface="+mn-ea"/>
                  </a:rPr>
                  <a:t>)</a:t>
                </a:r>
                <a:r>
                  <a:rPr lang="zh-CN" altLang="en-US" sz="2400" dirty="0">
                    <a:latin typeface="Cambria Math" panose="02040503050406030204" pitchFamily="18" charset="0"/>
                    <a:cs typeface="Cambria Math" panose="02040503050406030204" pitchFamily="18" charset="0"/>
                    <a:sym typeface="+mn-ea"/>
                  </a:rPr>
                  <a:t>，满足边界条件的唯一解：</a:t>
                </a:r>
                <a14:m>
                  <m:oMath xmlns:m="http://schemas.openxmlformats.org/officeDocument/2006/math">
                    <m:r>
                      <a:rPr lang="en-US" altLang="zh-CN" sz="2400">
                        <a:latin typeface="Cambria Math" panose="02040503050406030204" pitchFamily="18" charset="0"/>
                        <a:ea typeface="微软雅黑" panose="020B0503020204020204" charset="-122"/>
                        <a:cs typeface="Times New Roman" panose="02020603050405020304" charset="0"/>
                        <a:sym typeface="+mn-ea"/>
                      </a:rPr>
                      <m:t>𝛩</m:t>
                    </m:r>
                    <m:r>
                      <a:rPr lang="en-US" altLang="zh-CN" sz="2400" b="0" i="0" smtClean="0">
                        <a:latin typeface="Cambria Math" panose="02040503050406030204" pitchFamily="18" charset="0"/>
                        <a:ea typeface="微软雅黑" panose="020B0503020204020204" charset="-122"/>
                        <a:cs typeface="Times New Roman" panose="02020603050405020304" charset="0"/>
                        <a:sym typeface="+mn-ea"/>
                      </a:rPr>
                      <m:t>(</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oMath>
                </a14:m>
                <a:r>
                  <a:rPr lang="en-US" altLang="zh-CN" sz="2400" dirty="0">
                    <a:latin typeface="Cambria Math" panose="02040503050406030204" pitchFamily="18" charset="0"/>
                    <a:cs typeface="Cambria Math" panose="02040503050406030204" pitchFamily="18" charset="0"/>
                    <a:sym typeface="+mn-ea"/>
                  </a:rPr>
                  <a:t>)=A,</a:t>
                </a:r>
              </a:p>
              <a:p>
                <a:pPr indent="0" algn="l" fontAlgn="auto">
                  <a:lnSpc>
                    <a:spcPct val="15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  </a:t>
                </a:r>
                <a:r>
                  <a:rPr lang="zh-CN" altLang="en-US" sz="2400" dirty="0">
                    <a:latin typeface="Cambria Math" panose="02040503050406030204" pitchFamily="18" charset="0"/>
                    <a:cs typeface="Cambria Math" panose="02040503050406030204" pitchFamily="18" charset="0"/>
                    <a:sym typeface="+mn-ea"/>
                  </a:rPr>
                  <a:t>故</a:t>
                </a:r>
                <a:r>
                  <a:rPr lang="en-US" altLang="zh-CN" sz="2400" dirty="0">
                    <a:latin typeface="Cambria Math" panose="02040503050406030204" pitchFamily="18" charset="0"/>
                    <a:cs typeface="Cambria Math" panose="02040503050406030204" pitchFamily="18" charset="0"/>
                    <a:sym typeface="+mn-ea"/>
                  </a:rPr>
                  <a:t> λ</a:t>
                </a:r>
                <a:r>
                  <a:rPr lang="en-US" altLang="zh-CN" sz="2400" baseline="-25000" dirty="0">
                    <a:latin typeface="Cambria Math" panose="02040503050406030204" pitchFamily="18" charset="0"/>
                    <a:cs typeface="Cambria Math" panose="02040503050406030204" pitchFamily="18" charset="0"/>
                    <a:sym typeface="+mn-ea"/>
                  </a:rPr>
                  <a:t>0</a:t>
                </a:r>
                <a:r>
                  <a:rPr lang="en-US" altLang="zh-CN" sz="2400" dirty="0">
                    <a:latin typeface="Cambria Math" panose="02040503050406030204" pitchFamily="18" charset="0"/>
                    <a:cs typeface="Cambria Math" panose="02040503050406030204" pitchFamily="18" charset="0"/>
                    <a:sym typeface="+mn-ea"/>
                  </a:rPr>
                  <a:t>=0   </a:t>
                </a:r>
                <a:r>
                  <a:rPr lang="en-US" altLang="zh-CN" sz="2400" dirty="0">
                    <a:latin typeface="Times New Roman" panose="02020603050405020304" charset="0"/>
                    <a:cs typeface="Times New Roman" panose="02020603050405020304" charset="0"/>
                    <a:sym typeface="+mn-ea"/>
                  </a:rPr>
                  <a:t>Θ</a:t>
                </a:r>
                <a:r>
                  <a:rPr lang="en-US" altLang="zh-CN" sz="2400" baseline="-25000" dirty="0">
                    <a:latin typeface="Times New Roman" panose="02020603050405020304" charset="0"/>
                    <a:cs typeface="Times New Roman" panose="02020603050405020304" charset="0"/>
                    <a:sym typeface="+mn-ea"/>
                  </a:rPr>
                  <a:t>0</a:t>
                </a:r>
                <a:r>
                  <a:rPr lang="en-US" altLang="zh-CN" sz="2400" dirty="0">
                    <a:latin typeface="Times New Roman" panose="02020603050405020304" charset="0"/>
                    <a:cs typeface="Times New Roman" panose="02020603050405020304" charset="0"/>
                    <a:sym typeface="+mn-ea"/>
                  </a:rPr>
                  <a:t>(θ）</a:t>
                </a:r>
                <a:r>
                  <a:rPr lang="en-US" altLang="zh-CN" sz="2400" dirty="0">
                    <a:latin typeface="Cambria Math" panose="02040503050406030204" pitchFamily="18" charset="0"/>
                    <a:cs typeface="Cambria Math" panose="02040503050406030204" pitchFamily="18" charset="0"/>
                    <a:sym typeface="+mn-ea"/>
                  </a:rPr>
                  <a:t>=A</a:t>
                </a:r>
                <a:r>
                  <a:rPr lang="en-US" altLang="zh-CN" sz="2400" baseline="-25000" dirty="0">
                    <a:latin typeface="Cambria Math" panose="02040503050406030204" pitchFamily="18" charset="0"/>
                    <a:cs typeface="Cambria Math" panose="02040503050406030204" pitchFamily="18" charset="0"/>
                    <a:sym typeface="+mn-ea"/>
                  </a:rPr>
                  <a:t>0</a:t>
                </a:r>
              </a:p>
              <a:p>
                <a:pPr indent="0" algn="l" fontAlgn="auto">
                  <a:lnSpc>
                    <a:spcPct val="150000"/>
                  </a:lnSpc>
                  <a:buFont typeface="Wingdings" panose="05000000000000000000" charset="0"/>
                  <a:buNone/>
                </a:pPr>
                <a:r>
                  <a:rPr lang="en-US" altLang="zh-CN" sz="2400" dirty="0">
                    <a:latin typeface="Times New Roman" panose="02020603050405020304" charset="0"/>
                    <a:ea typeface="黑体" panose="02010609060101010101" charset="-122"/>
                    <a:cs typeface="Times New Roman" panose="02020603050405020304" charset="0"/>
                    <a:sym typeface="+mn-ea"/>
                  </a:rPr>
                  <a:t>(2)</a:t>
                </a:r>
                <a:r>
                  <a:rPr lang="en-US" altLang="zh-CN" sz="2400" dirty="0">
                    <a:latin typeface="Times New Roman" panose="02020603050405020304" charset="0"/>
                    <a:ea typeface="微软雅黑" panose="020B0503020204020204" charset="-122"/>
                    <a:cs typeface="Times New Roman" panose="02020603050405020304" charset="0"/>
                    <a:sym typeface="+mn-ea"/>
                  </a:rPr>
                  <a:t>λ&lt;0</a:t>
                </a:r>
                <a:r>
                  <a:rPr lang="zh-CN" altLang="en-US" sz="2400" dirty="0">
                    <a:latin typeface="Times New Roman" panose="02020603050405020304" charset="0"/>
                    <a:ea typeface="微软雅黑" panose="020B0503020204020204" charset="-122"/>
                    <a:cs typeface="Times New Roman" panose="02020603050405020304" charset="0"/>
                    <a:sym typeface="+mn-ea"/>
                  </a:rPr>
                  <a:t>，方程的通解：</a:t>
                </a:r>
                <a14:m>
                  <m:oMath xmlns:m="http://schemas.openxmlformats.org/officeDocument/2006/math">
                    <m:r>
                      <a:rPr lang="en-US" altLang="zh-CN" sz="2400">
                        <a:latin typeface="Cambria Math" panose="02040503050406030204" pitchFamily="18" charset="0"/>
                        <a:ea typeface="微软雅黑" panose="020B0503020204020204" charset="-122"/>
                        <a:cs typeface="Times New Roman" panose="02020603050405020304" charset="0"/>
                        <a:sym typeface="+mn-ea"/>
                      </a:rPr>
                      <m:t>𝛩</m:t>
                    </m:r>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a:rPr lang="en-US" altLang="zh-CN" sz="2400">
                            <a:latin typeface="Cambria Math" panose="02040503050406030204" pitchFamily="18" charset="0"/>
                            <a:ea typeface="黑体" panose="02010609060101010101" charset="-122"/>
                            <a:cs typeface="Arial" panose="020B0604020202020204" pitchFamily="34" charset="0"/>
                            <a:sym typeface="+mn-ea"/>
                          </a:rPr>
                          <m:t>𝜃</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
                          <a:rPr lang="en-US" altLang="zh-CN" sz="24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a:rPr lang="en-US" altLang="zh-CN" sz="2400">
                            <a:latin typeface="Cambria Math" panose="02040503050406030204" pitchFamily="18" charset="0"/>
                            <a:ea typeface="黑体" panose="02010609060101010101" charset="-122"/>
                            <a:cs typeface="Arial" panose="020B0604020202020204" pitchFamily="34" charset="0"/>
                            <a:sym typeface="+mn-ea"/>
                          </a:rPr>
                          <m:t>𝜃</m:t>
                        </m:r>
                      </m:sup>
                    </m:sSup>
                  </m:oMath>
                </a14:m>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zh-CN" altLang="en-US" sz="2400" dirty="0">
                    <a:latin typeface="Times New Roman" panose="02020603050405020304" charset="0"/>
                    <a:ea typeface="微软雅黑" panose="020B0503020204020204" charset="-122"/>
                    <a:cs typeface="Times New Roman" panose="02020603050405020304" charset="0"/>
                    <a:sym typeface="+mn-ea"/>
                  </a:rPr>
                  <a:t>不能满足</a:t>
                </a:r>
                <a14:m>
                  <m:oMath xmlns:m="http://schemas.openxmlformats.org/officeDocument/2006/math">
                    <m:r>
                      <a:rPr lang="en-US" altLang="zh-CN" sz="2400">
                        <a:latin typeface="Cambria Math" panose="02040503050406030204" pitchFamily="18" charset="0"/>
                        <a:ea typeface="微软雅黑" panose="020B0503020204020204" charset="-122"/>
                        <a:cs typeface="Times New Roman" panose="02020603050405020304" charset="0"/>
                        <a:sym typeface="+mn-ea"/>
                      </a:rPr>
                      <m:t>𝛩</m:t>
                    </m:r>
                    <m:r>
                      <a:rPr lang="en-US" altLang="zh-CN" sz="2400">
                        <a:latin typeface="Cambria Math" panose="02040503050406030204" pitchFamily="18" charset="0"/>
                        <a:cs typeface="Times New Roman" panose="02020603050405020304" charset="0"/>
                        <a:sym typeface="+mn-ea"/>
                      </a:rPr>
                      <m:t>(</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ea typeface="黑体" panose="02010609060101010101" charset="-122"/>
                        <a:cs typeface="Arial" panose="020B0604020202020204" pitchFamily="34" charset="0"/>
                        <a:sym typeface="+mn-ea"/>
                      </a:rPr>
                      <m:t>+2</m:t>
                    </m:r>
                    <m:r>
                      <a:rPr lang="en-US" altLang="zh-CN" sz="2400">
                        <a:latin typeface="Cambria Math" panose="02040503050406030204" pitchFamily="18" charset="0"/>
                        <a:ea typeface="微软雅黑" panose="020B0503020204020204" charset="-122"/>
                        <a:cs typeface="Arial" panose="020B0604020202020204" pitchFamily="34" charset="0"/>
                        <a:sym typeface="+mn-ea"/>
                      </a:rPr>
                      <m:t>𝜋</m:t>
                    </m:r>
                    <m:r>
                      <a:rPr lang="en-US" altLang="zh-CN" sz="2400">
                        <a:latin typeface="Cambria Math" panose="02040503050406030204" pitchFamily="18" charset="0"/>
                        <a:cs typeface="Times New Roman" panose="02020603050405020304" charset="0"/>
                        <a:sym typeface="+mn-ea"/>
                      </a:rPr>
                      <m:t>)=</m:t>
                    </m:r>
                    <m:r>
                      <a:rPr lang="en-US" altLang="zh-CN" sz="2400">
                        <a:latin typeface="Cambria Math" panose="02040503050406030204" pitchFamily="18" charset="0"/>
                        <a:ea typeface="微软雅黑" panose="020B0503020204020204" charset="-122"/>
                        <a:cs typeface="Times New Roman" panose="02020603050405020304" charset="0"/>
                        <a:sym typeface="+mn-ea"/>
                      </a:rPr>
                      <m:t>𝛩</m:t>
                    </m:r>
                    <m:r>
                      <a:rPr lang="en-US" altLang="zh-CN" sz="2400">
                        <a:latin typeface="Cambria Math" panose="02040503050406030204" pitchFamily="18" charset="0"/>
                        <a:cs typeface="Times New Roman" panose="02020603050405020304" charset="0"/>
                        <a:sym typeface="+mn-ea"/>
                      </a:rPr>
                      <m:t>(</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zh-CN" altLang="en-US" sz="2400">
                        <a:latin typeface="Cambria Math" panose="02040503050406030204" pitchFamily="18" charset="0"/>
                        <a:ea typeface="微软雅黑" panose="020B0503020204020204" charset="-122"/>
                        <a:cs typeface="Arial" panose="020B0604020202020204" pitchFamily="34" charset="0"/>
                        <a:sym typeface="+mn-ea"/>
                      </a:rPr>
                      <m:t>）</m:t>
                    </m:r>
                  </m:oMath>
                </a14:m>
                <a:r>
                  <a:rPr lang="zh-CN" altLang="en-US" sz="2400" dirty="0">
                    <a:latin typeface="Times New Roman" panose="02020603050405020304" charset="0"/>
                    <a:ea typeface="微软雅黑" panose="020B0503020204020204" charset="-122"/>
                    <a:cs typeface="Times New Roman" panose="02020603050405020304" charset="0"/>
                    <a:sym typeface="+mn-ea"/>
                  </a:rPr>
                  <a:t>除非</a:t>
                </a:r>
                <a:r>
                  <a:rPr lang="en-US" altLang="zh-CN" sz="2400" dirty="0">
                    <a:latin typeface="Times New Roman" panose="02020603050405020304" charset="0"/>
                    <a:ea typeface="微软雅黑" panose="020B0503020204020204" charset="-122"/>
                    <a:cs typeface="Times New Roman" panose="02020603050405020304" charset="0"/>
                    <a:sym typeface="+mn-ea"/>
                  </a:rPr>
                  <a:t>A=B=0</a:t>
                </a:r>
              </a:p>
              <a:p>
                <a:pPr indent="0" fontAlgn="auto">
                  <a:lnSpc>
                    <a:spcPct val="150000"/>
                  </a:lnSpc>
                  <a:buFont typeface="Wingdings" panose="05000000000000000000" charset="0"/>
                  <a:buNone/>
                </a:pPr>
                <a:r>
                  <a:rPr lang="en-US" altLang="zh-CN" sz="2400" dirty="0">
                    <a:latin typeface="Times New Roman" panose="02020603050405020304" charset="0"/>
                    <a:ea typeface="黑体" panose="02010609060101010101" charset="-122"/>
                    <a:cs typeface="Times New Roman" panose="02020603050405020304" charset="0"/>
                    <a:sym typeface="+mn-ea"/>
                  </a:rPr>
                  <a:t>(3)</a:t>
                </a:r>
                <a:r>
                  <a:rPr lang="en-US" altLang="zh-CN" sz="2400" dirty="0">
                    <a:latin typeface="Times New Roman" panose="02020603050405020304" charset="0"/>
                    <a:ea typeface="微软雅黑" panose="020B0503020204020204" charset="-122"/>
                    <a:cs typeface="Times New Roman" panose="02020603050405020304" charset="0"/>
                    <a:sym typeface="+mn-ea"/>
                  </a:rPr>
                  <a:t>λ&gt;0</a:t>
                </a:r>
                <a:r>
                  <a:rPr lang="zh-CN" altLang="en-US" sz="2400" dirty="0">
                    <a:latin typeface="Times New Roman" panose="02020603050405020304" charset="0"/>
                    <a:ea typeface="微软雅黑" panose="020B0503020204020204" charset="-122"/>
                    <a:cs typeface="Times New Roman" panose="02020603050405020304" charset="0"/>
                    <a:sym typeface="+mn-ea"/>
                  </a:rPr>
                  <a:t>，</a:t>
                </a:r>
                <a:r>
                  <a:rPr lang="zh-CN" altLang="en-US" sz="2400" dirty="0">
                    <a:latin typeface="微软雅黑" panose="020B0503020204020204" charset="-122"/>
                    <a:ea typeface="微软雅黑" panose="020B0503020204020204" charset="-122"/>
                    <a:cs typeface="Cambria Math" panose="02040503050406030204" pitchFamily="18" charset="0"/>
                    <a:sym typeface="+mn-ea"/>
                  </a:rPr>
                  <a:t>令</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dirty="0">
                    <a:sym typeface="+mn-ea"/>
                  </a:rPr>
                  <a:t>=</a:t>
                </a:r>
                <a:r>
                  <a:rPr lang="en-US" altLang="zh-CN" sz="2400" dirty="0">
                    <a:latin typeface="Arial" panose="020B0604020202020204" pitchFamily="34" charset="0"/>
                    <a:cs typeface="Arial" panose="020B0604020202020204" pitchFamily="34" charset="0"/>
                    <a:sym typeface="+mn-ea"/>
                  </a:rPr>
                  <a:t>β</a:t>
                </a:r>
                <a:r>
                  <a:rPr lang="en-US" altLang="zh-CN" sz="2400" baseline="30000" dirty="0">
                    <a:latin typeface="Arial" panose="020B0604020202020204" pitchFamily="34" charset="0"/>
                    <a:cs typeface="Arial" panose="020B0604020202020204" pitchFamily="34" charset="0"/>
                    <a:sym typeface="+mn-ea"/>
                  </a:rPr>
                  <a:t>2</a:t>
                </a:r>
                <a:r>
                  <a:rPr lang="zh-CN" altLang="en-US" sz="2400" dirty="0">
                    <a:latin typeface="Arial" panose="020B0604020202020204" pitchFamily="34" charset="0"/>
                    <a:cs typeface="Arial" panose="020B0604020202020204" pitchFamily="34" charset="0"/>
                    <a:sym typeface="+mn-ea"/>
                  </a:rPr>
                  <a:t>（</a:t>
                </a:r>
                <a:r>
                  <a:rPr lang="zh-CN" altLang="en-US" sz="2400" dirty="0">
                    <a:solidFill>
                      <a:srgbClr val="FF0000"/>
                    </a:solidFill>
                    <a:latin typeface="Arial" panose="020B0604020202020204" pitchFamily="34" charset="0"/>
                    <a:cs typeface="Arial" panose="020B0604020202020204" pitchFamily="34" charset="0"/>
                    <a:sym typeface="+mn-ea"/>
                  </a:rPr>
                  <a:t>β为非零实数</a:t>
                </a:r>
                <a:r>
                  <a:rPr lang="zh-CN" altLang="en-US" sz="2400" dirty="0">
                    <a:latin typeface="Arial" panose="020B0604020202020204" pitchFamily="34" charset="0"/>
                    <a:cs typeface="Arial" panose="020B0604020202020204" pitchFamily="34" charset="0"/>
                    <a:sym typeface="+mn-ea"/>
                  </a:rPr>
                  <a:t>），</a:t>
                </a:r>
                <a:r>
                  <a:rPr lang="zh-CN" altLang="en-US" sz="2400" dirty="0">
                    <a:latin typeface="Cambria Math" panose="02040503050406030204" pitchFamily="18" charset="0"/>
                    <a:cs typeface="Cambria Math" panose="02040503050406030204" pitchFamily="18" charset="0"/>
                    <a:sym typeface="+mn-ea"/>
                  </a:rPr>
                  <a:t>方程的通解：</a:t>
                </a:r>
                <a:endParaRPr lang="zh-CN" sz="2400" dirty="0">
                  <a:sym typeface="+mn-ea"/>
                </a:endParaRPr>
              </a:p>
              <a:p>
                <a:pPr indent="0" algn="ctr" fontAlgn="auto">
                  <a:lnSpc>
                    <a:spcPct val="10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                </a:t>
                </a:r>
                <a14:m>
                  <m:oMath xmlns:m="http://schemas.openxmlformats.org/officeDocument/2006/math">
                    <m:r>
                      <a:rPr lang="en-US" altLang="zh-CN" sz="2400">
                        <a:latin typeface="Cambria Math" panose="02040503050406030204" pitchFamily="18" charset="0"/>
                        <a:ea typeface="微软雅黑" panose="020B0503020204020204" charset="-122"/>
                        <a:cs typeface="Times New Roman" panose="02020603050405020304" charset="0"/>
                        <a:sym typeface="+mn-ea"/>
                      </a:rPr>
                      <m:t>𝛩</m:t>
                    </m:r>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Acosβ</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Bsinβ</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oMath>
                </a14:m>
                <a:endParaRPr lang="en-US" altLang="zh-CN" sz="2400" dirty="0">
                  <a:latin typeface="Times New Roman" panose="02020603050405020304" charset="0"/>
                  <a:ea typeface="微软雅黑" panose="020B0503020204020204" charset="-122"/>
                  <a:cs typeface="Times New Roman" panose="02020603050405020304" charset="0"/>
                  <a:sym typeface="+mn-ea"/>
                </a:endParaRPr>
              </a:p>
              <a:p>
                <a:pPr indent="0" algn="l" fontAlgn="auto">
                  <a:lnSpc>
                    <a:spcPct val="150000"/>
                  </a:lnSpc>
                  <a:buFont typeface="Wingdings" panose="05000000000000000000" charset="0"/>
                  <a:buNone/>
                </a:pPr>
                <a:endParaRPr lang="en-US" altLang="zh-CN" sz="2400" dirty="0">
                  <a:latin typeface="Times New Roman" panose="02020603050405020304" charset="0"/>
                  <a:ea typeface="微软雅黑" panose="020B0503020204020204" charset="-122"/>
                  <a:cs typeface="Times New Roman" panose="02020603050405020304" charset="0"/>
                  <a:sym typeface="+mn-ea"/>
                </a:endParaRPr>
              </a:p>
            </p:txBody>
          </p:sp>
        </mc:Choice>
        <mc:Fallback xmlns="">
          <p:sp>
            <p:nvSpPr>
              <p:cNvPr id="17" name="文本框 16"/>
              <p:cNvSpPr txBox="1">
                <a:spLocks noRot="1" noChangeAspect="1" noMove="1" noResize="1" noEditPoints="1" noAdjustHandles="1" noChangeArrowheads="1" noChangeShapeType="1" noTextEdit="1"/>
              </p:cNvSpPr>
              <p:nvPr/>
            </p:nvSpPr>
            <p:spPr>
              <a:xfrm>
                <a:off x="-11430" y="525780"/>
                <a:ext cx="12101195" cy="6471920"/>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7">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17" name="文本框 16"/>
              <p:cNvSpPr txBox="1"/>
              <p:nvPr/>
            </p:nvSpPr>
            <p:spPr>
              <a:xfrm>
                <a:off x="244475" y="972185"/>
                <a:ext cx="12101195" cy="5832475"/>
              </a:xfrm>
              <a:prstGeom prst="rect">
                <a:avLst/>
              </a:prstGeom>
              <a:noFill/>
            </p:spPr>
            <p:txBody>
              <a:bodyPr wrap="square" rtlCol="0" anchor="t">
                <a:spAutoFit/>
              </a:bodyPr>
              <a:lstStyle/>
              <a:p>
                <a:pPr indent="0" algn="l" fontAlgn="auto">
                  <a:lnSpc>
                    <a:spcPct val="15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zh-CN" altLang="en-US" sz="2400" dirty="0">
                    <a:latin typeface="Times New Roman" panose="02020603050405020304" charset="0"/>
                    <a:ea typeface="微软雅黑" panose="020B0503020204020204" charset="-122"/>
                    <a:cs typeface="Times New Roman" panose="02020603050405020304" charset="0"/>
                    <a:sym typeface="+mn-ea"/>
                  </a:rPr>
                  <a:t>满足Θ(θ+2π)=Θ(θ）的条件：</a:t>
                </a:r>
              </a:p>
              <a:p>
                <a:pPr indent="0" algn="ctr" fontAlgn="auto">
                  <a:lnSpc>
                    <a:spcPct val="15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en-US" altLang="zh-CN" sz="2400" dirty="0">
                    <a:latin typeface="Arial" panose="020B0604020202020204" pitchFamily="34" charset="0"/>
                    <a:cs typeface="Arial" panose="020B0604020202020204" pitchFamily="34" charset="0"/>
                    <a:sym typeface="+mn-ea"/>
                  </a:rPr>
                  <a:t>β=n (n=1,2,3,....)</a:t>
                </a:r>
              </a:p>
              <a:p>
                <a:pPr indent="0" algn="l" fontAlgn="auto">
                  <a:lnSpc>
                    <a:spcPct val="150000"/>
                  </a:lnSpc>
                  <a:buFont typeface="Wingdings" panose="05000000000000000000" charset="0"/>
                  <a:buNone/>
                </a:pPr>
                <a:r>
                  <a:rPr lang="en-US" altLang="zh-CN" sz="2400" dirty="0">
                    <a:latin typeface="Times New Roman" panose="02020603050405020304" charset="0"/>
                    <a:ea typeface="黑体" panose="02010609060101010101" charset="-122"/>
                    <a:cs typeface="Times New Roman" panose="02020603050405020304" charset="0"/>
                    <a:sym typeface="+mn-ea"/>
                  </a:rPr>
                  <a:t>   </a:t>
                </a:r>
                <a:r>
                  <a:rPr lang="zh-CN" altLang="en-US" sz="2400" dirty="0">
                    <a:latin typeface="Times New Roman" panose="02020603050405020304" charset="0"/>
                    <a:ea typeface="黑体" panose="02010609060101010101" charset="-122"/>
                    <a:cs typeface="Times New Roman" panose="02020603050405020304" charset="0"/>
                    <a:sym typeface="+mn-ea"/>
                  </a:rPr>
                  <a:t>故：</a:t>
                </a:r>
              </a:p>
              <a:p>
                <a:pPr indent="0" algn="ctr" fontAlgn="auto">
                  <a:lnSpc>
                    <a:spcPct val="15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baseline="-25000" dirty="0">
                    <a:sym typeface="+mn-ea"/>
                  </a:rPr>
                  <a:t>n</a:t>
                </a:r>
                <a:r>
                  <a:rPr lang="en-US" altLang="zh-CN" sz="2400" dirty="0">
                    <a:sym typeface="+mn-ea"/>
                  </a:rPr>
                  <a:t>=</a:t>
                </a:r>
                <a:r>
                  <a:rPr lang="en-US" altLang="zh-CN" sz="2400" dirty="0">
                    <a:latin typeface="Arial" panose="020B0604020202020204" pitchFamily="34" charset="0"/>
                    <a:cs typeface="Arial" panose="020B0604020202020204" pitchFamily="34" charset="0"/>
                    <a:sym typeface="+mn-ea"/>
                  </a:rPr>
                  <a:t>n</a:t>
                </a:r>
                <a:r>
                  <a:rPr lang="en-US" altLang="zh-CN" sz="2400" baseline="30000" dirty="0">
                    <a:latin typeface="Arial" panose="020B0604020202020204" pitchFamily="34" charset="0"/>
                    <a:cs typeface="Arial" panose="020B0604020202020204" pitchFamily="34" charset="0"/>
                    <a:sym typeface="+mn-ea"/>
                  </a:rPr>
                  <a:t>2     </a:t>
                </a:r>
                <a14:m>
                  <m:oMath xmlns:m="http://schemas.openxmlformats.org/officeDocument/2006/math">
                    <m:sSub>
                      <m:sSubPr>
                        <m:ctrlPr>
                          <a:rPr lang="en-US" altLang="zh-CN" sz="2400" i="1" smtClean="0">
                            <a:latin typeface="Cambria Math" panose="02040503050406030204" pitchFamily="18" charset="0"/>
                            <a:sym typeface="+mn-ea"/>
                          </a:rPr>
                        </m:ctrlPr>
                      </m:sSubPr>
                      <m:e>
                        <m:r>
                          <a:rPr lang="zh-CN" altLang="en-US" sz="2400" i="1">
                            <a:latin typeface="Cambria Math" panose="02040503050406030204" pitchFamily="18" charset="0"/>
                            <a:sym typeface="+mn-ea"/>
                          </a:rPr>
                          <m:t>𝛩</m:t>
                        </m:r>
                      </m:e>
                      <m:sub>
                        <m:r>
                          <m:rPr>
                            <m:sty m:val="p"/>
                          </m:rPr>
                          <a:rPr lang="en-US" altLang="zh-CN" sz="2400" i="1">
                            <a:latin typeface="Cambria Math" panose="02040503050406030204" pitchFamily="18" charset="0"/>
                            <a:sym typeface="+mn-ea"/>
                          </a:rPr>
                          <m:t>n</m:t>
                        </m:r>
                      </m:sub>
                    </m:sSub>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en-US" altLang="zh-CN" sz="2400" dirty="0">
                    <a:latin typeface="Arial" panose="020B0604020202020204" pitchFamily="34" charset="0"/>
                    <a:cs typeface="Arial" panose="020B0604020202020204" pitchFamily="34" charset="0"/>
                    <a:sym typeface="+mn-ea"/>
                  </a:rPr>
                  <a:t>(n=1,2,3,....)</a:t>
                </a:r>
              </a:p>
              <a:p>
                <a:pPr indent="0" algn="l" fontAlgn="auto">
                  <a:lnSpc>
                    <a:spcPct val="15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en-US" altLang="zh-CN" sz="2400" dirty="0">
                    <a:solidFill>
                      <a:schemeClr val="tx1"/>
                    </a:solidFill>
                    <a:latin typeface="Times New Roman" panose="02020603050405020304" charset="0"/>
                    <a:ea typeface="微软雅黑" panose="020B0503020204020204" charset="-122"/>
                    <a:cs typeface="Times New Roman" panose="02020603050405020304" charset="0"/>
                    <a:sym typeface="+mn-ea"/>
                  </a:rPr>
                  <a:t> </a:t>
                </a:r>
                <a:r>
                  <a:rPr lang="zh-CN" altLang="en-US" sz="2400" dirty="0">
                    <a:solidFill>
                      <a:schemeClr val="tx1"/>
                    </a:solidFill>
                    <a:latin typeface="Times New Roman" panose="02020603050405020304" charset="0"/>
                    <a:ea typeface="微软雅黑" panose="020B0503020204020204" charset="-122"/>
                    <a:cs typeface="Times New Roman" panose="02020603050405020304" charset="0"/>
                    <a:sym typeface="+mn-ea"/>
                  </a:rPr>
                  <a:t>将</a:t>
                </a:r>
                <a:r>
                  <a:rPr lang="zh-CN" altLang="en-US" sz="2400" dirty="0">
                    <a:solidFill>
                      <a:schemeClr val="tx1"/>
                    </a:solidFill>
                    <a:latin typeface="微软雅黑" panose="020B0503020204020204" charset="-122"/>
                    <a:ea typeface="微软雅黑" panose="020B0503020204020204" charset="-122"/>
                    <a:cs typeface="Times New Roman" panose="02020603050405020304" charset="0"/>
                    <a:sym typeface="+mn-ea"/>
                  </a:rPr>
                  <a:t>λ</a:t>
                </a:r>
                <a:r>
                  <a:rPr lang="en-US" altLang="zh-CN" sz="2400" baseline="-25000" dirty="0">
                    <a:solidFill>
                      <a:schemeClr val="tx1"/>
                    </a:solidFill>
                    <a:latin typeface="微软雅黑" panose="020B0503020204020204" charset="-122"/>
                    <a:ea typeface="微软雅黑" panose="020B0503020204020204" charset="-122"/>
                    <a:cs typeface="Times New Roman" panose="02020603050405020304" charset="0"/>
                    <a:sym typeface="+mn-ea"/>
                  </a:rPr>
                  <a:t>n</a:t>
                </a:r>
                <a:r>
                  <a:rPr lang="zh-CN" altLang="en-US" sz="2400" dirty="0">
                    <a:solidFill>
                      <a:schemeClr val="tx1"/>
                    </a:solidFill>
                    <a:latin typeface="微软雅黑" panose="020B0503020204020204" charset="-122"/>
                    <a:ea typeface="微软雅黑" panose="020B0503020204020204" charset="-122"/>
                    <a:cs typeface="Times New Roman" panose="02020603050405020304" charset="0"/>
                    <a:sym typeface="+mn-ea"/>
                  </a:rPr>
                  <a:t>代入</a:t>
                </a:r>
                <a:r>
                  <a:rPr lang="zh-CN" altLang="en-US" sz="2400" dirty="0">
                    <a:solidFill>
                      <a:schemeClr val="tx1"/>
                    </a:solidFill>
                    <a:sym typeface="+mn-ea"/>
                  </a:rPr>
                  <a:t>径向变量</a:t>
                </a:r>
                <a:r>
                  <a:rPr lang="en-US" altLang="zh-CN" sz="2400" dirty="0">
                    <a:solidFill>
                      <a:schemeClr val="tx1"/>
                    </a:solidFill>
                    <a:sym typeface="+mn-ea"/>
                  </a:rPr>
                  <a:t>r</a:t>
                </a:r>
                <a:r>
                  <a:rPr lang="zh-CN" altLang="en-US" sz="2400" dirty="0">
                    <a:solidFill>
                      <a:schemeClr val="tx1"/>
                    </a:solidFill>
                    <a:sym typeface="+mn-ea"/>
                  </a:rPr>
                  <a:t>方程：</a:t>
                </a:r>
              </a:p>
              <a:p>
                <a:pPr indent="0" algn="l" fontAlgn="auto">
                  <a:lnSpc>
                    <a:spcPct val="150000"/>
                  </a:lnSpc>
                  <a:buFont typeface="Wingdings" panose="05000000000000000000" charset="0"/>
                  <a:buNone/>
                </a:pPr>
                <a14:m>
                  <m:oMathPara xmlns:m="http://schemas.openxmlformats.org/officeDocument/2006/math">
                    <m:oMathParaPr>
                      <m:jc m:val="centerGroup"/>
                    </m:oMathParaPr>
                    <m:oMath xmlns:m="http://schemas.openxmlformats.org/officeDocument/2006/math">
                      <m:sSup>
                        <m:sSupPr>
                          <m:ctrlPr>
                            <a:rPr lang="zh-CN" altLang="en-US"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r</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sSubSup>
                        <m:sSubSupPr>
                          <m:ctrlPr>
                            <a:rPr lang="zh-CN" altLang="en-US" sz="2400" i="1">
                              <a:solidFill>
                                <a:schemeClr val="tx1"/>
                              </a:solidFill>
                              <a:latin typeface="Cambria Math" panose="02040503050406030204" pitchFamily="18" charset="0"/>
                              <a:cs typeface="Cambria Math" panose="02040503050406030204" pitchFamily="18" charset="0"/>
                              <a:sym typeface="+mn-ea"/>
                            </a:rPr>
                          </m:ctrlPr>
                        </m:sSub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R</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up>
                          <m:r>
                            <a:rPr lang="en-US" altLang="zh-CN" sz="2400">
                              <a:solidFill>
                                <a:schemeClr val="tx1"/>
                              </a:solidFill>
                              <a:latin typeface="Cambria Math" panose="02040503050406030204" pitchFamily="18" charset="0"/>
                              <a:cs typeface="Cambria Math" panose="02040503050406030204" pitchFamily="18" charset="0"/>
                              <a:sym typeface="+mn-ea"/>
                            </a:rPr>
                            <m:t>’’</m:t>
                          </m:r>
                        </m:sup>
                      </m:sSub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r</m:t>
                      </m:r>
                      <m:sSubSup>
                        <m:sSub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R</m:t>
                          </m:r>
                        </m:e>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b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400" i="1">
                              <a:latin typeface="Cambria Math" panose="02040503050406030204" pitchFamily="18" charset="0"/>
                              <a:ea typeface="宋体" panose="02010600030101010101" pitchFamily="2" charset="-122"/>
                              <a:cs typeface="Cambria Math" panose="02040503050406030204" pitchFamily="18" charset="0"/>
                              <a:sym typeface="+mn-ea"/>
                            </a:rPr>
                          </m:ctrlPr>
                        </m:sSupPr>
                        <m:e>
                          <m:r>
                            <m:rPr>
                              <m:sty m:val="p"/>
                            </m:rPr>
                            <a:rPr lang="en-US" altLang="zh-CN" sz="2400">
                              <a:latin typeface="Cambria Math" panose="02040503050406030204" pitchFamily="18" charset="0"/>
                              <a:ea typeface="宋体" panose="02010600030101010101" pitchFamily="2" charset="-122"/>
                              <a:cs typeface="Cambria Math" panose="02040503050406030204" pitchFamily="18" charset="0"/>
                              <a:sym typeface="+mn-ea"/>
                            </a:rPr>
                            <m:t>n</m:t>
                          </m:r>
                        </m:e>
                        <m:sup>
                          <m:r>
                            <a:rPr lang="en-US" altLang="zh-CN" sz="2400">
                              <a:latin typeface="Cambria Math" panose="02040503050406030204" pitchFamily="18" charset="0"/>
                              <a:ea typeface="宋体" panose="02010600030101010101" pitchFamily="2" charset="-122"/>
                              <a:cs typeface="Cambria Math" panose="02040503050406030204" pitchFamily="18" charset="0"/>
                              <a:sym typeface="+mn-ea"/>
                            </a:rPr>
                            <m:t>2</m:t>
                          </m:r>
                        </m:sup>
                      </m:sSup>
                      <m:sSub>
                        <m:sSubPr>
                          <m:ctrlPr>
                            <a:rPr lang="en-US" altLang="zh-CN" sz="2400" i="1">
                              <a:latin typeface="Cambria Math" panose="02040503050406030204" pitchFamily="18" charset="0"/>
                              <a:ea typeface="宋体" panose="02010600030101010101" pitchFamily="2" charset="-122"/>
                              <a:cs typeface="Cambria Math" panose="02040503050406030204" pitchFamily="18" charset="0"/>
                              <a:sym typeface="+mn-ea"/>
                            </a:rPr>
                          </m:ctrlPr>
                        </m:sSubPr>
                        <m:e>
                          <m:r>
                            <m:rPr>
                              <m:sty m:val="p"/>
                            </m:rPr>
                            <a:rPr lang="en-US" altLang="zh-CN" sz="2400">
                              <a:latin typeface="Cambria Math" panose="02040503050406030204" pitchFamily="18" charset="0"/>
                              <a:ea typeface="宋体" panose="02010600030101010101" pitchFamily="2" charset="-122"/>
                              <a:cs typeface="Cambria Math" panose="02040503050406030204" pitchFamily="18" charset="0"/>
                              <a:sym typeface="+mn-ea"/>
                            </a:rPr>
                            <m:t>R</m:t>
                          </m:r>
                        </m:e>
                        <m:sub>
                          <m:r>
                            <m:rPr>
                              <m:sty m:val="p"/>
                            </m:rPr>
                            <a:rPr lang="en-US" altLang="zh-CN" sz="2400">
                              <a:latin typeface="Cambria Math" panose="02040503050406030204" pitchFamily="18" charset="0"/>
                              <a:ea typeface="宋体" panose="02010600030101010101" pitchFamily="2" charset="-122"/>
                              <a:cs typeface="Cambria Math" panose="02040503050406030204" pitchFamily="18" charset="0"/>
                              <a:sym typeface="+mn-ea"/>
                            </a:rPr>
                            <m:t>n</m:t>
                          </m:r>
                        </m:sub>
                      </m:sSub>
                      <m:r>
                        <a:rPr lang="en-US" altLang="zh-CN" sz="2400">
                          <a:latin typeface="Cambria Math" panose="02040503050406030204" pitchFamily="18" charset="0"/>
                          <a:ea typeface="宋体" panose="02010600030101010101" pitchFamily="2" charset="-122"/>
                          <a:cs typeface="Times New Roman" panose="02020603050405020304" charset="0"/>
                          <a:sym typeface="+mn-ea"/>
                        </a:rPr>
                        <m:t>=0    </m:t>
                      </m:r>
                      <m:r>
                        <a:rPr lang="en-US" altLang="zh-CN" sz="2400">
                          <a:latin typeface="Cambria Math" panose="02040503050406030204" pitchFamily="18" charset="0"/>
                          <a:ea typeface="微软雅黑" panose="020B0503020204020204" charset="-122"/>
                          <a:cs typeface="Times New Roman" panose="02020603050405020304" charset="0"/>
                          <a:sym typeface="+mn-ea"/>
                        </a:rPr>
                        <m:t> </m:t>
                      </m:r>
                      <m:r>
                        <a:rPr lang="en-US" altLang="zh-CN" sz="2400">
                          <a:latin typeface="Cambria Math" panose="02040503050406030204" pitchFamily="18" charset="0"/>
                          <a:cs typeface="Arial" panose="020B0604020202020204" pitchFamily="34" charset="0"/>
                          <a:sym typeface="+mn-ea"/>
                        </a:rPr>
                        <m:t>(</m:t>
                      </m:r>
                      <m:r>
                        <a:rPr lang="en-US" altLang="zh-CN" sz="2400">
                          <a:latin typeface="Cambria Math" panose="02040503050406030204" pitchFamily="18" charset="0"/>
                          <a:cs typeface="Arial" panose="020B0604020202020204" pitchFamily="34" charset="0"/>
                          <a:sym typeface="+mn-ea"/>
                        </a:rPr>
                        <m:t>𝑛</m:t>
                      </m:r>
                      <m:r>
                        <a:rPr lang="en-US" altLang="zh-CN" sz="2400">
                          <a:latin typeface="Cambria Math" panose="02040503050406030204" pitchFamily="18" charset="0"/>
                          <a:cs typeface="Arial" panose="020B0604020202020204" pitchFamily="34" charset="0"/>
                          <a:sym typeface="+mn-ea"/>
                        </a:rPr>
                        <m:t>=0,1,2,3,....) </m:t>
                      </m:r>
                    </m:oMath>
                  </m:oMathPara>
                </a14:m>
                <a:endParaRPr lang="en-US" altLang="zh-CN" sz="2400" dirty="0">
                  <a:latin typeface="Times New Roman" panose="02020603050405020304" charset="0"/>
                  <a:ea typeface="宋体" panose="02010600030101010101" pitchFamily="2" charset="-122"/>
                  <a:cs typeface="Times New Roman" panose="02020603050405020304" charset="0"/>
                  <a:sym typeface="+mn-ea"/>
                </a:endParaRPr>
              </a:p>
              <a:p>
                <a:pPr marL="342900" indent="-342900" algn="l" fontAlgn="auto">
                  <a:lnSpc>
                    <a:spcPct val="150000"/>
                  </a:lnSpc>
                  <a:buFont typeface="Wingdings" panose="05000000000000000000" charset="0"/>
                  <a:buChar char="Ø"/>
                </a:pPr>
                <a:r>
                  <a:rPr lang="zh-CN" altLang="en-US" sz="2000" dirty="0">
                    <a:solidFill>
                      <a:srgbClr val="FF0000"/>
                    </a:solidFill>
                    <a:latin typeface="微软雅黑" panose="020B0503020204020204" charset="-122"/>
                    <a:ea typeface="微软雅黑" panose="020B0503020204020204" charset="-122"/>
                    <a:cs typeface="Times New Roman" panose="02020603050405020304" charset="0"/>
                    <a:sym typeface="+mn-ea"/>
                  </a:rPr>
                  <a:t>上述欧拉方程的方程的一般形式：</a:t>
                </a:r>
                <a14:m>
                  <m:oMath xmlns:m="http://schemas.openxmlformats.org/officeDocument/2006/math">
                    <m:sSup>
                      <m:sSupPr>
                        <m:ctrlPr>
                          <a:rPr lang="zh-CN" altLang="en-US" sz="2000" i="1">
                            <a:solidFill>
                              <a:srgbClr val="FF0000"/>
                            </a:solidFill>
                            <a:latin typeface="Cambria Math" panose="02040503050406030204" pitchFamily="18" charset="0"/>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cs typeface="Cambria Math" panose="02040503050406030204" pitchFamily="18" charset="0"/>
                            <a:sym typeface="+mn-ea"/>
                          </a:rPr>
                          <m:t>x</m:t>
                        </m:r>
                      </m:e>
                      <m:sup>
                        <m:r>
                          <a:rPr lang="en-US" altLang="zh-CN" sz="2000">
                            <a:solidFill>
                              <a:srgbClr val="FF0000"/>
                            </a:solidFill>
                            <a:latin typeface="Cambria Math" panose="02040503050406030204" pitchFamily="18" charset="0"/>
                            <a:cs typeface="Cambria Math" panose="02040503050406030204" pitchFamily="18" charset="0"/>
                            <a:sym typeface="+mn-ea"/>
                          </a:rPr>
                          <m:t>2</m:t>
                        </m:r>
                      </m:sup>
                    </m:sSup>
                    <m:sSup>
                      <m:sSupPr>
                        <m:ctrlPr>
                          <a:rPr lang="en-US" altLang="zh-CN" sz="2000" i="1">
                            <a:solidFill>
                              <a:srgbClr val="FF0000"/>
                            </a:solidFill>
                            <a:latin typeface="Cambria Math" panose="02040503050406030204" pitchFamily="18" charset="0"/>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cs typeface="Cambria Math" panose="02040503050406030204" pitchFamily="18" charset="0"/>
                            <a:sym typeface="+mn-ea"/>
                          </a:rPr>
                          <m:t>y</m:t>
                        </m:r>
                      </m:e>
                      <m:sup>
                        <m:r>
                          <a:rPr lang="en-US" altLang="zh-CN" sz="2000">
                            <a:solidFill>
                              <a:srgbClr val="FF0000"/>
                            </a:solidFill>
                            <a:latin typeface="Cambria Math" panose="02040503050406030204" pitchFamily="18" charset="0"/>
                            <a:cs typeface="Cambria Math" panose="02040503050406030204" pitchFamily="18" charset="0"/>
                            <a:sym typeface="+mn-ea"/>
                          </a:rPr>
                          <m:t>’’</m:t>
                        </m:r>
                      </m:sup>
                    </m:s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𝛼</m:t>
                        </m:r>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xy</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βy</m:t>
                    </m:r>
                    <m:r>
                      <a:rPr lang="en-US" altLang="zh-CN" sz="2000">
                        <a:solidFill>
                          <a:srgbClr val="FF0000"/>
                        </a:solidFill>
                        <a:latin typeface="Cambria Math" panose="02040503050406030204" pitchFamily="18" charset="0"/>
                        <a:ea typeface="宋体" panose="02010600030101010101" pitchFamily="2" charset="-122"/>
                        <a:cs typeface="Times New Roman" panose="02020603050405020304" charset="0"/>
                        <a:sym typeface="+mn-ea"/>
                      </a:rPr>
                      <m:t>=0    </m:t>
                    </m:r>
                  </m:oMath>
                </a14:m>
                <a:r>
                  <a:rPr lang="zh-CN" altLang="en-US" sz="2000" dirty="0">
                    <a:solidFill>
                      <a:srgbClr val="FF0000"/>
                    </a:solidFill>
                    <a:latin typeface="Times New Roman" panose="02020603050405020304" charset="0"/>
                    <a:ea typeface="宋体" panose="02010600030101010101" pitchFamily="2" charset="-122"/>
                    <a:cs typeface="Times New Roman" panose="02020603050405020304" charset="0"/>
                    <a:sym typeface="+mn-ea"/>
                  </a:rPr>
                  <a:t>（</a:t>
                </a:r>
                <a:r>
                  <a:rPr lang="zh-CN" altLang="en-US" sz="2000" dirty="0">
                    <a:solidFill>
                      <a:srgbClr val="FF0000"/>
                    </a:solidFill>
                    <a:latin typeface="Arial" panose="020B0604020202020204" pitchFamily="34" charset="0"/>
                    <a:ea typeface="宋体" panose="02010600030101010101" pitchFamily="2" charset="-122"/>
                    <a:cs typeface="Arial" panose="020B0604020202020204" pitchFamily="34" charset="0"/>
                    <a:sym typeface="+mn-ea"/>
                  </a:rPr>
                  <a:t>α、β为常数</a:t>
                </a:r>
                <a:r>
                  <a:rPr lang="zh-CN" altLang="en-US" sz="2000" dirty="0">
                    <a:solidFill>
                      <a:srgbClr val="FF0000"/>
                    </a:solidFill>
                    <a:latin typeface="Times New Roman" panose="02020603050405020304" charset="0"/>
                    <a:ea typeface="宋体" panose="02010600030101010101" pitchFamily="2" charset="-122"/>
                    <a:cs typeface="Times New Roman" panose="02020603050405020304" charset="0"/>
                    <a:sym typeface="+mn-ea"/>
                  </a:rPr>
                  <a:t>）</a:t>
                </a:r>
                <a:endParaRPr lang="en-US" altLang="zh-CN" sz="2000" dirty="0">
                  <a:solidFill>
                    <a:srgbClr val="FF0000"/>
                  </a:solidFill>
                  <a:latin typeface="Times New Roman" panose="02020603050405020304" charset="0"/>
                  <a:ea typeface="宋体" panose="02010600030101010101" pitchFamily="2" charset="-122"/>
                  <a:cs typeface="Times New Roman" panose="02020603050405020304" charset="0"/>
                  <a:sym typeface="+mn-ea"/>
                </a:endParaRPr>
              </a:p>
              <a:p>
                <a:pPr indent="0" algn="l" fontAlgn="auto">
                  <a:lnSpc>
                    <a:spcPct val="150000"/>
                  </a:lnSpc>
                  <a:buFont typeface="Wingdings" panose="05000000000000000000" charset="0"/>
                  <a:buNone/>
                </a:pPr>
                <a:r>
                  <a:rPr lang="en-US" altLang="zh-CN" sz="2400" dirty="0">
                    <a:solidFill>
                      <a:srgbClr val="FF0000"/>
                    </a:solidFill>
                    <a:latin typeface="微软雅黑" panose="020B0503020204020204" charset="-122"/>
                    <a:ea typeface="微软雅黑" panose="020B0503020204020204" charset="-122"/>
                    <a:cs typeface="Times New Roman" panose="02020603050405020304" charset="0"/>
                    <a:sym typeface="+mn-ea"/>
                  </a:rPr>
                  <a:t> </a:t>
                </a:r>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   </a:t>
                </a:r>
                <a:r>
                  <a:rPr lang="zh-CN" altLang="en-US" sz="2000" dirty="0">
                    <a:solidFill>
                      <a:srgbClr val="FF0000"/>
                    </a:solidFill>
                    <a:latin typeface="Times New Roman" panose="02020603050405020304" charset="0"/>
                    <a:ea typeface="微软雅黑" panose="020B0503020204020204" charset="-122"/>
                    <a:cs typeface="Times New Roman" panose="02020603050405020304" charset="0"/>
                    <a:sym typeface="+mn-ea"/>
                  </a:rPr>
                  <a:t>令</a:t>
                </a:r>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x=e</a:t>
                </a:r>
                <a:r>
                  <a:rPr lang="en-US" altLang="zh-CN" sz="2000" baseline="30000" dirty="0">
                    <a:solidFill>
                      <a:srgbClr val="FF0000"/>
                    </a:solidFill>
                    <a:latin typeface="Times New Roman" panose="02020603050405020304" charset="0"/>
                    <a:ea typeface="微软雅黑" panose="020B0503020204020204" charset="-122"/>
                    <a:cs typeface="Times New Roman" panose="02020603050405020304" charset="0"/>
                    <a:sym typeface="+mn-ea"/>
                  </a:rPr>
                  <a:t>t  </a:t>
                </a:r>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   t=</a:t>
                </a:r>
                <a:r>
                  <a:rPr lang="en-US" altLang="zh-CN" sz="2000" dirty="0" err="1">
                    <a:solidFill>
                      <a:srgbClr val="FF0000"/>
                    </a:solidFill>
                    <a:latin typeface="Times New Roman" panose="02020603050405020304" charset="0"/>
                    <a:ea typeface="微软雅黑" panose="020B0503020204020204" charset="-122"/>
                    <a:cs typeface="Times New Roman" panose="02020603050405020304" charset="0"/>
                    <a:sym typeface="+mn-ea"/>
                  </a:rPr>
                  <a:t>lnx</a:t>
                </a:r>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    </a:t>
                </a:r>
                <a:r>
                  <a:rPr lang="zh-CN" altLang="en-US" sz="2000" dirty="0">
                    <a:solidFill>
                      <a:srgbClr val="FF0000"/>
                    </a:solidFill>
                    <a:latin typeface="Times New Roman" panose="02020603050405020304" charset="0"/>
                    <a:ea typeface="微软雅黑" panose="020B0503020204020204" charset="-122"/>
                    <a:cs typeface="Times New Roman" panose="02020603050405020304" charset="0"/>
                    <a:sym typeface="+mn-ea"/>
                  </a:rPr>
                  <a:t>故：</a:t>
                </a:r>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  </a:t>
                </a:r>
                <a14:m>
                  <m:oMath xmlns:m="http://schemas.openxmlformats.org/officeDocument/2006/math">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dy</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dx</m:t>
                        </m:r>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dy</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den>
                    </m:f>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dx</m:t>
                        </m:r>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1</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x</m:t>
                        </m:r>
                      </m:den>
                    </m:f>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dy</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den>
                    </m:f>
                  </m:oMath>
                </a14:m>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        </a:t>
                </a:r>
                <a:r>
                  <a:rPr lang="zh-CN" altLang="en-US" sz="2000" dirty="0">
                    <a:solidFill>
                      <a:srgbClr val="FF0000"/>
                    </a:solidFill>
                    <a:latin typeface="Times New Roman" panose="02020603050405020304" charset="0"/>
                    <a:ea typeface="微软雅黑" panose="020B0503020204020204" charset="-122"/>
                    <a:cs typeface="Times New Roman" panose="02020603050405020304" charset="0"/>
                    <a:sym typeface="+mn-ea"/>
                  </a:rPr>
                  <a:t>记</a:t>
                </a:r>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D=</a:t>
                </a:r>
                <a14:m>
                  <m:oMath xmlns:m="http://schemas.openxmlformats.org/officeDocument/2006/math">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den>
                    </m:f>
                  </m:oMath>
                </a14:m>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         </a:t>
                </a:r>
                <a:r>
                  <a:rPr lang="zh-CN" altLang="en-US" sz="2000" dirty="0">
                    <a:solidFill>
                      <a:srgbClr val="FF0000"/>
                    </a:solidFill>
                    <a:latin typeface="Times New Roman" panose="02020603050405020304" charset="0"/>
                    <a:ea typeface="微软雅黑" panose="020B0503020204020204" charset="-122"/>
                    <a:cs typeface="Times New Roman" panose="02020603050405020304" charset="0"/>
                    <a:sym typeface="+mn-ea"/>
                  </a:rPr>
                  <a:t>即：</a:t>
                </a:r>
                <a14:m>
                  <m:oMath xmlns:m="http://schemas.openxmlformats.org/officeDocument/2006/math">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xy</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Dy</m:t>
                    </m:r>
                  </m:oMath>
                </a14:m>
                <a:endPar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endParaRPr>
              </a:p>
              <a:p>
                <a:pPr indent="0" algn="l" fontAlgn="auto">
                  <a:lnSpc>
                    <a:spcPct val="150000"/>
                  </a:lnSpc>
                  <a:buFont typeface="Wingdings" panose="05000000000000000000" charset="0"/>
                  <a:buNone/>
                </a:pPr>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    </a:t>
                </a:r>
                <a14:m>
                  <m:oMath xmlns:m="http://schemas.openxmlformats.org/officeDocument/2006/math">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2</m:t>
                            </m:r>
                          </m:sup>
                        </m:sSup>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y</m:t>
                        </m:r>
                      </m:num>
                      <m:den>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dx</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2</m:t>
                            </m:r>
                          </m:sup>
                        </m:sSup>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dy</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dx</m:t>
                        </m:r>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dx</m:t>
                        </m:r>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1</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x</m:t>
                        </m:r>
                      </m:den>
                    </m:f>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1</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x</m:t>
                        </m:r>
                      </m:den>
                    </m:f>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dy</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1</m:t>
                        </m:r>
                      </m:num>
                      <m:den>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x</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2</m:t>
                            </m:r>
                          </m:sup>
                        </m:sSup>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2</m:t>
                            </m:r>
                          </m:sup>
                        </m:sSup>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y</m:t>
                        </m:r>
                      </m:num>
                      <m:den>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2</m:t>
                            </m:r>
                          </m:sup>
                        </m:sSup>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dy</m:t>
                        </m:r>
                      </m:num>
                      <m:den>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dt</m:t>
                        </m:r>
                      </m:den>
                    </m:f>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oMath>
                </a14:m>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             </a:t>
                </a:r>
                <a:r>
                  <a:rPr lang="zh-CN" altLang="en-US" sz="2000" dirty="0">
                    <a:solidFill>
                      <a:srgbClr val="FF0000"/>
                    </a:solidFill>
                    <a:latin typeface="Times New Roman" panose="02020603050405020304" charset="0"/>
                    <a:ea typeface="微软雅黑" panose="020B0503020204020204" charset="-122"/>
                    <a:cs typeface="Times New Roman" panose="02020603050405020304" charset="0"/>
                    <a:sym typeface="+mn-ea"/>
                  </a:rPr>
                  <a:t>即</a:t>
                </a:r>
                <a14:m>
                  <m:oMath xmlns:m="http://schemas.openxmlformats.org/officeDocument/2006/math">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x</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2</m:t>
                            </m:r>
                          </m:sup>
                        </m:sSup>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y</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2</m:t>
                        </m:r>
                      </m:sup>
                    </m:sSup>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y</m:t>
                    </m:r>
                  </m:oMath>
                </a14:m>
                <a:r>
                  <a:rPr lang="en-US" altLang="zh-CN" sz="2000" dirty="0">
                    <a:solidFill>
                      <a:srgbClr val="FF0000"/>
                    </a:solidFill>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Dy</m:t>
                    </m:r>
                  </m:oMath>
                </a14:m>
                <a:endPar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endParaRPr>
              </a:p>
              <a:p>
                <a:pPr indent="0" algn="l" fontAlgn="auto">
                  <a:lnSpc>
                    <a:spcPct val="150000"/>
                  </a:lnSpc>
                  <a:buFont typeface="Wingdings" panose="05000000000000000000" charset="0"/>
                  <a:buNone/>
                </a:pPr>
                <a:endPar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endParaRPr>
              </a:p>
            </p:txBody>
          </p:sp>
        </mc:Choice>
        <mc:Fallback xmlns="">
          <p:sp>
            <p:nvSpPr>
              <p:cNvPr id="17" name="文本框 16"/>
              <p:cNvSpPr txBox="1">
                <a:spLocks noRot="1" noChangeAspect="1" noMove="1" noResize="1" noEditPoints="1" noAdjustHandles="1" noChangeArrowheads="1" noChangeShapeType="1" noTextEdit="1"/>
              </p:cNvSpPr>
              <p:nvPr/>
            </p:nvSpPr>
            <p:spPr>
              <a:xfrm>
                <a:off x="244475" y="972185"/>
                <a:ext cx="12101195" cy="5832475"/>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7">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6350" y="812800"/>
                <a:ext cx="12178030" cy="567309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000" dirty="0">
                    <a:solidFill>
                      <a:srgbClr val="FF0000"/>
                    </a:solidFill>
                    <a:latin typeface="微软雅黑" panose="020B0503020204020204" charset="-122"/>
                    <a:ea typeface="微软雅黑" panose="020B0503020204020204" charset="-122"/>
                    <a:cs typeface="Times New Roman" panose="02020603050405020304" charset="0"/>
                    <a:sym typeface="+mn-ea"/>
                  </a:rPr>
                  <a:t>上述欧拉方程的一般形式整理为</a:t>
                </a:r>
                <a14:m>
                  <m:oMath xmlns:m="http://schemas.openxmlformats.org/officeDocument/2006/math">
                    <m:sSup>
                      <m:sSupPr>
                        <m:ctrlPr>
                          <a:rPr lang="en-US" altLang="zh-CN" sz="2000" i="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m:t>
                        </m:r>
                      </m:e>
                      <m:sup>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2</m:t>
                        </m:r>
                      </m:sup>
                    </m:sSup>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y</m:t>
                    </m:r>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𝛼</m:t>
                    </m:r>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−1)</m:t>
                    </m:r>
                    <m:r>
                      <m:rPr>
                        <m:sty m:val="p"/>
                      </m:rP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Dy</m:t>
                    </m:r>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000">
                        <a:solidFill>
                          <a:srgbClr val="FF0000"/>
                        </a:solidFill>
                        <a:latin typeface="Cambria Math" panose="02040503050406030204" pitchFamily="18" charset="0"/>
                        <a:ea typeface="MS Mincho" panose="02020609040205080304" charset="-128"/>
                        <a:cs typeface="Cambria Math" panose="02040503050406030204" pitchFamily="18" charset="0"/>
                        <a:sym typeface="+mn-ea"/>
                      </a:rPr>
                      <m:t>𝛽</m:t>
                    </m:r>
                  </m:oMath>
                </a14:m>
                <a:r>
                  <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y=0</a:t>
                </a:r>
              </a:p>
              <a:p>
                <a:pPr indent="457200" fontAlgn="auto">
                  <a:lnSpc>
                    <a:spcPct val="150000"/>
                  </a:lnSpc>
                  <a:buFont typeface="Wingdings" panose="05000000000000000000" charset="0"/>
                  <a:buNone/>
                </a:pPr>
                <a:r>
                  <a:rPr lang="zh-CN" altLang="en-US"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其特征方程：</a:t>
                </a:r>
                <a:r>
                  <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000" baseline="30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2</a:t>
                </a:r>
                <a:r>
                  <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a:t>
                </a:r>
                <a14:m>
                  <m:oMath xmlns:m="http://schemas.openxmlformats.org/officeDocument/2006/math">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𝛼</m:t>
                    </m:r>
                    <m:r>
                      <a:rPr lang="en-US" altLang="zh-CN" sz="200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m:t>−1</m:t>
                    </m:r>
                  </m:oMath>
                </a14:m>
                <a:r>
                  <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)r+</a:t>
                </a:r>
                <a14:m>
                  <m:oMath xmlns:m="http://schemas.openxmlformats.org/officeDocument/2006/math">
                    <m:r>
                      <a:rPr lang="en-US" altLang="zh-CN" sz="2000">
                        <a:solidFill>
                          <a:srgbClr val="FF0000"/>
                        </a:solidFill>
                        <a:latin typeface="Cambria Math" panose="02040503050406030204" pitchFamily="18" charset="0"/>
                        <a:ea typeface="MS Mincho" panose="02020609040205080304" charset="-128"/>
                        <a:cs typeface="Cambria Math" panose="02040503050406030204" pitchFamily="18" charset="0"/>
                        <a:sym typeface="+mn-ea"/>
                      </a:rPr>
                      <m:t>𝛽</m:t>
                    </m:r>
                  </m:oMath>
                </a14:m>
                <a:r>
                  <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=0   (</a:t>
                </a:r>
                <a:r>
                  <a:rPr lang="zh-CN" altLang="en-US"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求出解后将</a:t>
                </a:r>
                <a:r>
                  <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t</a:t>
                </a:r>
                <a:r>
                  <a:rPr lang="zh-CN" altLang="en-US"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换为</a:t>
                </a:r>
                <a:r>
                  <a:rPr lang="en-US" altLang="zh-CN" sz="2000" dirty="0" err="1">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lnx</a:t>
                </a:r>
                <a:r>
                  <a:rPr lang="en-US" altLang="zh-CN" sz="2000" dirty="0">
                    <a:solidFill>
                      <a:srgbClr val="FF0000"/>
                    </a:solidFill>
                    <a:latin typeface="Cambria Math" panose="02040503050406030204" pitchFamily="18" charset="0"/>
                    <a:ea typeface="微软雅黑" panose="020B0503020204020204" charset="-122"/>
                    <a:cs typeface="Cambria Math" panose="02040503050406030204" pitchFamily="18" charset="0"/>
                    <a:sym typeface="+mn-ea"/>
                  </a:rPr>
                  <a:t>)</a:t>
                </a:r>
              </a:p>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故</a:t>
                </a:r>
                <a:r>
                  <a:rPr lang="zh-CN" altLang="en-US" sz="2400" dirty="0">
                    <a:solidFill>
                      <a:schemeClr val="tx1"/>
                    </a:solidFill>
                    <a:sym typeface="+mn-ea"/>
                  </a:rPr>
                  <a:t>径向变量</a:t>
                </a:r>
                <a:r>
                  <a:rPr lang="en-US" altLang="zh-CN" sz="2400" dirty="0">
                    <a:solidFill>
                      <a:schemeClr val="tx1"/>
                    </a:solidFill>
                    <a:sym typeface="+mn-ea"/>
                  </a:rPr>
                  <a:t>r</a:t>
                </a:r>
                <a:r>
                  <a:rPr lang="zh-CN" altLang="en-US" sz="2400" dirty="0">
                    <a:sym typeface="+mn-ea"/>
                  </a:rPr>
                  <a:t>方程的特征方程：</a:t>
                </a:r>
                <a:r>
                  <a:rPr lang="zh-CN" altLang="en-US" sz="2400" dirty="0">
                    <a:latin typeface="微软雅黑" panose="020B0503020204020204" charset="-122"/>
                    <a:ea typeface="微软雅黑" panose="020B0503020204020204" charset="-122"/>
                    <a:sym typeface="+mn-ea"/>
                  </a:rPr>
                  <a:t>ρ</a:t>
                </a:r>
                <a:r>
                  <a:rPr lang="en-US" altLang="zh-CN" sz="2400" baseline="30000" dirty="0">
                    <a:latin typeface="微软雅黑" panose="020B0503020204020204" charset="-122"/>
                    <a:ea typeface="微软雅黑" panose="020B0503020204020204" charset="-122"/>
                    <a:sym typeface="+mn-ea"/>
                  </a:rPr>
                  <a:t>2</a:t>
                </a:r>
                <a:r>
                  <a:rPr lang="en-US" altLang="zh-CN" sz="2400" dirty="0">
                    <a:latin typeface="微软雅黑" panose="020B0503020204020204" charset="-122"/>
                    <a:ea typeface="微软雅黑" panose="020B0503020204020204" charset="-122"/>
                    <a:sym typeface="+mn-ea"/>
                  </a:rPr>
                  <a:t>-n</a:t>
                </a:r>
                <a:r>
                  <a:rPr lang="en-US" altLang="zh-CN" sz="2400" baseline="30000" dirty="0">
                    <a:latin typeface="微软雅黑" panose="020B0503020204020204" charset="-122"/>
                    <a:ea typeface="微软雅黑" panose="020B0503020204020204" charset="-122"/>
                    <a:sym typeface="+mn-ea"/>
                  </a:rPr>
                  <a:t>2</a:t>
                </a:r>
                <a:r>
                  <a:rPr lang="en-US" altLang="zh-CN" sz="2400" dirty="0">
                    <a:latin typeface="微软雅黑" panose="020B0503020204020204" charset="-122"/>
                    <a:ea typeface="微软雅黑" panose="020B0503020204020204" charset="-122"/>
                    <a:sym typeface="+mn-ea"/>
                  </a:rPr>
                  <a:t>=0</a:t>
                </a:r>
                <a:r>
                  <a:rPr lang="zh-CN" altLang="en-US" sz="2400" dirty="0">
                    <a:latin typeface="微软雅黑" panose="020B0503020204020204" charset="-122"/>
                    <a:ea typeface="微软雅黑" panose="020B0503020204020204" charset="-122"/>
                    <a:sym typeface="+mn-ea"/>
                  </a:rPr>
                  <a:t>：</a:t>
                </a:r>
              </a:p>
              <a:p>
                <a:pPr indent="457200" fontAlgn="auto">
                  <a:lnSpc>
                    <a:spcPct val="150000"/>
                  </a:lnSpc>
                  <a:buFont typeface="Wingdings" panose="05000000000000000000" charset="0"/>
                  <a:buNone/>
                </a:pPr>
                <a:r>
                  <a:rPr lang="en-US" altLang="zh-CN" sz="2400" dirty="0">
                    <a:latin typeface="微软雅黑" panose="020B0503020204020204" charset="-122"/>
                    <a:ea typeface="微软雅黑" panose="020B0503020204020204" charset="-122"/>
                    <a:sym typeface="+mn-ea"/>
                  </a:rPr>
                  <a:t>     (1)</a:t>
                </a:r>
                <a:r>
                  <a:rPr lang="zh-CN" altLang="en-US" sz="2400" dirty="0">
                    <a:latin typeface="微软雅黑" panose="020B0503020204020204" charset="-122"/>
                    <a:ea typeface="微软雅黑" panose="020B0503020204020204" charset="-122"/>
                    <a:sym typeface="+mn-ea"/>
                  </a:rPr>
                  <a:t>当</a:t>
                </a:r>
                <a:r>
                  <a:rPr lang="en-US" altLang="zh-CN" sz="2400" dirty="0">
                    <a:latin typeface="微软雅黑" panose="020B0503020204020204" charset="-122"/>
                    <a:ea typeface="微软雅黑" panose="020B0503020204020204" charset="-122"/>
                    <a:sym typeface="+mn-ea"/>
                  </a:rPr>
                  <a:t>n=0</a:t>
                </a:r>
                <a:r>
                  <a:rPr lang="zh-CN" altLang="en-US" sz="2400" dirty="0">
                    <a:latin typeface="微软雅黑" panose="020B0503020204020204" charset="-122"/>
                    <a:ea typeface="微软雅黑" panose="020B0503020204020204" charset="-122"/>
                    <a:sym typeface="+mn-ea"/>
                  </a:rPr>
                  <a:t>时，ρ</a:t>
                </a:r>
                <a:r>
                  <a:rPr lang="en-US" altLang="zh-CN" sz="2400" dirty="0">
                    <a:latin typeface="微软雅黑" panose="020B0503020204020204" charset="-122"/>
                    <a:ea typeface="微软雅黑" panose="020B0503020204020204" charset="-122"/>
                    <a:sym typeface="+mn-ea"/>
                  </a:rPr>
                  <a:t>=0</a:t>
                </a:r>
                <a:r>
                  <a:rPr lang="zh-CN" altLang="en-US" sz="2400" dirty="0">
                    <a:latin typeface="微软雅黑" panose="020B0503020204020204" charset="-122"/>
                    <a:ea typeface="微软雅黑" panose="020B0503020204020204" charset="-122"/>
                    <a:sym typeface="+mn-ea"/>
                  </a:rPr>
                  <a:t>，通解为</a:t>
                </a:r>
                <a:r>
                  <a:rPr lang="en-US" altLang="zh-CN" sz="2400" dirty="0">
                    <a:latin typeface="微软雅黑" panose="020B0503020204020204" charset="-122"/>
                    <a:ea typeface="微软雅黑" panose="020B0503020204020204" charset="-122"/>
                    <a:sym typeface="+mn-ea"/>
                  </a:rPr>
                  <a:t>R</a:t>
                </a:r>
                <a:r>
                  <a:rPr lang="en-US" altLang="zh-CN" sz="2400" baseline="-25000" dirty="0">
                    <a:latin typeface="微软雅黑" panose="020B0503020204020204" charset="-122"/>
                    <a:ea typeface="微软雅黑" panose="020B0503020204020204" charset="-122"/>
                    <a:sym typeface="+mn-ea"/>
                  </a:rPr>
                  <a:t>0</a:t>
                </a:r>
                <a:r>
                  <a:rPr lang="en-US" altLang="zh-CN" sz="2400" dirty="0">
                    <a:latin typeface="微软雅黑" panose="020B0503020204020204" charset="-122"/>
                    <a:ea typeface="微软雅黑" panose="020B0503020204020204" charset="-122"/>
                    <a:sym typeface="+mn-ea"/>
                  </a:rPr>
                  <a:t>(r)=c</a:t>
                </a:r>
                <a:r>
                  <a:rPr lang="en-US" altLang="zh-CN" sz="2400" baseline="-25000" dirty="0">
                    <a:latin typeface="微软雅黑" panose="020B0503020204020204" charset="-122"/>
                    <a:ea typeface="微软雅黑" panose="020B0503020204020204" charset="-122"/>
                    <a:sym typeface="+mn-ea"/>
                  </a:rPr>
                  <a:t>0</a:t>
                </a:r>
                <a:r>
                  <a:rPr lang="en-US" altLang="zh-CN" sz="2400" dirty="0">
                    <a:latin typeface="微软雅黑" panose="020B0503020204020204" charset="-122"/>
                    <a:ea typeface="微软雅黑" panose="020B0503020204020204" charset="-122"/>
                    <a:sym typeface="+mn-ea"/>
                  </a:rPr>
                  <a:t>+d</a:t>
                </a:r>
                <a:r>
                  <a:rPr lang="en-US" altLang="zh-CN" sz="2400" baseline="-25000" dirty="0">
                    <a:latin typeface="微软雅黑" panose="020B0503020204020204" charset="-122"/>
                    <a:ea typeface="微软雅黑" panose="020B0503020204020204" charset="-122"/>
                    <a:sym typeface="+mn-ea"/>
                  </a:rPr>
                  <a:t>0</a:t>
                </a:r>
                <a:r>
                  <a:rPr lang="en-US" altLang="zh-CN" sz="2400" dirty="0">
                    <a:latin typeface="微软雅黑" panose="020B0503020204020204" charset="-122"/>
                    <a:ea typeface="微软雅黑" panose="020B0503020204020204" charset="-122"/>
                    <a:sym typeface="+mn-ea"/>
                  </a:rPr>
                  <a:t>lnr</a:t>
                </a:r>
              </a:p>
              <a:p>
                <a:pPr indent="457200" fontAlgn="auto">
                  <a:lnSpc>
                    <a:spcPct val="150000"/>
                  </a:lnSpc>
                  <a:buFont typeface="Wingdings" panose="05000000000000000000" charset="0"/>
                  <a:buNone/>
                </a:pPr>
                <a:r>
                  <a:rPr lang="en-US" altLang="zh-CN" sz="2400" dirty="0">
                    <a:latin typeface="微软雅黑" panose="020B0503020204020204" charset="-122"/>
                    <a:ea typeface="微软雅黑" panose="020B0503020204020204" charset="-122"/>
                    <a:sym typeface="+mn-ea"/>
                  </a:rPr>
                  <a:t>     (2)</a:t>
                </a:r>
                <a:r>
                  <a:rPr lang="zh-CN" altLang="en-US" sz="2400" dirty="0">
                    <a:latin typeface="微软雅黑" panose="020B0503020204020204" charset="-122"/>
                    <a:ea typeface="微软雅黑" panose="020B0503020204020204" charset="-122"/>
                    <a:sym typeface="+mn-ea"/>
                  </a:rPr>
                  <a:t>当</a:t>
                </a:r>
                <a:r>
                  <a:rPr lang="en-US" altLang="zh-CN" sz="2400" dirty="0">
                    <a:latin typeface="微软雅黑" panose="020B0503020204020204" charset="-122"/>
                    <a:ea typeface="微软雅黑" panose="020B0503020204020204" charset="-122"/>
                    <a:sym typeface="+mn-ea"/>
                  </a:rPr>
                  <a:t>n=1,2,3,...</a:t>
                </a:r>
                <a:r>
                  <a:rPr lang="zh-CN" altLang="en-US" sz="2400" dirty="0">
                    <a:latin typeface="微软雅黑" panose="020B0503020204020204" charset="-122"/>
                    <a:ea typeface="微软雅黑" panose="020B0503020204020204" charset="-122"/>
                    <a:sym typeface="+mn-ea"/>
                  </a:rPr>
                  <a:t>时</a:t>
                </a:r>
                <a:r>
                  <a:rPr lang="en-US" altLang="zh-CN" sz="2400" dirty="0">
                    <a:latin typeface="微软雅黑" panose="020B0503020204020204" charset="-122"/>
                    <a:ea typeface="微软雅黑" panose="020B0503020204020204" charset="-122"/>
                    <a:sym typeface="+mn-ea"/>
                  </a:rPr>
                  <a:t>,   </a:t>
                </a:r>
                <a:r>
                  <a:rPr lang="zh-CN" altLang="en-US" sz="2400" dirty="0">
                    <a:latin typeface="微软雅黑" panose="020B0503020204020204" charset="-122"/>
                    <a:ea typeface="微软雅黑" panose="020B0503020204020204" charset="-122"/>
                    <a:sym typeface="+mn-ea"/>
                  </a:rPr>
                  <a:t>ρ</a:t>
                </a:r>
                <a:r>
                  <a:rPr lang="en-US" altLang="zh-CN" sz="2400" baseline="-25000" dirty="0">
                    <a:latin typeface="微软雅黑" panose="020B0503020204020204" charset="-122"/>
                    <a:ea typeface="微软雅黑" panose="020B0503020204020204" charset="-122"/>
                    <a:sym typeface="+mn-ea"/>
                  </a:rPr>
                  <a:t>1</a:t>
                </a:r>
                <a:r>
                  <a:rPr lang="en-US" altLang="zh-CN" sz="2400" dirty="0">
                    <a:latin typeface="微软雅黑" panose="020B0503020204020204" charset="-122"/>
                    <a:ea typeface="微软雅黑" panose="020B0503020204020204" charset="-122"/>
                    <a:sym typeface="+mn-ea"/>
                  </a:rPr>
                  <a:t>=n</a:t>
                </a:r>
                <a:r>
                  <a:rPr lang="zh-CN" altLang="en-US" sz="2400" dirty="0">
                    <a:latin typeface="微软雅黑" panose="020B0503020204020204" charset="-122"/>
                    <a:ea typeface="微软雅黑" panose="020B0503020204020204" charset="-122"/>
                    <a:sym typeface="+mn-ea"/>
                  </a:rPr>
                  <a:t>，ρ</a:t>
                </a:r>
                <a:r>
                  <a:rPr lang="en-US" altLang="zh-CN" sz="2400" baseline="-25000" dirty="0">
                    <a:latin typeface="微软雅黑" panose="020B0503020204020204" charset="-122"/>
                    <a:ea typeface="微软雅黑" panose="020B0503020204020204" charset="-122"/>
                    <a:sym typeface="+mn-ea"/>
                  </a:rPr>
                  <a:t>2</a:t>
                </a:r>
                <a:r>
                  <a:rPr lang="en-US" altLang="zh-CN" sz="2400" dirty="0">
                    <a:latin typeface="微软雅黑" panose="020B0503020204020204" charset="-122"/>
                    <a:ea typeface="微软雅黑" panose="020B0503020204020204" charset="-122"/>
                    <a:sym typeface="+mn-ea"/>
                  </a:rPr>
                  <a:t>=-n</a:t>
                </a:r>
                <a:r>
                  <a:rPr lang="zh-CN" altLang="en-US" sz="2400" dirty="0">
                    <a:latin typeface="微软雅黑" panose="020B0503020204020204" charset="-122"/>
                    <a:ea typeface="微软雅黑" panose="020B0503020204020204" charset="-122"/>
                    <a:sym typeface="+mn-ea"/>
                  </a:rPr>
                  <a:t>，通解为：</a:t>
                </a:r>
              </a:p>
              <a:p>
                <a:pPr indent="457200" algn="ctr" fontAlgn="auto">
                  <a:lnSpc>
                    <a:spcPct val="15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R</a:t>
                </a:r>
                <a:r>
                  <a:rPr lang="en-US" altLang="zh-CN" sz="2400" baseline="-25000" dirty="0">
                    <a:latin typeface="Times New Roman" panose="02020603050405020304" charset="0"/>
                    <a:ea typeface="微软雅黑" panose="020B0503020204020204" charset="-122"/>
                    <a:cs typeface="Times New Roman" panose="02020603050405020304" charset="0"/>
                    <a:sym typeface="+mn-ea"/>
                  </a:rPr>
                  <a:t>n</a:t>
                </a:r>
                <a:r>
                  <a:rPr lang="en-US" altLang="zh-CN" sz="2400" dirty="0">
                    <a:latin typeface="Times New Roman" panose="02020603050405020304" charset="0"/>
                    <a:ea typeface="微软雅黑" panose="020B0503020204020204" charset="-122"/>
                    <a:cs typeface="Times New Roman" panose="02020603050405020304" charset="0"/>
                    <a:sym typeface="+mn-ea"/>
                  </a:rPr>
                  <a:t>(r)=</a:t>
                </a:r>
                <a:r>
                  <a:rPr lang="en-US" altLang="zh-CN" sz="2400" dirty="0" err="1">
                    <a:latin typeface="Times New Roman" panose="02020603050405020304" charset="0"/>
                    <a:ea typeface="微软雅黑" panose="020B0503020204020204" charset="-122"/>
                    <a:cs typeface="Times New Roman" panose="02020603050405020304" charset="0"/>
                    <a:sym typeface="+mn-ea"/>
                  </a:rPr>
                  <a:t>c</a:t>
                </a:r>
                <a:r>
                  <a:rPr lang="en-US" altLang="zh-CN" sz="2400" baseline="-25000" dirty="0" err="1">
                    <a:latin typeface="Times New Roman" panose="02020603050405020304" charset="0"/>
                    <a:ea typeface="微软雅黑" panose="020B0503020204020204" charset="-122"/>
                    <a:cs typeface="Times New Roman" panose="02020603050405020304" charset="0"/>
                    <a:sym typeface="+mn-ea"/>
                  </a:rPr>
                  <a:t>n</a:t>
                </a:r>
                <a:r>
                  <a:rPr lang="en-US" altLang="zh-CN" sz="2400" dirty="0" err="1">
                    <a:latin typeface="Times New Roman" panose="02020603050405020304" charset="0"/>
                    <a:ea typeface="微软雅黑" panose="020B0503020204020204" charset="-122"/>
                    <a:cs typeface="Times New Roman" panose="02020603050405020304" charset="0"/>
                    <a:sym typeface="+mn-ea"/>
                  </a:rPr>
                  <a:t>r</a:t>
                </a:r>
                <a:r>
                  <a:rPr lang="en-US" altLang="zh-CN" sz="2400" baseline="30000" dirty="0" err="1">
                    <a:latin typeface="Times New Roman" panose="02020603050405020304" charset="0"/>
                    <a:ea typeface="微软雅黑" panose="020B0503020204020204" charset="-122"/>
                    <a:cs typeface="Times New Roman" panose="02020603050405020304" charset="0"/>
                    <a:sym typeface="+mn-ea"/>
                  </a:rPr>
                  <a:t>n</a:t>
                </a:r>
                <a:r>
                  <a:rPr lang="en-US" altLang="zh-CN" sz="2400" dirty="0" err="1">
                    <a:latin typeface="Times New Roman" panose="02020603050405020304" charset="0"/>
                    <a:ea typeface="微软雅黑" panose="020B0503020204020204" charset="-122"/>
                    <a:cs typeface="Times New Roman" panose="02020603050405020304" charset="0"/>
                    <a:sym typeface="+mn-ea"/>
                  </a:rPr>
                  <a:t>+d</a:t>
                </a:r>
                <a:r>
                  <a:rPr lang="en-US" altLang="zh-CN" sz="2400" baseline="-25000" dirty="0" err="1">
                    <a:latin typeface="Times New Roman" panose="02020603050405020304" charset="0"/>
                    <a:ea typeface="微软雅黑" panose="020B0503020204020204" charset="-122"/>
                    <a:cs typeface="Times New Roman" panose="02020603050405020304" charset="0"/>
                    <a:sym typeface="+mn-ea"/>
                  </a:rPr>
                  <a:t>n</a:t>
                </a:r>
                <a:r>
                  <a:rPr lang="en-US" altLang="zh-CN" sz="2400" dirty="0" err="1">
                    <a:latin typeface="Times New Roman" panose="02020603050405020304" charset="0"/>
                    <a:ea typeface="微软雅黑" panose="020B0503020204020204" charset="-122"/>
                    <a:cs typeface="Times New Roman" panose="02020603050405020304" charset="0"/>
                    <a:sym typeface="+mn-ea"/>
                  </a:rPr>
                  <a:t>r</a:t>
                </a:r>
                <a:r>
                  <a:rPr lang="en-US" altLang="zh-CN" sz="2400" baseline="30000" dirty="0" err="1">
                    <a:latin typeface="Times New Roman" panose="02020603050405020304" charset="0"/>
                    <a:ea typeface="微软雅黑" panose="020B0503020204020204" charset="-122"/>
                    <a:cs typeface="Times New Roman" panose="02020603050405020304" charset="0"/>
                    <a:sym typeface="+mn-ea"/>
                  </a:rPr>
                  <a:t>-n</a:t>
                </a:r>
                <a:endParaRPr lang="en-US" altLang="zh-CN" sz="2400" baseline="30000" dirty="0">
                  <a:latin typeface="Times New Roman" panose="02020603050405020304" charset="0"/>
                  <a:ea typeface="微软雅黑" panose="020B0503020204020204" charset="-122"/>
                  <a:cs typeface="Times New Roman" panose="02020603050405020304" charset="0"/>
                  <a:sym typeface="+mn-ea"/>
                </a:endParaRPr>
              </a:p>
              <a:p>
                <a:pPr indent="457200" algn="l" fontAlgn="auto">
                  <a:lnSpc>
                    <a:spcPct val="150000"/>
                  </a:lnSpc>
                  <a:buFont typeface="Wingdings" panose="05000000000000000000" charset="0"/>
                  <a:buNone/>
                </a:pPr>
                <a:r>
                  <a:rPr lang="zh-CN" altLang="en-US" sz="2400" dirty="0">
                    <a:latin typeface="Times New Roman" panose="02020603050405020304" charset="0"/>
                    <a:cs typeface="Times New Roman" panose="02020603050405020304" charset="0"/>
                    <a:sym typeface="+mn-ea"/>
                  </a:rPr>
                  <a:t>考虑</a:t>
                </a:r>
                <a14:m>
                  <m:oMath xmlns:m="http://schemas.openxmlformats.org/officeDocument/2006/math">
                    <m:r>
                      <m:rPr>
                        <m:sty m:val="p"/>
                      </m:rPr>
                      <a:rPr lang="en-US" altLang="zh-CN" sz="2400">
                        <a:latin typeface="Cambria Math" panose="02040503050406030204" pitchFamily="18" charset="0"/>
                        <a:cs typeface="Times New Roman" panose="02020603050405020304" charset="0"/>
                        <a:sym typeface="+mn-ea"/>
                      </a:rPr>
                      <m:t>R</m:t>
                    </m:r>
                    <m:r>
                      <a:rPr lang="en-US" altLang="zh-CN" sz="2400">
                        <a:latin typeface="Cambria Math" panose="02040503050406030204" pitchFamily="18" charset="0"/>
                        <a:cs typeface="Times New Roman" panose="02020603050405020304" charset="0"/>
                        <a:sym typeface="+mn-ea"/>
                      </a:rPr>
                      <m:t>(0)=</m:t>
                    </m:r>
                    <m:r>
                      <a:rPr lang="zh-CN" altLang="en-US" sz="2400">
                        <a:latin typeface="Cambria Math" panose="02040503050406030204" pitchFamily="18" charset="0"/>
                        <a:cs typeface="Times New Roman" panose="02020603050405020304" charset="0"/>
                        <a:sym typeface="+mn-ea"/>
                      </a:rPr>
                      <m:t>有限值</m:t>
                    </m:r>
                    <m:r>
                      <a:rPr lang="en-US" altLang="zh-CN" sz="2400">
                        <a:latin typeface="Cambria Math" panose="02040503050406030204" pitchFamily="18" charset="0"/>
                        <a:cs typeface="Times New Roman" panose="02020603050405020304" charset="0"/>
                        <a:sym typeface="+mn-ea"/>
                      </a:rPr>
                      <m:t> </m:t>
                    </m:r>
                  </m:oMath>
                </a14:m>
                <a:r>
                  <a:rPr lang="zh-CN" altLang="en-US" sz="2400" dirty="0">
                    <a:latin typeface="Times New Roman" panose="02020603050405020304" charset="0"/>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d</a:t>
                </a:r>
                <a:r>
                  <a:rPr lang="en-US" altLang="zh-CN" sz="2400" baseline="-25000" dirty="0">
                    <a:latin typeface="Times New Roman" panose="02020603050405020304" charset="0"/>
                    <a:cs typeface="Times New Roman" panose="02020603050405020304" charset="0"/>
                    <a:sym typeface="+mn-ea"/>
                  </a:rPr>
                  <a:t>0</a:t>
                </a:r>
                <a:r>
                  <a:rPr lang="zh-CN" altLang="en-US" sz="2400" dirty="0">
                    <a:latin typeface="Times New Roman" panose="02020603050405020304" charset="0"/>
                    <a:cs typeface="Times New Roman" panose="02020603050405020304" charset="0"/>
                    <a:sym typeface="+mn-ea"/>
                  </a:rPr>
                  <a:t>、</a:t>
                </a:r>
                <a:r>
                  <a:rPr lang="en-US" altLang="zh-CN" sz="2400" dirty="0" err="1">
                    <a:latin typeface="Times New Roman" panose="02020603050405020304" charset="0"/>
                    <a:cs typeface="Times New Roman" panose="02020603050405020304" charset="0"/>
                    <a:sym typeface="+mn-ea"/>
                  </a:rPr>
                  <a:t>d</a:t>
                </a:r>
                <a:r>
                  <a:rPr lang="en-US" altLang="zh-CN" sz="2400" baseline="-25000" dirty="0" err="1">
                    <a:latin typeface="Times New Roman" panose="02020603050405020304" charset="0"/>
                    <a:cs typeface="Times New Roman" panose="02020603050405020304" charset="0"/>
                    <a:sym typeface="+mn-ea"/>
                  </a:rPr>
                  <a:t>n</a:t>
                </a:r>
                <a:r>
                  <a:rPr lang="zh-CN" altLang="en-US" sz="2400" dirty="0">
                    <a:latin typeface="Times New Roman" panose="02020603050405020304" charset="0"/>
                    <a:cs typeface="Times New Roman" panose="02020603050405020304" charset="0"/>
                    <a:sym typeface="+mn-ea"/>
                  </a:rPr>
                  <a:t>均为</a:t>
                </a:r>
                <a:r>
                  <a:rPr lang="en-US" altLang="zh-CN" sz="2400" dirty="0">
                    <a:latin typeface="Times New Roman" panose="02020603050405020304" charset="0"/>
                    <a:cs typeface="Times New Roman" panose="02020603050405020304" charset="0"/>
                    <a:sym typeface="+mn-ea"/>
                  </a:rPr>
                  <a:t>0    </a:t>
                </a:r>
                <a:r>
                  <a:rPr lang="en-US" altLang="zh-CN" sz="2400" dirty="0">
                    <a:latin typeface="微软雅黑" panose="020B0503020204020204" charset="-122"/>
                    <a:ea typeface="微软雅黑" panose="020B0503020204020204" charset="-122"/>
                    <a:sym typeface="+mn-ea"/>
                  </a:rPr>
                  <a:t>R</a:t>
                </a:r>
                <a:r>
                  <a:rPr lang="en-US" altLang="zh-CN" sz="2400" baseline="-25000" dirty="0">
                    <a:latin typeface="微软雅黑" panose="020B0503020204020204" charset="-122"/>
                    <a:ea typeface="微软雅黑" panose="020B0503020204020204" charset="-122"/>
                    <a:sym typeface="+mn-ea"/>
                  </a:rPr>
                  <a:t>0</a:t>
                </a:r>
                <a:r>
                  <a:rPr lang="en-US" altLang="zh-CN" sz="2400" dirty="0">
                    <a:latin typeface="微软雅黑" panose="020B0503020204020204" charset="-122"/>
                    <a:ea typeface="微软雅黑" panose="020B0503020204020204" charset="-122"/>
                    <a:sym typeface="+mn-ea"/>
                  </a:rPr>
                  <a:t>=c</a:t>
                </a:r>
                <a:r>
                  <a:rPr lang="en-US" altLang="zh-CN" sz="2400" baseline="-25000" dirty="0">
                    <a:latin typeface="微软雅黑" panose="020B0503020204020204" charset="-122"/>
                    <a:ea typeface="微软雅黑" panose="020B0503020204020204" charset="-122"/>
                    <a:sym typeface="+mn-ea"/>
                  </a:rPr>
                  <a:t>0</a:t>
                </a:r>
                <a:r>
                  <a:rPr lang="en-US" altLang="zh-CN" sz="2400" dirty="0">
                    <a:latin typeface="微软雅黑" panose="020B0503020204020204" charset="-122"/>
                    <a:ea typeface="微软雅黑" panose="020B0503020204020204" charset="-122"/>
                    <a:sym typeface="+mn-ea"/>
                  </a:rPr>
                  <a:t> </a:t>
                </a:r>
                <a:r>
                  <a:rPr lang="en-US" altLang="zh-CN" sz="2400" baseline="-25000" dirty="0">
                    <a:latin typeface="微软雅黑" panose="020B0503020204020204" charset="-122"/>
                    <a:ea typeface="微软雅黑" panose="020B0503020204020204" charset="-122"/>
                    <a:sym typeface="+mn-ea"/>
                  </a:rPr>
                  <a:t>   </a:t>
                </a:r>
                <a:r>
                  <a:rPr lang="en-US" altLang="zh-CN" sz="2400" dirty="0">
                    <a:latin typeface="微软雅黑" panose="020B0503020204020204" charset="-122"/>
                    <a:ea typeface="微软雅黑" panose="020B0503020204020204" charset="-122"/>
                    <a:sym typeface="+mn-ea"/>
                  </a:rPr>
                  <a:t>R</a:t>
                </a:r>
                <a:r>
                  <a:rPr lang="en-US" altLang="zh-CN" sz="2400" baseline="-25000" dirty="0">
                    <a:latin typeface="微软雅黑" panose="020B0503020204020204" charset="-122"/>
                    <a:ea typeface="微软雅黑" panose="020B0503020204020204" charset="-122"/>
                    <a:sym typeface="+mn-ea"/>
                  </a:rPr>
                  <a:t>n</a:t>
                </a:r>
                <a:r>
                  <a:rPr lang="en-US" altLang="zh-CN" sz="2400" dirty="0">
                    <a:latin typeface="微软雅黑" panose="020B0503020204020204" charset="-122"/>
                    <a:ea typeface="微软雅黑" panose="020B0503020204020204" charset="-122"/>
                    <a:sym typeface="+mn-ea"/>
                  </a:rPr>
                  <a:t>=</a:t>
                </a:r>
                <a:r>
                  <a:rPr lang="en-US" altLang="zh-CN" sz="2400" dirty="0" err="1">
                    <a:latin typeface="微软雅黑" panose="020B0503020204020204" charset="-122"/>
                    <a:ea typeface="微软雅黑" panose="020B0503020204020204" charset="-122"/>
                    <a:sym typeface="+mn-ea"/>
                  </a:rPr>
                  <a:t>c</a:t>
                </a:r>
                <a:r>
                  <a:rPr lang="en-US" altLang="zh-CN" sz="2400" baseline="-25000" dirty="0" err="1">
                    <a:latin typeface="微软雅黑" panose="020B0503020204020204" charset="-122"/>
                    <a:ea typeface="微软雅黑" panose="020B0503020204020204" charset="-122"/>
                    <a:sym typeface="+mn-ea"/>
                  </a:rPr>
                  <a:t>n</a:t>
                </a:r>
                <a:r>
                  <a:rPr lang="en-US" altLang="zh-CN" sz="2400" dirty="0" err="1">
                    <a:latin typeface="微软雅黑" panose="020B0503020204020204" charset="-122"/>
                    <a:ea typeface="微软雅黑" panose="020B0503020204020204" charset="-122"/>
                    <a:sym typeface="+mn-ea"/>
                  </a:rPr>
                  <a:t>r</a:t>
                </a:r>
                <a:r>
                  <a:rPr lang="en-US" altLang="zh-CN" sz="2400" baseline="30000" dirty="0" err="1">
                    <a:latin typeface="微软雅黑" panose="020B0503020204020204" charset="-122"/>
                    <a:ea typeface="微软雅黑" panose="020B0503020204020204" charset="-122"/>
                    <a:sym typeface="+mn-ea"/>
                  </a:rPr>
                  <a:t>n</a:t>
                </a:r>
                <a:endParaRPr lang="en-US" altLang="zh-CN" sz="2400" baseline="30000" dirty="0">
                  <a:latin typeface="微软雅黑" panose="020B0503020204020204" charset="-122"/>
                  <a:ea typeface="微软雅黑" panose="020B0503020204020204" charset="-122"/>
                  <a:sym typeface="+mn-ea"/>
                </a:endParaRPr>
              </a:p>
              <a:p>
                <a:pPr indent="457200" algn="l" fontAlgn="auto">
                  <a:lnSpc>
                    <a:spcPct val="150000"/>
                  </a:lnSpc>
                  <a:buFont typeface="Wingdings" panose="05000000000000000000" charset="0"/>
                  <a:buNone/>
                </a:pPr>
                <a:r>
                  <a:rPr lang="zh-CN" altLang="en-US" sz="2400" dirty="0">
                    <a:latin typeface="Times New Roman" panose="02020603050405020304" charset="0"/>
                    <a:ea typeface="黑体" panose="02010609060101010101" charset="-122"/>
                    <a:cs typeface="Times New Roman" panose="02020603050405020304" charset="0"/>
                    <a:sym typeface="+mn-ea"/>
                  </a:rPr>
                  <a:t>故</a:t>
                </a:r>
                <a:r>
                  <a:rPr lang="en-US" altLang="zh-CN" sz="2400" dirty="0">
                    <a:latin typeface="Times New Roman" panose="02020603050405020304" charset="0"/>
                    <a:ea typeface="黑体" panose="02010609060101010101" charset="-122"/>
                    <a:cs typeface="Times New Roman" panose="02020603050405020304" charset="0"/>
                    <a:sym typeface="+mn-ea"/>
                  </a:rPr>
                  <a:t>u</a:t>
                </a:r>
                <a:r>
                  <a:rPr lang="en-US" altLang="zh-CN" sz="2400" baseline="-25000" dirty="0">
                    <a:latin typeface="Times New Roman" panose="02020603050405020304" charset="0"/>
                    <a:ea typeface="黑体" panose="02010609060101010101" charset="-122"/>
                    <a:cs typeface="Times New Roman" panose="02020603050405020304" charset="0"/>
                    <a:sym typeface="+mn-ea"/>
                  </a:rPr>
                  <a:t>n</a:t>
                </a:r>
                <a:r>
                  <a:rPr lang="en-US" altLang="zh-CN" sz="2400" dirty="0">
                    <a:latin typeface="Times New Roman" panose="02020603050405020304" charset="0"/>
                    <a:ea typeface="黑体" panose="02010609060101010101" charset="-122"/>
                    <a:cs typeface="Times New Roman" panose="02020603050405020304" charset="0"/>
                    <a:sym typeface="+mn-ea"/>
                  </a:rPr>
                  <a:t>(</a:t>
                </a:r>
                <a:r>
                  <a:rPr lang="en-US" altLang="zh-CN" sz="2400" dirty="0" err="1">
                    <a:latin typeface="Times New Roman" panose="02020603050405020304" charset="0"/>
                    <a:ea typeface="黑体" panose="02010609060101010101" charset="-122"/>
                    <a:cs typeface="Times New Roman" panose="02020603050405020304" charset="0"/>
                    <a:sym typeface="+mn-ea"/>
                  </a:rPr>
                  <a:t>r,</a:t>
                </a:r>
                <a:r>
                  <a:rPr lang="en-US" altLang="zh-CN" sz="2400" dirty="0" err="1">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ea typeface="黑体" panose="02010609060101010101" charset="-122"/>
                    <a:cs typeface="Times New Roman" panose="02020603050405020304" charset="0"/>
                    <a:sym typeface="+mn-ea"/>
                  </a:rPr>
                  <a:t>)</a:t>
                </a:r>
                <a:r>
                  <a:rPr lang="zh-CN" altLang="en-US" sz="2400" dirty="0">
                    <a:latin typeface="Times New Roman" panose="02020603050405020304" charset="0"/>
                    <a:ea typeface="黑体" panose="02010609060101010101" charset="-122"/>
                    <a:cs typeface="Times New Roman" panose="02020603050405020304" charset="0"/>
                    <a:sym typeface="+mn-ea"/>
                  </a:rPr>
                  <a:t>的特征解：</a:t>
                </a:r>
                <a:r>
                  <a:rPr lang="en-US" altLang="zh-CN" sz="2400" dirty="0">
                    <a:latin typeface="Times New Roman" panose="02020603050405020304" charset="0"/>
                    <a:ea typeface="黑体" panose="02010609060101010101" charset="-122"/>
                    <a:cs typeface="Times New Roman" panose="02020603050405020304" charset="0"/>
                    <a:sym typeface="+mn-ea"/>
                  </a:rPr>
                  <a:t> </a:t>
                </a:r>
              </a:p>
              <a:p>
                <a:pPr indent="457200" algn="l" fontAlgn="auto">
                  <a:lnSpc>
                    <a:spcPct val="150000"/>
                  </a:lnSpc>
                  <a:buFont typeface="Wingdings" panose="05000000000000000000" charset="0"/>
                  <a:buNone/>
                </a:pPr>
                <a:r>
                  <a:rPr lang="en-US" altLang="zh-CN" sz="2400" dirty="0">
                    <a:latin typeface="Times New Roman" panose="02020603050405020304" charset="0"/>
                    <a:ea typeface="黑体" panose="02010609060101010101" charset="-122"/>
                    <a:cs typeface="Times New Roman" panose="02020603050405020304" charset="0"/>
                    <a:sym typeface="+mn-ea"/>
                  </a:rPr>
                  <a:t>      u</a:t>
                </a:r>
                <a:r>
                  <a:rPr lang="en-US" altLang="zh-CN" sz="2400" baseline="-25000" dirty="0">
                    <a:latin typeface="Times New Roman" panose="02020603050405020304" charset="0"/>
                    <a:ea typeface="黑体" panose="02010609060101010101" charset="-122"/>
                    <a:cs typeface="Times New Roman" panose="02020603050405020304" charset="0"/>
                    <a:sym typeface="+mn-ea"/>
                  </a:rPr>
                  <a:t>0</a:t>
                </a:r>
                <a:r>
                  <a:rPr lang="en-US" altLang="zh-CN" sz="2400" dirty="0">
                    <a:latin typeface="Times New Roman" panose="02020603050405020304" charset="0"/>
                    <a:ea typeface="黑体" panose="02010609060101010101" charset="-122"/>
                    <a:cs typeface="Times New Roman" panose="02020603050405020304" charset="0"/>
                    <a:sym typeface="+mn-ea"/>
                  </a:rPr>
                  <a:t>(</a:t>
                </a:r>
                <a:r>
                  <a:rPr lang="en-US" altLang="zh-CN" sz="2400" dirty="0" err="1">
                    <a:latin typeface="Times New Roman" panose="02020603050405020304" charset="0"/>
                    <a:ea typeface="黑体" panose="02010609060101010101" charset="-122"/>
                    <a:cs typeface="Times New Roman" panose="02020603050405020304" charset="0"/>
                    <a:sym typeface="+mn-ea"/>
                  </a:rPr>
                  <a:t>r,</a:t>
                </a:r>
                <a:r>
                  <a:rPr lang="en-US" altLang="zh-CN" sz="2400" dirty="0" err="1">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ea typeface="黑体" panose="02010609060101010101" charset="-122"/>
                    <a:cs typeface="Times New Roman" panose="02020603050405020304" charset="0"/>
                    <a:sym typeface="+mn-ea"/>
                  </a:rPr>
                  <a:t>)=</a:t>
                </a:r>
                <a14:m>
                  <m:oMath xmlns:m="http://schemas.openxmlformats.org/officeDocument/2006/math">
                    <m:f>
                      <m:fPr>
                        <m:ctrlP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ctrlPr>
                      </m:fPr>
                      <m:num>
                        <m:sSub>
                          <m:sSubPr>
                            <m:ctrlP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ctrlPr>
                          </m:sSubPr>
                          <m:e>
                            <m: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t>𝑎</m:t>
                            </m:r>
                          </m:e>
                          <m:sub>
                            <m: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t>0</m:t>
                            </m:r>
                          </m:sub>
                        </m:sSub>
                      </m:num>
                      <m:den>
                        <m: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t>2</m:t>
                        </m:r>
                      </m:den>
                    </m:f>
                  </m:oMath>
                </a14:m>
                <a:endParaRPr lang="en-US" altLang="zh-CN" sz="2400" i="1" dirty="0">
                  <a:latin typeface="Cambria Math" panose="02040503050406030204" pitchFamily="18" charset="0"/>
                  <a:ea typeface="微软雅黑" panose="020B0503020204020204" charset="-122"/>
                  <a:cs typeface="Cambria Math" panose="02040503050406030204" pitchFamily="18" charset="0"/>
                  <a:sym typeface="+mn-ea"/>
                </a:endParaRPr>
              </a:p>
              <a:p>
                <a:pPr indent="457200" algn="l" fontAlgn="auto">
                  <a:lnSpc>
                    <a:spcPct val="15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en-US" altLang="zh-CN" sz="2400" dirty="0">
                    <a:latin typeface="Times New Roman" panose="02020603050405020304" charset="0"/>
                    <a:ea typeface="黑体" panose="02010609060101010101" charset="-122"/>
                    <a:cs typeface="Times New Roman" panose="02020603050405020304" charset="0"/>
                    <a:sym typeface="+mn-ea"/>
                  </a:rPr>
                  <a:t>u</a:t>
                </a:r>
                <a:r>
                  <a:rPr lang="en-US" altLang="zh-CN" sz="2400" baseline="-25000" dirty="0">
                    <a:latin typeface="Times New Roman" panose="02020603050405020304" charset="0"/>
                    <a:ea typeface="黑体" panose="02010609060101010101" charset="-122"/>
                    <a:cs typeface="Times New Roman" panose="02020603050405020304" charset="0"/>
                    <a:sym typeface="+mn-ea"/>
                  </a:rPr>
                  <a:t>n</a:t>
                </a:r>
                <a:r>
                  <a:rPr lang="en-US" altLang="zh-CN" sz="2400" dirty="0">
                    <a:latin typeface="Times New Roman" panose="02020603050405020304" charset="0"/>
                    <a:ea typeface="黑体" panose="02010609060101010101" charset="-122"/>
                    <a:cs typeface="Times New Roman" panose="02020603050405020304" charset="0"/>
                    <a:sym typeface="+mn-ea"/>
                  </a:rPr>
                  <a:t>(</a:t>
                </a:r>
                <a:r>
                  <a:rPr lang="en-US" altLang="zh-CN" sz="2400" dirty="0" err="1">
                    <a:latin typeface="Times New Roman" panose="02020603050405020304" charset="0"/>
                    <a:ea typeface="黑体" panose="02010609060101010101" charset="-122"/>
                    <a:cs typeface="Times New Roman" panose="02020603050405020304" charset="0"/>
                    <a:sym typeface="+mn-ea"/>
                  </a:rPr>
                  <a:t>r,</a:t>
                </a:r>
                <a:r>
                  <a:rPr lang="en-US" altLang="zh-CN" sz="2400" dirty="0" err="1">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ea typeface="黑体" panose="02010609060101010101" charset="-122"/>
                    <a:cs typeface="Times New Roman" panose="02020603050405020304" charset="0"/>
                    <a:sym typeface="+mn-ea"/>
                  </a:rPr>
                  <a:t>)=</a:t>
                </a:r>
                <a:r>
                  <a:rPr lang="en-US" altLang="zh-CN" sz="2400" dirty="0" err="1">
                    <a:latin typeface="微软雅黑" panose="020B0503020204020204" charset="-122"/>
                    <a:ea typeface="微软雅黑" panose="020B0503020204020204" charset="-122"/>
                    <a:sym typeface="+mn-ea"/>
                  </a:rPr>
                  <a:t>c</a:t>
                </a:r>
                <a:r>
                  <a:rPr lang="en-US" altLang="zh-CN" sz="2400" baseline="-25000" dirty="0" err="1">
                    <a:latin typeface="微软雅黑" panose="020B0503020204020204" charset="-122"/>
                    <a:ea typeface="微软雅黑" panose="020B0503020204020204" charset="-122"/>
                    <a:sym typeface="+mn-ea"/>
                  </a:rPr>
                  <a:t>n</a:t>
                </a:r>
                <a:r>
                  <a:rPr lang="en-US" altLang="zh-CN" sz="2400" dirty="0" err="1">
                    <a:latin typeface="微软雅黑" panose="020B0503020204020204" charset="-122"/>
                    <a:ea typeface="微软雅黑" panose="020B0503020204020204" charset="-122"/>
                    <a:sym typeface="+mn-ea"/>
                  </a:rPr>
                  <a:t>r</a:t>
                </a:r>
                <a:r>
                  <a:rPr lang="en-US" altLang="zh-CN" sz="2400" baseline="30000" dirty="0" err="1">
                    <a:latin typeface="微软雅黑" panose="020B0503020204020204" charset="-122"/>
                    <a:ea typeface="微软雅黑" panose="020B0503020204020204" charset="-122"/>
                    <a:sym typeface="+mn-ea"/>
                  </a:rPr>
                  <a:t>n</a:t>
                </a:r>
                <a:r>
                  <a:rPr lang="en-US" altLang="zh-CN" sz="2400" dirty="0">
                    <a:latin typeface="微软雅黑" panose="020B0503020204020204" charset="-122"/>
                    <a:ea typeface="微软雅黑" panose="020B0503020204020204" charset="-122"/>
                    <a:sym typeface="+mn-ea"/>
                  </a:rPr>
                  <a:t>(</a:t>
                </a:r>
                <a14:m>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ea typeface="黑体" panose="02010609060101010101" charset="-122"/>
                        <a:cs typeface="Arial" panose="020B0604020202020204" pitchFamily="34" charset="0"/>
                        <a:sym typeface="+mn-ea"/>
                      </a:rPr>
                      <m:t>)</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en-US" altLang="zh-CN" sz="2400" dirty="0">
                    <a:latin typeface="Arial" panose="020B0604020202020204" pitchFamily="34" charset="0"/>
                    <a:cs typeface="Arial" panose="020B0604020202020204" pitchFamily="34" charset="0"/>
                    <a:sym typeface="+mn-ea"/>
                  </a:rPr>
                  <a:t>(n=1,2,3,....)</a:t>
                </a:r>
                <a:endParaRPr lang="en-US" altLang="zh-CN" sz="2400" dirty="0">
                  <a:latin typeface="Times New Roman" panose="02020603050405020304" charset="0"/>
                  <a:ea typeface="微软雅黑" panose="020B0503020204020204" charset="-122"/>
                  <a:cs typeface="Times New Roman" panose="02020603050405020304"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6350" y="812800"/>
                <a:ext cx="12178030" cy="5673090"/>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6350" y="812800"/>
                <a:ext cx="12178030" cy="524383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Times New Roman" panose="02020603050405020304" charset="0"/>
                    <a:ea typeface="黑体" panose="02010609060101010101" charset="-122"/>
                    <a:cs typeface="Times New Roman" panose="02020603050405020304" charset="0"/>
                    <a:sym typeface="+mn-ea"/>
                  </a:rPr>
                  <a:t>故</a:t>
                </a:r>
                <a:r>
                  <a:rPr lang="en-US" altLang="zh-CN" sz="2400" dirty="0">
                    <a:latin typeface="Times New Roman" panose="02020603050405020304" charset="0"/>
                    <a:ea typeface="黑体" panose="02010609060101010101" charset="-122"/>
                    <a:cs typeface="Times New Roman" panose="02020603050405020304" charset="0"/>
                    <a:sym typeface="+mn-ea"/>
                  </a:rPr>
                  <a:t>u(</a:t>
                </a:r>
                <a:r>
                  <a:rPr lang="en-US" altLang="zh-CN" sz="2400" dirty="0" err="1">
                    <a:latin typeface="Times New Roman" panose="02020603050405020304" charset="0"/>
                    <a:ea typeface="黑体" panose="02010609060101010101" charset="-122"/>
                    <a:cs typeface="Times New Roman" panose="02020603050405020304" charset="0"/>
                    <a:sym typeface="+mn-ea"/>
                  </a:rPr>
                  <a:t>r,</a:t>
                </a:r>
                <a:r>
                  <a:rPr lang="en-US" altLang="zh-CN" sz="2400" dirty="0" err="1">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ea typeface="黑体" panose="02010609060101010101" charset="-122"/>
                    <a:cs typeface="Times New Roman" panose="02020603050405020304" charset="0"/>
                    <a:sym typeface="+mn-ea"/>
                  </a:rPr>
                  <a:t>)</a:t>
                </a:r>
                <a:r>
                  <a:rPr lang="zh-CN" altLang="en-US" sz="2400" dirty="0">
                    <a:latin typeface="Times New Roman" panose="02020603050405020304" charset="0"/>
                    <a:ea typeface="黑体" panose="02010609060101010101" charset="-122"/>
                    <a:cs typeface="Times New Roman" panose="02020603050405020304" charset="0"/>
                    <a:sym typeface="+mn-ea"/>
                  </a:rPr>
                  <a:t>的一般解：</a:t>
                </a:r>
              </a:p>
              <a:p>
                <a:pPr indent="457200" algn="ctr" fontAlgn="auto">
                  <a:lnSpc>
                    <a:spcPct val="150000"/>
                  </a:lnSpc>
                  <a:buFont typeface="Wingdings" panose="05000000000000000000" charset="0"/>
                  <a:buNone/>
                </a:pPr>
                <a:r>
                  <a:rPr lang="en-US" altLang="zh-CN" sz="2400" dirty="0">
                    <a:latin typeface="Times New Roman" panose="02020603050405020304" charset="0"/>
                    <a:ea typeface="黑体" panose="02010609060101010101" charset="-122"/>
                    <a:cs typeface="Times New Roman" panose="02020603050405020304" charset="0"/>
                    <a:sym typeface="+mn-ea"/>
                  </a:rPr>
                  <a:t>u(</a:t>
                </a:r>
                <a:r>
                  <a:rPr lang="en-US" altLang="zh-CN" sz="2400" dirty="0" err="1">
                    <a:latin typeface="Times New Roman" panose="02020603050405020304" charset="0"/>
                    <a:ea typeface="黑体" panose="02010609060101010101" charset="-122"/>
                    <a:cs typeface="Times New Roman" panose="02020603050405020304" charset="0"/>
                    <a:sym typeface="+mn-ea"/>
                  </a:rPr>
                  <a:t>r,</a:t>
                </a:r>
                <a:r>
                  <a:rPr lang="en-US" altLang="zh-CN" sz="2400" dirty="0" err="1">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ea typeface="黑体" panose="02010609060101010101" charset="-122"/>
                    <a:cs typeface="Times New Roman" panose="02020603050405020304" charset="0"/>
                    <a:sym typeface="+mn-ea"/>
                  </a:rPr>
                  <a:t>)</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f>
                      <m:fPr>
                        <m:ctrlP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ctrlPr>
                      </m:fPr>
                      <m:num>
                        <m:sSub>
                          <m:sSubPr>
                            <m:ctrlP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ctrlPr>
                          </m:sSubPr>
                          <m:e>
                            <m: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t>𝑎</m:t>
                            </m:r>
                          </m:e>
                          <m:sub>
                            <m: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t>0</m:t>
                            </m:r>
                          </m:sub>
                        </m:sSub>
                      </m:num>
                      <m:den>
                        <m: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t>2</m:t>
                        </m:r>
                      </m:den>
                    </m:f>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sup>
                      <m:e>
                        <m:r>
                          <a:rPr lang="en-US" altLang="zh-CN" sz="2400">
                            <a:latin typeface="Cambria Math" panose="02040503050406030204" pitchFamily="18" charset="0"/>
                            <a:ea typeface="微软雅黑" panose="020B0503020204020204" charset="-122"/>
                            <a:sym typeface="+mn-ea"/>
                          </a:rPr>
                          <m:t>𝑟</m:t>
                        </m:r>
                        <m:r>
                          <a:rPr lang="en-US" altLang="zh-CN" sz="2400" baseline="30000">
                            <a:latin typeface="Cambria Math" panose="02040503050406030204" pitchFamily="18" charset="0"/>
                            <a:ea typeface="微软雅黑" panose="020B0503020204020204" charset="-122"/>
                            <a:sym typeface="+mn-ea"/>
                          </a:rPr>
                          <m:t>𝑛</m:t>
                        </m:r>
                        <m:r>
                          <a:rPr lang="en-US" altLang="zh-CN" sz="2400">
                            <a:latin typeface="Cambria Math" panose="02040503050406030204" pitchFamily="18" charset="0"/>
                            <a:ea typeface="微软雅黑" panose="020B0503020204020204" charset="-122"/>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ea typeface="黑体" panose="02010609060101010101" charset="-122"/>
                            <a:cs typeface="Arial" panose="020B0604020202020204" pitchFamily="34" charset="0"/>
                            <a:sym typeface="+mn-ea"/>
                          </a:rPr>
                          <m:t>)</m:t>
                        </m:r>
                      </m:e>
                    </m:nary>
                  </m:oMath>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457200" algn="l" fontAlgn="auto">
                  <a:lnSpc>
                    <a:spcPct val="150000"/>
                  </a:lnSpc>
                  <a:buFont typeface="Wingdings" panose="05000000000000000000" charset="0"/>
                  <a:buNone/>
                </a:pPr>
                <a:r>
                  <a:rPr lang="zh-CN" altLang="en-US" sz="2400" dirty="0">
                    <a:latin typeface="Times New Roman" panose="02020603050405020304" charset="0"/>
                    <a:ea typeface="微软雅黑" panose="020B0503020204020204" charset="-122"/>
                    <a:cs typeface="Times New Roman" panose="02020603050405020304" charset="0"/>
                    <a:sym typeface="+mn-ea"/>
                  </a:rPr>
                  <a:t>利用边界条件</a:t>
                </a:r>
                <a14:m>
                  <m:oMath xmlns:m="http://schemas.openxmlformats.org/officeDocument/2006/math">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p>
              <a:p>
                <a:pPr indent="457200" algn="ctr" fontAlgn="auto">
                  <a:lnSpc>
                    <a:spcPct val="150000"/>
                  </a:lnSpc>
                  <a:buFont typeface="Wingdings" panose="05000000000000000000" charset="0"/>
                  <a:buNone/>
                </a:pPr>
                <a14:m>
                  <m:oMath xmlns:m="http://schemas.openxmlformats.org/officeDocument/2006/math">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𝑓</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θ</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a:t>
                </a:r>
                <a:r>
                  <a:rPr lang="en-US" altLang="zh-CN" sz="2400" dirty="0">
                    <a:latin typeface="Times New Roman" panose="02020603050405020304" charset="0"/>
                    <a:ea typeface="黑体" panose="02010609060101010101" charset="-122"/>
                    <a:cs typeface="Times New Roman" panose="02020603050405020304" charset="0"/>
                    <a:sym typeface="+mn-ea"/>
                  </a:rPr>
                  <a:t>u(</a:t>
                </a:r>
                <a:r>
                  <a:rPr lang="en-US" altLang="zh-CN" sz="2400" dirty="0" err="1">
                    <a:latin typeface="Times New Roman" panose="02020603050405020304" charset="0"/>
                    <a:ea typeface="黑体" panose="02010609060101010101" charset="-122"/>
                    <a:cs typeface="Times New Roman" panose="02020603050405020304" charset="0"/>
                    <a:sym typeface="+mn-ea"/>
                  </a:rPr>
                  <a:t>a,</a:t>
                </a:r>
                <a:r>
                  <a:rPr lang="en-US" altLang="zh-CN" sz="2400" dirty="0" err="1">
                    <a:latin typeface="Arial" panose="020B0604020202020204" pitchFamily="34" charset="0"/>
                    <a:ea typeface="黑体" panose="02010609060101010101" charset="-122"/>
                    <a:cs typeface="Arial" panose="020B0604020202020204" pitchFamily="34" charset="0"/>
                    <a:sym typeface="+mn-ea"/>
                  </a:rPr>
                  <a:t>θ</a:t>
                </a:r>
                <a:r>
                  <a:rPr lang="en-US" altLang="zh-CN" sz="2400" dirty="0">
                    <a:latin typeface="Times New Roman" panose="02020603050405020304" charset="0"/>
                    <a:ea typeface="黑体" panose="02010609060101010101" charset="-122"/>
                    <a:cs typeface="Times New Roman" panose="02020603050405020304" charset="0"/>
                    <a:sym typeface="+mn-ea"/>
                  </a:rPr>
                  <a:t>)</a:t>
                </a:r>
                <a:r>
                  <a:rPr lang="en-US" altLang="zh-CN" sz="2400" dirty="0">
                    <a:latin typeface="Times New Roman" panose="02020603050405020304" charset="0"/>
                    <a:ea typeface="微软雅黑" panose="020B0503020204020204" charset="-122"/>
                    <a:cs typeface="Times New Roman" panose="02020603050405020304" charset="0"/>
                    <a:sym typeface="+mn-ea"/>
                  </a:rPr>
                  <a:t>=</a:t>
                </a:r>
                <a14:m>
                  <m:oMath xmlns:m="http://schemas.openxmlformats.org/officeDocument/2006/math">
                    <m:f>
                      <m:fPr>
                        <m:ctrlP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ctrlPr>
                      </m:fPr>
                      <m:num>
                        <m:sSub>
                          <m:sSubPr>
                            <m:ctrlP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ctrlPr>
                          </m:sSubPr>
                          <m:e>
                            <m: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t>𝑎</m:t>
                            </m:r>
                          </m:e>
                          <m:sub>
                            <m: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t>0</m:t>
                            </m:r>
                          </m:sub>
                        </m:sSub>
                      </m:num>
                      <m:den>
                        <m:r>
                          <a:rPr lang="en-US" altLang="zh-CN" sz="2400" i="1" dirty="0">
                            <a:latin typeface="Cambria Math" panose="02040503050406030204" pitchFamily="18" charset="0"/>
                            <a:ea typeface="微软雅黑" panose="020B0503020204020204" charset="-122"/>
                            <a:cs typeface="Cambria Math" panose="02040503050406030204" pitchFamily="18" charset="0"/>
                            <a:sym typeface="+mn-ea"/>
                          </a:rPr>
                          <m:t>2</m:t>
                        </m:r>
                      </m:den>
                    </m:f>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𝑛</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sup>
                      <m:e>
                        <m:r>
                          <m:rPr>
                            <m:sty m:val="p"/>
                          </m:rPr>
                          <a:rPr lang="en-US" altLang="zh-CN" sz="2400">
                            <a:latin typeface="Cambria Math" panose="02040503050406030204" pitchFamily="18" charset="0"/>
                            <a:ea typeface="微软雅黑" panose="020B0503020204020204" charset="-122"/>
                            <a:sym typeface="+mn-ea"/>
                          </a:rPr>
                          <m:t>a</m:t>
                        </m:r>
                        <m:r>
                          <a:rPr lang="en-US" altLang="zh-CN" sz="2400" baseline="30000">
                            <a:latin typeface="Cambria Math" panose="02040503050406030204" pitchFamily="18" charset="0"/>
                            <a:ea typeface="微软雅黑" panose="020B0503020204020204" charset="-122"/>
                            <a:sym typeface="+mn-ea"/>
                          </a:rPr>
                          <m:t>𝑛</m:t>
                        </m:r>
                        <m:r>
                          <a:rPr lang="en-US" altLang="zh-CN" sz="2400">
                            <a:latin typeface="Cambria Math" panose="02040503050406030204" pitchFamily="18" charset="0"/>
                            <a:ea typeface="微软雅黑" panose="020B0503020204020204" charset="-122"/>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ea typeface="黑体" panose="02010609060101010101" charset="-122"/>
                            <a:cs typeface="Arial" panose="020B0604020202020204" pitchFamily="34" charset="0"/>
                            <a:sym typeface="+mn-ea"/>
                          </a:rPr>
                          <m:t>)</m:t>
                        </m:r>
                      </m:e>
                    </m:nary>
                  </m:oMath>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457200" algn="l" fontAlgn="auto">
                  <a:lnSpc>
                    <a:spcPct val="100000"/>
                  </a:lnSpc>
                  <a:buFont typeface="Wingdings" panose="05000000000000000000" charset="0"/>
                  <a:buNone/>
                </a:pP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故</a:t>
                </a: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a:t>
                </a:r>
                <a:r>
                  <a:rPr lang="en-US" altLang="zh-CN" sz="2400" baseline="-250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0</a:t>
                </a: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14:m>
                  <m:oMath xmlns:m="http://schemas.openxmlformats.org/officeDocument/2006/math">
                    <m:r>
                      <m:rPr>
                        <m:sty m:val="p"/>
                      </m:rPr>
                      <a:rPr lang="en-US" altLang="zh-CN" sz="2400">
                        <a:latin typeface="Cambria Math" panose="02040503050406030204" pitchFamily="18" charset="0"/>
                        <a:ea typeface="微软雅黑" panose="020B0503020204020204" charset="-122"/>
                        <a:sym typeface="+mn-ea"/>
                      </a:rPr>
                      <m:t>a</m:t>
                    </m:r>
                    <m:r>
                      <a:rPr lang="en-US" altLang="zh-CN" sz="2400" baseline="30000">
                        <a:latin typeface="Cambria Math" panose="02040503050406030204" pitchFamily="18" charset="0"/>
                        <a:ea typeface="微软雅黑" panose="020B0503020204020204" charset="-122"/>
                        <a:sym typeface="+mn-ea"/>
                      </a:rPr>
                      <m:t>𝑛</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oMath>
                </a14:m>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14:m>
                  <m:oMath xmlns:m="http://schemas.openxmlformats.org/officeDocument/2006/math">
                    <m:r>
                      <m:rPr>
                        <m:sty m:val="p"/>
                      </m:rPr>
                      <a:rPr lang="en-US" altLang="zh-CN" sz="2400">
                        <a:latin typeface="Cambria Math" panose="02040503050406030204" pitchFamily="18" charset="0"/>
                        <a:ea typeface="微软雅黑" panose="020B0503020204020204" charset="-122"/>
                        <a:sym typeface="+mn-ea"/>
                      </a:rPr>
                      <m:t>a</m:t>
                    </m:r>
                    <m:r>
                      <a:rPr lang="en-US" altLang="zh-CN" sz="2400" baseline="30000">
                        <a:latin typeface="Cambria Math" panose="02040503050406030204" pitchFamily="18" charset="0"/>
                        <a:ea typeface="微软雅黑" panose="020B0503020204020204" charset="-122"/>
                        <a:sym typeface="+mn-ea"/>
                      </a:rPr>
                      <m:t>𝑛</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oMath>
                </a14:m>
                <a:r>
                  <a:rPr lang="zh-CN" altLang="en-US" sz="2400" dirty="0">
                    <a:solidFill>
                      <a:schemeClr val="tx1"/>
                    </a:solidFill>
                    <a:latin typeface="Cambria Math" panose="02040503050406030204" pitchFamily="18" charset="0"/>
                    <a:cs typeface="Cambria Math" panose="02040503050406030204" pitchFamily="18" charset="0"/>
                    <a:sym typeface="+mn-ea"/>
                  </a:rPr>
                  <a:t>为</a:t>
                </a:r>
                <a14:m>
                  <m:oMath xmlns:m="http://schemas.openxmlformats.org/officeDocument/2006/math">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展开为傅里叶级数时的系数：</a:t>
                </a:r>
              </a:p>
              <a:p>
                <a:pPr indent="457200" algn="ctr" fontAlgn="auto">
                  <a:lnSpc>
                    <a:spcPct val="100000"/>
                  </a:lnSpc>
                  <a:buFont typeface="Wingdings" panose="05000000000000000000" charset="0"/>
                  <a:buNone/>
                </a:pPr>
                <a:r>
                  <a:rPr lang="en-US" altLang="zh-CN" sz="2400" dirty="0">
                    <a:latin typeface="Times New Roman" panose="02020603050405020304" charset="0"/>
                    <a:ea typeface="微软雅黑" panose="020B0503020204020204" charset="-122"/>
                    <a:cs typeface="Times New Roman" panose="02020603050405020304" charset="0"/>
                    <a:sym typeface="+mn-ea"/>
                  </a:rPr>
                  <a:t> </a:t>
                </a:r>
                <a14:m>
                  <m:oMath xmlns:m="http://schemas.openxmlformats.org/officeDocument/2006/math">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a:rPr lang="en-US" altLang="zh-CN" sz="2400">
                            <a:latin typeface="Cambria Math" panose="02040503050406030204" pitchFamily="18" charset="0"/>
                            <a:ea typeface="微软雅黑" panose="020B0503020204020204" charset="-122"/>
                            <a:cs typeface="Cambria Math" panose="02040503050406030204" pitchFamily="18" charset="0"/>
                            <a:sym typeface="+mn-ea"/>
                          </a:rPr>
                          <m:t>   </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a</m:t>
                        </m:r>
                      </m:e>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𝜋</m:t>
                        </m:r>
                      </m:den>
                    </m:f>
                    <m:nary>
                      <m:naryPr>
                        <m:limLoc m:val="subSup"/>
                        <m:ctrlPr>
                          <a:rPr lang="zh-CN" altLang="en-US"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𝜋</m:t>
                        </m:r>
                      </m:sup>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algn="ctr"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a</m:t>
                          </m:r>
                        </m:e>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num>
                        <m:den>
                          <m:sSup>
                            <m:s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a</m:t>
                              </m:r>
                            </m:e>
                            <m:sup>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𝜋</m:t>
                          </m:r>
                        </m:den>
                      </m:f>
                      <m:nary>
                        <m:naryPr>
                          <m:limLoc m:val="subSup"/>
                          <m:ctrlPr>
                            <a:rPr lang="zh-CN" altLang="en-US"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𝜋</m:t>
                          </m:r>
                        </m:sup>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sz="2400">
                              <a:latin typeface="Cambria Math" panose="02040503050406030204" pitchFamily="18" charset="0"/>
                            </a:rPr>
                            <m:t>cos</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oMath>
                  </m:oMathPara>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algn="ctr"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b</m:t>
                          </m:r>
                        </m:e>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num>
                        <m:den>
                          <m:sSup>
                            <m:s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a</m:t>
                              </m:r>
                            </m:e>
                            <m:sup>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𝜋</m:t>
                          </m:r>
                        </m:den>
                      </m:f>
                      <m:nary>
                        <m:naryPr>
                          <m:limLoc m:val="subSup"/>
                          <m:ctrlPr>
                            <a:rPr lang="zh-CN" altLang="en-US" sz="2400" i="1">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𝜋</m:t>
                          </m:r>
                        </m:sup>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sz="2400">
                              <a:latin typeface="Cambria Math" panose="02040503050406030204" pitchFamily="18" charset="0"/>
                            </a:rPr>
                            <m:t>sin</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oMath>
                  </m:oMathPara>
                </a14:m>
                <a:endParaRPr lang="zh-CN" altLang="en-US" sz="2400" baseline="-250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6350" y="812800"/>
                <a:ext cx="12178030" cy="5243830"/>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2" name="文本框 1"/>
          <p:cNvSpPr txBox="1"/>
          <p:nvPr/>
        </p:nvSpPr>
        <p:spPr>
          <a:xfrm>
            <a:off x="3450590" y="1122680"/>
            <a:ext cx="4966970" cy="645160"/>
          </a:xfrm>
          <a:prstGeom prst="rect">
            <a:avLst/>
          </a:prstGeom>
          <a:noFill/>
        </p:spPr>
        <p:txBody>
          <a:bodyPr wrap="square" rtlCol="0">
            <a:spAutoFit/>
          </a:bodyPr>
          <a:lstStyle/>
          <a:p>
            <a:pPr algn="ctr"/>
            <a:r>
              <a:rPr lang="zh-CN" altLang="en-US" sz="3600" b="1"/>
              <a:t>内</a:t>
            </a:r>
            <a:r>
              <a:rPr lang="en-US" altLang="zh-CN" sz="3600" b="1"/>
              <a:t>   </a:t>
            </a:r>
            <a:r>
              <a:rPr lang="zh-CN" altLang="en-US" sz="3600" b="1"/>
              <a:t>容</a:t>
            </a:r>
          </a:p>
        </p:txBody>
      </p:sp>
      <p:sp>
        <p:nvSpPr>
          <p:cNvPr id="3" name="文本框 2"/>
          <p:cNvSpPr txBox="1"/>
          <p:nvPr/>
        </p:nvSpPr>
        <p:spPr>
          <a:xfrm>
            <a:off x="1549400" y="1890395"/>
            <a:ext cx="9685020" cy="4523105"/>
          </a:xfrm>
          <a:prstGeom prst="rect">
            <a:avLst/>
          </a:prstGeom>
          <a:noFill/>
        </p:spPr>
        <p:txBody>
          <a:bodyPr wrap="square" rtlCol="0">
            <a:spAutoFit/>
          </a:bodyPr>
          <a:lstStyle/>
          <a:p>
            <a:pPr fontAlgn="auto">
              <a:lnSpc>
                <a:spcPct val="150000"/>
              </a:lnSpc>
            </a:pPr>
            <a:r>
              <a:rPr lang="en-US" altLang="zh-CN" sz="3200"/>
              <a:t>2.1   有界弦的自由振动 </a:t>
            </a:r>
            <a:r>
              <a:rPr lang="zh-CN" altLang="en-US" sz="3200"/>
              <a:t>（</a:t>
            </a:r>
            <a:r>
              <a:rPr lang="en-US" altLang="zh-CN" sz="3200"/>
              <a:t>2</a:t>
            </a:r>
            <a:r>
              <a:rPr lang="zh-CN" altLang="en-US" sz="3200"/>
              <a:t>学时</a:t>
            </a:r>
            <a:r>
              <a:rPr lang="zh-CN" altLang="en-US" sz="3200" b="1"/>
              <a:t>）</a:t>
            </a:r>
            <a:endParaRPr lang="en-US" altLang="zh-CN" sz="3200" b="1"/>
          </a:p>
          <a:p>
            <a:pPr algn="l" fontAlgn="auto">
              <a:lnSpc>
                <a:spcPct val="150000"/>
              </a:lnSpc>
            </a:pPr>
            <a:r>
              <a:rPr lang="en-US" altLang="zh-CN" sz="3200"/>
              <a:t>2.2   有限长杆上的热传导 </a:t>
            </a:r>
            <a:r>
              <a:rPr lang="zh-CN" altLang="en-US" sz="3200">
                <a:sym typeface="+mn-ea"/>
              </a:rPr>
              <a:t>（</a:t>
            </a:r>
            <a:r>
              <a:rPr lang="en-US" altLang="zh-CN" sz="3200">
                <a:sym typeface="+mn-ea"/>
              </a:rPr>
              <a:t>1</a:t>
            </a:r>
            <a:r>
              <a:rPr lang="zh-CN" altLang="en-US" sz="3200">
                <a:sym typeface="+mn-ea"/>
              </a:rPr>
              <a:t>学时）</a:t>
            </a:r>
          </a:p>
          <a:p>
            <a:pPr fontAlgn="auto">
              <a:lnSpc>
                <a:spcPct val="150000"/>
              </a:lnSpc>
            </a:pPr>
            <a:r>
              <a:rPr lang="en-US" altLang="zh-CN" sz="3200">
                <a:sym typeface="+mn-ea"/>
              </a:rPr>
              <a:t>2.3   圆域内的二维Laplace 方程的定解问题 </a:t>
            </a:r>
            <a:r>
              <a:rPr lang="zh-CN" altLang="en-US" sz="3200">
                <a:sym typeface="+mn-ea"/>
              </a:rPr>
              <a:t>（</a:t>
            </a:r>
            <a:r>
              <a:rPr lang="en-US" altLang="zh-CN" sz="3200">
                <a:sym typeface="+mn-ea"/>
              </a:rPr>
              <a:t>2</a:t>
            </a:r>
            <a:r>
              <a:rPr lang="zh-CN" altLang="en-US" sz="3200">
                <a:sym typeface="+mn-ea"/>
              </a:rPr>
              <a:t>学时）</a:t>
            </a:r>
            <a:endParaRPr lang="en-US" altLang="zh-CN" sz="3200">
              <a:sym typeface="+mn-ea"/>
            </a:endParaRPr>
          </a:p>
          <a:p>
            <a:pPr fontAlgn="auto">
              <a:lnSpc>
                <a:spcPct val="150000"/>
              </a:lnSpc>
            </a:pPr>
            <a:r>
              <a:rPr lang="en-US" altLang="zh-CN" sz="3200" b="1"/>
              <a:t>2.4   非齐次方程的解法 </a:t>
            </a:r>
            <a:r>
              <a:rPr lang="zh-CN" altLang="en-US" sz="3200" b="1">
                <a:sym typeface="+mn-ea"/>
              </a:rPr>
              <a:t>（</a:t>
            </a:r>
            <a:r>
              <a:rPr lang="en-US" altLang="zh-CN" sz="3200" b="1">
                <a:sym typeface="+mn-ea"/>
              </a:rPr>
              <a:t>2</a:t>
            </a:r>
            <a:r>
              <a:rPr lang="zh-CN" altLang="en-US" sz="3200" b="1">
                <a:sym typeface="+mn-ea"/>
              </a:rPr>
              <a:t>学时）</a:t>
            </a:r>
            <a:endParaRPr lang="en-US" altLang="zh-CN" sz="3200" b="1"/>
          </a:p>
          <a:p>
            <a:pPr fontAlgn="auto">
              <a:lnSpc>
                <a:spcPct val="150000"/>
              </a:lnSpc>
            </a:pPr>
            <a:r>
              <a:rPr lang="en-US" altLang="zh-CN" sz="3200"/>
              <a:t>2.5   非齐次边界条件的处理  </a:t>
            </a:r>
            <a:r>
              <a:rPr lang="zh-CN" altLang="en-US" sz="3200"/>
              <a:t>（</a:t>
            </a:r>
            <a:r>
              <a:rPr lang="en-US" altLang="zh-CN" sz="3200">
                <a:sym typeface="+mn-ea"/>
              </a:rPr>
              <a:t>2</a:t>
            </a:r>
            <a:r>
              <a:rPr lang="zh-CN" altLang="en-US" sz="3200">
                <a:sym typeface="+mn-ea"/>
              </a:rPr>
              <a:t>学时</a:t>
            </a:r>
            <a:r>
              <a:rPr lang="zh-CN" altLang="en-US" sz="3200"/>
              <a:t>）</a:t>
            </a:r>
            <a:endParaRPr lang="en-US" altLang="zh-CN" sz="3200"/>
          </a:p>
          <a:p>
            <a:pPr fontAlgn="auto">
              <a:lnSpc>
                <a:spcPct val="150000"/>
              </a:lnSpc>
            </a:pPr>
            <a:r>
              <a:rPr lang="en-US" altLang="zh-CN" sz="3200"/>
              <a:t>2.6   </a:t>
            </a:r>
            <a:r>
              <a:rPr lang="en-US" altLang="zh-CN" sz="3200">
                <a:sym typeface="+mn-ea"/>
              </a:rPr>
              <a:t>习题课 </a:t>
            </a:r>
            <a:r>
              <a:rPr lang="zh-CN" altLang="en-US" sz="3200">
                <a:sym typeface="+mn-ea"/>
              </a:rPr>
              <a:t>（</a:t>
            </a:r>
            <a:r>
              <a:rPr lang="en-US" altLang="zh-CN" sz="3200">
                <a:sym typeface="+mn-ea"/>
              </a:rPr>
              <a:t>1</a:t>
            </a:r>
            <a:r>
              <a:rPr lang="zh-CN" altLang="en-US" sz="3200">
                <a:sym typeface="+mn-ea"/>
              </a:rPr>
              <a:t>学时）</a:t>
            </a:r>
          </a:p>
        </p:txBody>
      </p:sp>
      <p:sp>
        <p:nvSpPr>
          <p:cNvPr id="57372" name="Rectangle 28"/>
          <p:cNvSpPr>
            <a:spLocks noChangeArrowheads="1"/>
          </p:cNvSpPr>
          <p:nvPr/>
        </p:nvSpPr>
        <p:spPr bwMode="auto">
          <a:xfrm>
            <a:off x="3346768" y="74613"/>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i="0" u="none" strike="noStrike" kern="1200" cap="none" spc="0" normalizeH="0" baseline="0">
                <a:cs typeface="+mn-cs"/>
              </a:rPr>
              <a:t>第</a:t>
            </a:r>
            <a:r>
              <a:rPr lang="zh-CN" altLang="en-US" sz="3200" i="0" u="none" strike="noStrike" kern="1200" cap="none" spc="0" normalizeH="0" baseline="0">
                <a:cs typeface="+mn-cs"/>
              </a:rPr>
              <a:t>二</a:t>
            </a:r>
            <a:r>
              <a:rPr lang="en-US" altLang="zh-CN" sz="3200" i="0" u="none" strike="noStrike" kern="1200" cap="none" spc="0" normalizeH="0" baseline="0">
                <a:cs typeface="+mn-cs"/>
              </a:rPr>
              <a:t>章  </a:t>
            </a:r>
            <a:r>
              <a:rPr lang="zh-CN" altLang="en-US" sz="3200" i="0" u="none" strike="noStrike" kern="1200" cap="none" spc="0" normalizeH="0" baseline="0">
                <a:cs typeface="+mn-cs"/>
              </a:rPr>
              <a:t>分离变量法</a:t>
            </a:r>
            <a:endParaRPr kumimoji="1" lang="zh-CN" altLang="en-US" sz="32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2"/>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5"/>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5"/>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6350" y="812800"/>
                <a:ext cx="12178030" cy="5651500"/>
              </a:xfrm>
              <a:prstGeom prst="rect">
                <a:avLst/>
              </a:prstGeom>
              <a:noFill/>
            </p:spPr>
            <p:txBody>
              <a:bodyPr wrap="square" rtlCol="0">
                <a:spAutoFit/>
              </a:bodyPr>
              <a:lstStyle/>
              <a:p>
                <a:pPr fontAlgn="auto">
                  <a:lnSpc>
                    <a:spcPct val="150000"/>
                  </a:lnSpc>
                </a:pPr>
                <a:r>
                  <a:rPr lang="en-US" altLang="zh-CN" sz="2800" b="1" dirty="0">
                    <a:sym typeface="+mn-ea"/>
                  </a:rPr>
                  <a:t>2.4 </a:t>
                </a:r>
                <a:r>
                  <a:rPr lang="en-US" altLang="zh-CN" sz="2800" b="1" dirty="0" err="1">
                    <a:sym typeface="+mn-ea"/>
                  </a:rPr>
                  <a:t>非齐次方程的解法</a:t>
                </a:r>
                <a:endParaRPr lang="en-US" altLang="zh-CN" sz="2800" b="1" dirty="0">
                  <a:sym typeface="+mn-ea"/>
                </a:endParaRPr>
              </a:p>
              <a:p>
                <a:pPr marL="342900" indent="-342900" fontAlgn="auto">
                  <a:lnSpc>
                    <a:spcPct val="150000"/>
                  </a:lnSpc>
                  <a:buFont typeface="Wingdings" panose="05000000000000000000" charset="0"/>
                  <a:buChar char="Ø"/>
                </a:pPr>
                <a:r>
                  <a:rPr lang="zh-CN" altLang="en-US" sz="2400" dirty="0">
                    <a:sym typeface="+mn-ea"/>
                  </a:rPr>
                  <a:t>本征函数法</a:t>
                </a:r>
              </a:p>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cs typeface="黑体" panose="02010609060101010101" charset="-122"/>
                    <a:sym typeface="+mn-ea"/>
                  </a:rPr>
                  <a:t>按照</a:t>
                </a:r>
                <a:r>
                  <a:rPr lang="zh-CN" altLang="en-US" sz="2400" dirty="0">
                    <a:solidFill>
                      <a:srgbClr val="FF0000"/>
                    </a:solidFill>
                    <a:latin typeface="黑体" panose="02010609060101010101" charset="-122"/>
                    <a:ea typeface="黑体" panose="02010609060101010101" charset="-122"/>
                    <a:cs typeface="黑体" panose="02010609060101010101" charset="-122"/>
                    <a:sym typeface="+mn-ea"/>
                  </a:rPr>
                  <a:t>相应的齐次问题的边界条件</a:t>
                </a:r>
                <a:r>
                  <a:rPr lang="zh-CN" altLang="en-US" sz="2400" dirty="0">
                    <a:latin typeface="黑体" panose="02010609060101010101" charset="-122"/>
                    <a:ea typeface="黑体" panose="02010609060101010101" charset="-122"/>
                    <a:cs typeface="黑体" panose="02010609060101010101" charset="-122"/>
                    <a:sym typeface="+mn-ea"/>
                  </a:rPr>
                  <a:t>，选择适当的</a:t>
                </a:r>
                <a:r>
                  <a:rPr lang="zh-CN" altLang="en-US" sz="2400" dirty="0">
                    <a:solidFill>
                      <a:srgbClr val="FF0000"/>
                    </a:solidFill>
                    <a:latin typeface="黑体" panose="02010609060101010101" charset="-122"/>
                    <a:ea typeface="黑体" panose="02010609060101010101" charset="-122"/>
                    <a:cs typeface="黑体" panose="02010609060101010101" charset="-122"/>
                    <a:sym typeface="+mn-ea"/>
                  </a:rPr>
                  <a:t>本征函数集合</a:t>
                </a:r>
                <a:r>
                  <a:rPr lang="zh-CN" altLang="en-US" sz="2400" dirty="0">
                    <a:latin typeface="黑体" panose="02010609060101010101" charset="-122"/>
                    <a:ea typeface="黑体" panose="02010609060101010101" charset="-122"/>
                    <a:cs typeface="黑体" panose="02010609060101010101" charset="-122"/>
                    <a:sym typeface="+mn-ea"/>
                  </a:rPr>
                  <a:t>，直接写出</a:t>
                </a:r>
                <a:r>
                  <a:rPr lang="zh-CN" altLang="en-US" sz="2400" dirty="0">
                    <a:solidFill>
                      <a:srgbClr val="FF0000"/>
                    </a:solidFill>
                    <a:latin typeface="黑体" panose="02010609060101010101" charset="-122"/>
                    <a:ea typeface="黑体" panose="02010609060101010101" charset="-122"/>
                    <a:cs typeface="黑体" panose="02010609060101010101" charset="-122"/>
                    <a:sym typeface="+mn-ea"/>
                  </a:rPr>
                  <a:t>级数形式解</a:t>
                </a:r>
                <a:r>
                  <a:rPr lang="zh-CN" altLang="en-US" sz="2400" dirty="0">
                    <a:latin typeface="黑体" panose="02010609060101010101" charset="-122"/>
                    <a:ea typeface="黑体" panose="02010609060101010101" charset="-122"/>
                    <a:cs typeface="黑体" panose="02010609060101010101" charset="-122"/>
                    <a:sym typeface="+mn-ea"/>
                  </a:rPr>
                  <a:t>，利用</a:t>
                </a:r>
                <a:r>
                  <a:rPr lang="zh-CN" altLang="en-US" sz="2400" dirty="0">
                    <a:solidFill>
                      <a:srgbClr val="FF0000"/>
                    </a:solidFill>
                    <a:latin typeface="黑体" panose="02010609060101010101" charset="-122"/>
                    <a:ea typeface="黑体" panose="02010609060101010101" charset="-122"/>
                    <a:cs typeface="黑体" panose="02010609060101010101" charset="-122"/>
                    <a:sym typeface="+mn-ea"/>
                  </a:rPr>
                  <a:t>泛定方程</a:t>
                </a:r>
                <a:r>
                  <a:rPr lang="zh-CN" altLang="en-US" sz="2400" dirty="0">
                    <a:latin typeface="黑体" panose="02010609060101010101" charset="-122"/>
                    <a:ea typeface="黑体" panose="02010609060101010101" charset="-122"/>
                    <a:cs typeface="黑体" panose="02010609060101010101" charset="-122"/>
                    <a:sym typeface="+mn-ea"/>
                  </a:rPr>
                  <a:t>和</a:t>
                </a:r>
                <a:r>
                  <a:rPr lang="zh-CN" altLang="en-US" sz="2400" dirty="0">
                    <a:solidFill>
                      <a:srgbClr val="FF0000"/>
                    </a:solidFill>
                    <a:latin typeface="黑体" panose="02010609060101010101" charset="-122"/>
                    <a:ea typeface="黑体" panose="02010609060101010101" charset="-122"/>
                    <a:cs typeface="黑体" panose="02010609060101010101" charset="-122"/>
                    <a:sym typeface="+mn-ea"/>
                  </a:rPr>
                  <a:t>初始条件</a:t>
                </a:r>
                <a:r>
                  <a:rPr lang="zh-CN" altLang="en-US" sz="2400" dirty="0">
                    <a:latin typeface="黑体" panose="02010609060101010101" charset="-122"/>
                    <a:ea typeface="黑体" panose="02010609060101010101" charset="-122"/>
                    <a:cs typeface="黑体" panose="02010609060101010101" charset="-122"/>
                    <a:sym typeface="+mn-ea"/>
                  </a:rPr>
                  <a:t>确定级数的展开系数。</a:t>
                </a:r>
              </a:p>
              <a:p>
                <a:pPr indent="457200" algn="l"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cs typeface="黑体" panose="02010609060101010101" charset="-122"/>
                    <a:sym typeface="+mn-ea"/>
                  </a:rPr>
                  <a:t>以</a:t>
                </a:r>
                <a:r>
                  <a:rPr lang="en-US" altLang="zh-CN" sz="2400" dirty="0">
                    <a:latin typeface="黑体" panose="02010609060101010101" charset="-122"/>
                    <a:ea typeface="黑体" panose="02010609060101010101" charset="-122"/>
                    <a:cs typeface="黑体" panose="02010609060101010101" charset="-122"/>
                    <a:sym typeface="+mn-ea"/>
                  </a:rPr>
                  <a:t>2.1 </a:t>
                </a:r>
                <a:r>
                  <a:rPr lang="en-US" altLang="zh-CN" sz="2400" dirty="0" err="1">
                    <a:sym typeface="+mn-ea"/>
                  </a:rPr>
                  <a:t>有界弦的自由振动</a:t>
                </a:r>
                <a:r>
                  <a:rPr lang="zh-CN" altLang="en-US" sz="2400" dirty="0">
                    <a:sym typeface="+mn-ea"/>
                  </a:rPr>
                  <a:t>为例：</a:t>
                </a:r>
              </a:p>
              <a:p>
                <a:pPr indent="457200" algn="l"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cs typeface="黑体" panose="02010609060101010101" charset="-122"/>
                    <a:sym typeface="+mn-ea"/>
                  </a:rPr>
                  <a:t>其一般解及相应的初始条件都可按本征函</a:t>
                </a:r>
              </a:p>
              <a:p>
                <a:pPr indent="0" algn="l"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cs typeface="黑体" panose="02010609060101010101" charset="-122"/>
                    <a:sym typeface="+mn-ea"/>
                  </a:rPr>
                  <a:t>函数集展开：</a:t>
                </a:r>
                <a:r>
                  <a:rPr lang="en-US" altLang="zh-CN" sz="2400" dirty="0">
                    <a:latin typeface="黑体" panose="02010609060101010101" charset="-122"/>
                    <a:ea typeface="黑体" panose="02010609060101010101" charset="-122"/>
                    <a:cs typeface="黑体" panose="02010609060101010101" charset="-122"/>
                    <a:sym typeface="+mn-ea"/>
                  </a:rPr>
                  <a:t>{</a:t>
                </a:r>
                <a14:m>
                  <m:oMath xmlns:m="http://schemas.openxmlformats.org/officeDocument/2006/math">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r>
                      <a:rPr lang="en-US" sz="2400">
                        <a:latin typeface="Cambria Math" panose="02040503050406030204" pitchFamily="18" charset="0"/>
                        <a:cs typeface="Cambria Math" panose="02040503050406030204" pitchFamily="18" charset="0"/>
                      </a:rPr>
                      <m:t>}    (</m:t>
                    </m:r>
                    <m:r>
                      <a:rPr lang="en-US" altLang="zh-CN" sz="2400">
                        <a:latin typeface="Cambria Math" panose="02040503050406030204" pitchFamily="18" charset="0"/>
                        <a:ea typeface="微软雅黑" panose="020B0503020204020204" charset="-122"/>
                        <a:cs typeface="Arial" panose="020B0604020202020204" pitchFamily="34" charset="0"/>
                        <a:sym typeface="+mn-ea"/>
                      </a:rPr>
                      <m:t>𝑛</m:t>
                    </m:r>
                    <m:r>
                      <a:rPr lang="en-US" altLang="zh-CN" sz="2400">
                        <a:latin typeface="Cambria Math" panose="02040503050406030204" pitchFamily="18" charset="0"/>
                        <a:ea typeface="微软雅黑" panose="020B0503020204020204" charset="-122"/>
                        <a:cs typeface="Arial" panose="020B0604020202020204" pitchFamily="34" charset="0"/>
                        <a:sym typeface="+mn-ea"/>
                      </a:rPr>
                      <m:t>=1,2,3,....)</m:t>
                    </m:r>
                  </m:oMath>
                </a14:m>
                <a:r>
                  <a:rPr lang="zh-CN" altLang="en-US" sz="2400" dirty="0">
                    <a:latin typeface="Cambria Math" panose="02040503050406030204" pitchFamily="18" charset="0"/>
                    <a:ea typeface="微软雅黑" panose="020B0503020204020204" charset="-122"/>
                    <a:cs typeface="Arial" panose="020B0604020202020204" pitchFamily="34" charset="0"/>
                    <a:sym typeface="+mn-ea"/>
                  </a:rPr>
                  <a:t>，</a:t>
                </a:r>
              </a:p>
              <a:p>
                <a:pPr indent="0" fontAlgn="auto">
                  <a:lnSpc>
                    <a:spcPct val="15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Arial" panose="020B0604020202020204" pitchFamily="34" charset="0"/>
                    <a:sym typeface="+mn-ea"/>
                  </a:rPr>
                  <a:t>       </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设第</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2.1</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节的定解问题的</a:t>
                </a:r>
                <a:r>
                  <a:rPr lang="zh-CN" altLang="en-US"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一般解的形式解</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a:t>
                </a:r>
                <a:endParaRPr lang="en-US" altLang="zh-CN" sz="2400" dirty="0">
                  <a:latin typeface="Cambria Math" panose="02040503050406030204" pitchFamily="18" charset="0"/>
                  <a:ea typeface="微软雅黑" panose="020B0503020204020204" charset="-122"/>
                  <a:cs typeface="Arial" panose="020B0604020202020204" pitchFamily="34" charset="0"/>
                  <a:sym typeface="+mn-ea"/>
                </a:endParaRPr>
              </a:p>
              <a:p>
                <a:pPr indent="0" fontAlgn="auto">
                  <a:lnSpc>
                    <a:spcPct val="15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Arial" panose="020B0604020202020204" pitchFamily="34" charset="0"/>
                    <a:sym typeface="+mn-ea"/>
                  </a:rPr>
                  <a:t>            u(</a:t>
                </a:r>
                <a:r>
                  <a:rPr lang="en-US" altLang="zh-CN" sz="2400" dirty="0" err="1">
                    <a:latin typeface="Cambria Math" panose="02040503050406030204" pitchFamily="18" charset="0"/>
                    <a:ea typeface="微软雅黑" panose="020B0503020204020204" charset="-122"/>
                    <a:cs typeface="Arial" panose="020B0604020202020204" pitchFamily="34" charset="0"/>
                    <a:sym typeface="+mn-ea"/>
                  </a:rPr>
                  <a:t>x,t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T</m:t>
                            </m:r>
                          </m:e>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 </m:t>
                        </m:r>
                      </m:e>
                    </m:nary>
                    <m:r>
                      <a:rPr lang="en-US" altLang="zh-CN" sz="2400">
                        <a:solidFill>
                          <a:schemeClr val="tx1"/>
                        </a:solidFill>
                        <a:latin typeface="Cambria Math" panose="02040503050406030204" pitchFamily="18" charset="0"/>
                        <a:cs typeface="Cambria Math" panose="02040503050406030204" pitchFamily="18" charset="0"/>
                        <a:sym typeface="+mn-ea"/>
                      </a:rPr>
                      <m:t>,</m:t>
                    </m:r>
                  </m:oMath>
                </a14:m>
                <a:r>
                  <a:rPr lang="en-US" altLang="zh-CN" sz="2400" dirty="0">
                    <a:latin typeface="Cambria Math" panose="02040503050406030204" pitchFamily="18" charset="0"/>
                    <a:ea typeface="微软雅黑" panose="020B0503020204020204" charset="-122"/>
                    <a:cs typeface="Arial" panose="020B0604020202020204" pitchFamily="34" charset="0"/>
                    <a:sym typeface="+mn-ea"/>
                  </a:rPr>
                  <a:t>  </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其中</a:t>
                </a:r>
                <a:r>
                  <a:rPr lang="zh-CN" altLang="en-US"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展开系数</a:t>
                </a:r>
                <a:r>
                  <a:rPr lang="en-US" altLang="zh-CN"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T</a:t>
                </a:r>
                <a:r>
                  <a:rPr lang="en-US" altLang="zh-CN" sz="2400" baseline="-250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n</a:t>
                </a:r>
                <a:r>
                  <a:rPr lang="en-US" altLang="zh-CN"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(t)</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是时间</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t</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的函数。</a:t>
                </a:r>
              </a:p>
            </p:txBody>
          </p:sp>
        </mc:Choice>
        <mc:Fallback xmlns="">
          <p:sp>
            <p:nvSpPr>
              <p:cNvPr id="2" name="文本框 1"/>
              <p:cNvSpPr txBox="1">
                <a:spLocks noRot="1" noChangeAspect="1" noMove="1" noResize="1" noEditPoints="1" noAdjustHandles="1" noChangeArrowheads="1" noChangeShapeType="1" noTextEdit="1"/>
              </p:cNvSpPr>
              <p:nvPr/>
            </p:nvSpPr>
            <p:spPr>
              <a:xfrm>
                <a:off x="6350" y="812800"/>
                <a:ext cx="12178030" cy="5651500"/>
              </a:xfrm>
              <a:prstGeom prst="rect">
                <a:avLst/>
              </a:prstGeom>
              <a:blipFill>
                <a:blip r:embed="rId6"/>
                <a:stretch>
                  <a:fillRect l="-1001"/>
                </a:stretch>
              </a:blipFill>
            </p:spPr>
            <p:txBody>
              <a:bodyPr/>
              <a:lstStyle/>
              <a:p>
                <a:r>
                  <a:rPr lang="zh-CN" altLang="en-US">
                    <a:noFill/>
                  </a:rPr>
                  <a:t> </a:t>
                </a:r>
              </a:p>
            </p:txBody>
          </p:sp>
        </mc:Fallback>
      </mc:AlternateContent>
      <p:pic>
        <p:nvPicPr>
          <p:cNvPr id="3" name="图片 2"/>
          <p:cNvPicPr>
            <a:picLocks noChangeAspect="1"/>
          </p:cNvPicPr>
          <p:nvPr>
            <p:custDataLst>
              <p:tags r:id="rId1"/>
            </p:custDataLst>
          </p:nvPr>
        </p:nvPicPr>
        <p:blipFill>
          <a:blip r:embed="rId7"/>
          <a:srcRect r="5969"/>
          <a:stretch>
            <a:fillRect/>
          </a:stretch>
        </p:blipFill>
        <p:spPr>
          <a:xfrm>
            <a:off x="6209626" y="3052390"/>
            <a:ext cx="5933747" cy="2033415"/>
          </a:xfrm>
          <a:prstGeom prst="rect">
            <a:avLst/>
          </a:prstGeom>
        </p:spPr>
      </p:pic>
      <p:sp>
        <p:nvSpPr>
          <p:cNvPr id="4" name="矩形 3"/>
          <p:cNvSpPr/>
          <p:nvPr/>
        </p:nvSpPr>
        <p:spPr>
          <a:xfrm>
            <a:off x="835703" y="5676888"/>
            <a:ext cx="3592195" cy="613410"/>
          </a:xfrm>
          <a:prstGeom prst="rect">
            <a:avLst/>
          </a:prstGeom>
          <a:noFill/>
          <a:ln w="28575"/>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209626" y="5182642"/>
            <a:ext cx="2926715" cy="62738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a:t>满足</a:t>
            </a:r>
            <a: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a:t>2.1 </a:t>
            </a:r>
            <a:r>
              <a:rPr lang="zh-CN" altLang="en-US"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a:t>的边界条件</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6" grpId="0" animBg="1"/>
      <p:bldP spid="6" grpId="1"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70485" y="826135"/>
                <a:ext cx="12063730" cy="570103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将上述一般解的形式解代入第</a:t>
                </a:r>
                <a:r>
                  <a:rPr lang="en-US" altLang="zh-CN" sz="2400" dirty="0">
                    <a:latin typeface="黑体" panose="02010609060101010101" charset="-122"/>
                    <a:ea typeface="黑体" panose="02010609060101010101" charset="-122"/>
                    <a:sym typeface="+mn-ea"/>
                  </a:rPr>
                  <a:t>2.1</a:t>
                </a:r>
                <a:r>
                  <a:rPr lang="zh-CN" altLang="en-US" sz="2400" dirty="0">
                    <a:latin typeface="黑体" panose="02010609060101010101" charset="-122"/>
                    <a:ea typeface="黑体" panose="02010609060101010101" charset="-122"/>
                    <a:sym typeface="+mn-ea"/>
                  </a:rPr>
                  <a:t>节的泛定方程中：</a:t>
                </a:r>
              </a:p>
              <a:p>
                <a:pPr indent="457200" algn="ctr"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r>
                            <a:rPr lang="en-US" sz="2400">
                              <a:latin typeface="Cambria Math" panose="02040503050406030204" pitchFamily="18" charset="0"/>
                            </a:rPr>
                            <m:t>(</m:t>
                          </m:r>
                          <m:sSup>
                            <m:sSupPr>
                              <m:ctrlPr>
                                <a:rPr lang="zh-CN" altLang="en-US" sz="2400" i="1">
                                  <a:latin typeface="Cambria Math" panose="02040503050406030204" pitchFamily="18" charset="0"/>
                                  <a:cs typeface="Cambria Math" panose="02040503050406030204" pitchFamily="18" charset="0"/>
                                  <a:sym typeface="+mn-ea"/>
                                </a:rPr>
                              </m:ctrlPr>
                            </m:sSupPr>
                            <m:e>
                              <m:r>
                                <m:rPr>
                                  <m:sty m:val="p"/>
                                </m:rPr>
                                <a:rPr lang="en-US" altLang="zh-CN" sz="2400">
                                  <a:latin typeface="Cambria Math" panose="02040503050406030204" pitchFamily="18" charset="0"/>
                                  <a:cs typeface="Cambria Math" panose="02040503050406030204" pitchFamily="18" charset="0"/>
                                  <a:sym typeface="+mn-ea"/>
                                </a:rPr>
                                <m:t>T</m:t>
                              </m:r>
                            </m:e>
                            <m:sup>
                              <m:r>
                                <a:rPr lang="en-US" altLang="zh-CN" sz="2400">
                                  <a:latin typeface="Cambria Math" panose="02040503050406030204" pitchFamily="18" charset="0"/>
                                  <a:ea typeface="微软雅黑" panose="020B0503020204020204" charset="-122"/>
                                  <a:cs typeface="Times New Roman" panose="02020603050405020304" charset="0"/>
                                  <a:sym typeface="+mn-ea"/>
                                </a:rPr>
                                <m:t>′′</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=0 </m:t>
                          </m:r>
                        </m:e>
                      </m:nary>
                    </m:oMath>
                  </m:oMathPara>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0" algn="l"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即：</a:t>
                </a:r>
                <a14:m>
                  <m:oMath xmlns:m="http://schemas.openxmlformats.org/officeDocument/2006/math">
                    <m:sSup>
                      <m:sSupPr>
                        <m:ctrlPr>
                          <a:rPr lang="zh-CN" altLang="en-US" sz="2400" i="1">
                            <a:latin typeface="Cambria Math" panose="02040503050406030204" pitchFamily="18" charset="0"/>
                            <a:cs typeface="Cambria Math" panose="02040503050406030204" pitchFamily="18" charset="0"/>
                            <a:sym typeface="+mn-ea"/>
                          </a:rPr>
                        </m:ctrlPr>
                      </m:sSupPr>
                      <m:e>
                        <m:r>
                          <m:rPr>
                            <m:sty m:val="p"/>
                          </m:rPr>
                          <a:rPr lang="en-US" altLang="zh-CN" sz="2400">
                            <a:latin typeface="Cambria Math" panose="02040503050406030204" pitchFamily="18" charset="0"/>
                            <a:cs typeface="Cambria Math" panose="02040503050406030204" pitchFamily="18" charset="0"/>
                            <a:sym typeface="+mn-ea"/>
                          </a:rPr>
                          <m:t>T</m:t>
                        </m:r>
                      </m:e>
                      <m:sup>
                        <m:r>
                          <a:rPr lang="en-US" altLang="zh-CN" sz="2400">
                            <a:latin typeface="Cambria Math" panose="02040503050406030204" pitchFamily="18" charset="0"/>
                            <a:ea typeface="微软雅黑" panose="020B0503020204020204" charset="-122"/>
                            <a:cs typeface="Times New Roman" panose="02020603050405020304" charset="0"/>
                            <a:sym typeface="+mn-ea"/>
                          </a:rPr>
                          <m:t>′′</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oMath>
                </a14:m>
                <a:r>
                  <a:rPr lang="en-US" altLang="zh-CN" sz="2400" dirty="0">
                    <a:latin typeface="黑体" panose="02010609060101010101" charset="-122"/>
                    <a:ea typeface="黑体" panose="02010609060101010101" charset="-122"/>
                    <a:sym typeface="+mn-ea"/>
                  </a:rPr>
                  <a:t>=0   </a:t>
                </a:r>
                <a:r>
                  <a:rPr lang="zh-CN" altLang="en-US" sz="2400" dirty="0">
                    <a:latin typeface="黑体" panose="02010609060101010101" charset="-122"/>
                    <a:ea typeface="黑体" panose="02010609060101010101" charset="-122"/>
                    <a:sym typeface="+mn-ea"/>
                  </a:rPr>
                  <a:t>其通解为</a:t>
                </a:r>
                <a:r>
                  <a:rPr lang="en-US" altLang="zh-CN" sz="2400" dirty="0">
                    <a:latin typeface="黑体" panose="02010609060101010101" charset="-122"/>
                    <a:ea typeface="黑体" panose="02010609060101010101" charset="-122"/>
                    <a:sym typeface="+mn-ea"/>
                  </a:rPr>
                  <a:t>T(t)=</a:t>
                </a:r>
                <a14:m>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an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t</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an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t</m:t>
                    </m:r>
                  </m:oMath>
                </a14:m>
                <a:endParaRPr lang="en-US" sz="2400" dirty="0">
                  <a:latin typeface="Cambria Math" panose="02040503050406030204" pitchFamily="18" charset="0"/>
                  <a:cs typeface="Cambria Math" panose="02040503050406030204" pitchFamily="18" charset="0"/>
                </a:endParaRPr>
              </a:p>
              <a:p>
                <a:pPr indent="457200" algn="l"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故</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u(</a:t>
                </a:r>
                <a:r>
                  <a:rPr lang="en-US" altLang="zh-CN" sz="2400" dirty="0" err="1">
                    <a:latin typeface="Cambria Math" panose="02040503050406030204" pitchFamily="18" charset="0"/>
                    <a:ea typeface="微软雅黑" panose="020B0503020204020204" charset="-122"/>
                    <a:cs typeface="Arial" panose="020B0604020202020204" pitchFamily="34" charset="0"/>
                    <a:sym typeface="+mn-ea"/>
                  </a:rPr>
                  <a:t>x,t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的一般解：</a:t>
                </a:r>
                <a14:m>
                  <m:oMath xmlns:m="http://schemas.openxmlformats.org/officeDocument/2006/math">
                    <m:r>
                      <m:rPr>
                        <m:sty m:val="p"/>
                      </m:rPr>
                      <a:rPr lang="en-US" altLang="zh-CN" sz="2400">
                        <a:latin typeface="Cambria Math" panose="02040503050406030204" pitchFamily="18" charset="0"/>
                        <a:ea typeface="微软雅黑" panose="020B0503020204020204" charset="-122"/>
                        <a:cs typeface="Arial" panose="020B0604020202020204" pitchFamily="34" charset="0"/>
                        <a:sym typeface="+mn-ea"/>
                      </a:rPr>
                      <m:t>u</m:t>
                    </m:r>
                    <m:r>
                      <a:rPr lang="en-US" altLang="zh-CN" sz="2400">
                        <a:latin typeface="Cambria Math" panose="02040503050406030204" pitchFamily="18" charset="0"/>
                        <a:ea typeface="微软雅黑" panose="020B0503020204020204" charset="-122"/>
                        <a:cs typeface="Arial" panose="020B0604020202020204" pitchFamily="34" charset="0"/>
                        <a:sym typeface="+mn-ea"/>
                      </a:rPr>
                      <m:t>(</m:t>
                    </m:r>
                    <m:r>
                      <m:rPr>
                        <m:sty m:val="p"/>
                      </m:rPr>
                      <a:rPr lang="en-US" altLang="zh-CN" sz="2400">
                        <a:latin typeface="Cambria Math" panose="02040503050406030204" pitchFamily="18" charset="0"/>
                        <a:ea typeface="微软雅黑" panose="020B0503020204020204" charset="-122"/>
                        <a:cs typeface="Arial" panose="020B0604020202020204" pitchFamily="34" charset="0"/>
                        <a:sym typeface="+mn-ea"/>
                      </a:rPr>
                      <m:t>x</m:t>
                    </m:r>
                    <m:r>
                      <a:rPr lang="en-US" altLang="zh-CN" sz="2400">
                        <a:latin typeface="Cambria Math" panose="02040503050406030204" pitchFamily="18" charset="0"/>
                        <a:ea typeface="微软雅黑" panose="020B0503020204020204" charset="-122"/>
                        <a:cs typeface="Arial" panose="020B0604020202020204" pitchFamily="34" charset="0"/>
                        <a:sym typeface="+mn-ea"/>
                      </a:rPr>
                      <m:t>,</m:t>
                    </m:r>
                    <m:r>
                      <m:rPr>
                        <m:sty m:val="p"/>
                      </m:rPr>
                      <a:rPr lang="en-US" altLang="zh-CN" sz="2400">
                        <a:latin typeface="Cambria Math" panose="02040503050406030204" pitchFamily="18" charset="0"/>
                        <a:ea typeface="微软雅黑" panose="020B0503020204020204" charset="-122"/>
                        <a:cs typeface="Arial" panose="020B0604020202020204" pitchFamily="34" charset="0"/>
                        <a:sym typeface="+mn-ea"/>
                      </a:rPr>
                      <m:t>t</m:t>
                    </m:r>
                    <m:r>
                      <a:rPr lang="en-US" altLang="zh-CN" sz="2400">
                        <a:latin typeface="Cambria Math" panose="02040503050406030204" pitchFamily="18" charset="0"/>
                        <a:ea typeface="微软雅黑" panose="020B0503020204020204" charset="-122"/>
                        <a:cs typeface="Arial" panose="020B0604020202020204" pitchFamily="34" charset="0"/>
                        <a:sym typeface="+mn-ea"/>
                      </a:rPr>
                      <m:t>)=</m:t>
                    </m:r>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r>
                          <a:rPr lang="en-US" sz="2400">
                            <a:latin typeface="Cambria Math" panose="02040503050406030204" pitchFamily="18" charset="0"/>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an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t</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an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t</m:t>
                        </m:r>
                        <m:r>
                          <a:rPr lang="en-US" sz="2400">
                            <a:latin typeface="Cambria Math" panose="02040503050406030204" pitchFamily="18" charset="0"/>
                          </a:rPr>
                          <m:t>)</m:t>
                        </m:r>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 </m:t>
                        </m:r>
                      </m:e>
                    </m:nary>
                  </m:oMath>
                </a14:m>
                <a:r>
                  <a:rPr lang="zh-CN" altLang="en-US" sz="2400" dirty="0">
                    <a:solidFill>
                      <a:schemeClr val="tx1"/>
                    </a:solidFill>
                    <a:latin typeface="Cambria Math" panose="02040503050406030204" pitchFamily="18" charset="0"/>
                    <a:cs typeface="Cambria Math" panose="02040503050406030204" pitchFamily="18" charset="0"/>
                    <a:sym typeface="+mn-ea"/>
                  </a:rPr>
                  <a:t>，利用初始条件确定</a:t>
                </a:r>
                <a:r>
                  <a:rPr lang="en-US" altLang="zh-CN" sz="2400" dirty="0">
                    <a:solidFill>
                      <a:schemeClr val="tx1"/>
                    </a:solidFill>
                    <a:latin typeface="Cambria Math" panose="02040503050406030204" pitchFamily="18" charset="0"/>
                    <a:cs typeface="Cambria Math" panose="02040503050406030204" pitchFamily="18" charset="0"/>
                    <a:sym typeface="+mn-ea"/>
                  </a:rPr>
                  <a:t>C</a:t>
                </a:r>
                <a:r>
                  <a:rPr lang="en-US" altLang="zh-CN" sz="2400" baseline="-25000" dirty="0">
                    <a:solidFill>
                      <a:schemeClr val="tx1"/>
                    </a:solidFill>
                    <a:latin typeface="Cambria Math" panose="02040503050406030204" pitchFamily="18" charset="0"/>
                    <a:cs typeface="Cambria Math" panose="02040503050406030204" pitchFamily="18" charset="0"/>
                    <a:sym typeface="+mn-ea"/>
                  </a:rPr>
                  <a:t>n</a:t>
                </a:r>
                <a:r>
                  <a:rPr lang="zh-CN" altLang="en-US" sz="2400" dirty="0">
                    <a:solidFill>
                      <a:schemeClr val="tx1"/>
                    </a:solidFill>
                    <a:latin typeface="Cambria Math" panose="02040503050406030204" pitchFamily="18" charset="0"/>
                    <a:cs typeface="Cambria Math" panose="02040503050406030204" pitchFamily="18" charset="0"/>
                    <a:sym typeface="+mn-ea"/>
                  </a:rPr>
                  <a:t>、</a:t>
                </a:r>
                <a:r>
                  <a:rPr lang="en-US" altLang="zh-CN" sz="2400" dirty="0" err="1">
                    <a:solidFill>
                      <a:schemeClr val="tx1"/>
                    </a:solidFill>
                    <a:latin typeface="Cambria Math" panose="02040503050406030204" pitchFamily="18" charset="0"/>
                    <a:cs typeface="Cambria Math" panose="02040503050406030204" pitchFamily="18" charset="0"/>
                    <a:sym typeface="+mn-ea"/>
                  </a:rPr>
                  <a:t>D</a:t>
                </a:r>
                <a:r>
                  <a:rPr lang="en-US" altLang="zh-CN" sz="2400" baseline="-25000" dirty="0" err="1">
                    <a:solidFill>
                      <a:schemeClr val="tx1"/>
                    </a:solidFill>
                    <a:latin typeface="Cambria Math" panose="02040503050406030204" pitchFamily="18" charset="0"/>
                    <a:cs typeface="Cambria Math" panose="02040503050406030204" pitchFamily="18" charset="0"/>
                    <a:sym typeface="+mn-ea"/>
                  </a:rPr>
                  <a:t>n</a:t>
                </a:r>
                <a:r>
                  <a:rPr lang="zh-CN" altLang="en-US" sz="2400" dirty="0">
                    <a:solidFill>
                      <a:schemeClr val="tx1"/>
                    </a:solidFill>
                    <a:latin typeface="Cambria Math" panose="02040503050406030204" pitchFamily="18" charset="0"/>
                    <a:cs typeface="Cambria Math" panose="02040503050406030204" pitchFamily="18" charset="0"/>
                    <a:sym typeface="+mn-ea"/>
                  </a:rPr>
                  <a:t>。</a:t>
                </a:r>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marL="342900" indent="-342900" algn="l" fontAlgn="auto">
                  <a:lnSpc>
                    <a:spcPct val="150000"/>
                  </a:lnSpc>
                  <a:buFont typeface="Wingdings" panose="05000000000000000000" charset="0"/>
                  <a:buChar char="Ø"/>
                </a:pPr>
                <a:r>
                  <a:rPr lang="zh-CN" altLang="en-US" sz="2400" dirty="0">
                    <a:latin typeface="Cambria Math" panose="02040503050406030204" pitchFamily="18" charset="0"/>
                    <a:ea typeface="微软雅黑" panose="020B0503020204020204" charset="-122"/>
                    <a:cs typeface="Arial" panose="020B0604020202020204" pitchFamily="34" charset="0"/>
                    <a:sym typeface="+mn-ea"/>
                  </a:rPr>
                  <a:t>本征函数的解题思路：</a:t>
                </a:r>
              </a:p>
              <a:p>
                <a:pPr indent="0" algn="l" fontAlgn="auto">
                  <a:lnSpc>
                    <a:spcPct val="150000"/>
                  </a:lnSpc>
                  <a:buFont typeface="Wingdings" panose="05000000000000000000" charset="0"/>
                  <a:buNone/>
                </a:pPr>
                <a:r>
                  <a:rPr lang="zh-CN" altLang="en-US" sz="2400" dirty="0">
                    <a:latin typeface="Cambria Math" panose="02040503050406030204" pitchFamily="18" charset="0"/>
                    <a:ea typeface="微软雅黑" panose="020B0503020204020204" charset="-122"/>
                    <a:cs typeface="Arial" panose="020B0604020202020204" pitchFamily="34" charset="0"/>
                    <a:sym typeface="+mn-ea"/>
                  </a:rPr>
                  <a: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1</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）按照本征函数集写出级数形式解；</a:t>
                </a:r>
              </a:p>
              <a:p>
                <a:pPr indent="0" algn="l" fontAlgn="auto">
                  <a:lnSpc>
                    <a:spcPct val="150000"/>
                  </a:lnSpc>
                  <a:buFont typeface="Wingdings" panose="05000000000000000000" charset="0"/>
                  <a:buNone/>
                </a:pPr>
                <a:r>
                  <a:rPr lang="zh-CN" altLang="en-US" sz="2400" dirty="0">
                    <a:latin typeface="Cambria Math" panose="02040503050406030204" pitchFamily="18" charset="0"/>
                    <a:ea typeface="微软雅黑" panose="020B0503020204020204" charset="-122"/>
                    <a:cs typeface="Arial" panose="020B0604020202020204" pitchFamily="34" charset="0"/>
                    <a:sym typeface="+mn-ea"/>
                  </a:rPr>
                  <a: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2</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）利用泛定方程和初始条件确定其展开系数</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T(t)</a:t>
                </a:r>
                <a:endParaRPr lang="zh-CN" altLang="en-US" sz="2400" dirty="0">
                  <a:latin typeface="Cambria Math" panose="02040503050406030204" pitchFamily="18" charset="0"/>
                  <a:ea typeface="微软雅黑" panose="020B0503020204020204" charset="-122"/>
                  <a:cs typeface="Arial" panose="020B0604020202020204" pitchFamily="34" charset="0"/>
                  <a:sym typeface="+mn-ea"/>
                </a:endParaRPr>
              </a:p>
              <a:p>
                <a:pPr indent="0" algn="l" fontAlgn="auto">
                  <a:lnSpc>
                    <a:spcPct val="150000"/>
                  </a:lnSpc>
                  <a:buFont typeface="Wingdings" panose="05000000000000000000" charset="0"/>
                  <a:buNone/>
                </a:pPr>
                <a:endParaRPr lang="zh-CN" altLang="en-US" sz="2400" dirty="0">
                  <a:latin typeface="Cambria Math" panose="02040503050406030204" pitchFamily="18" charset="0"/>
                  <a:ea typeface="微软雅黑" panose="020B0503020204020204" charset="-122"/>
                  <a:cs typeface="Arial" panose="020B0604020202020204" pitchFamily="34" charset="0"/>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70485" y="826135"/>
                <a:ext cx="12063730" cy="5701030"/>
              </a:xfrm>
              <a:prstGeom prst="rect">
                <a:avLst/>
              </a:prstGeom>
              <a:blipFill rotWithShape="1">
                <a:blip r:embed="rId5"/>
                <a:stretch>
                  <a:fillRect/>
                </a:stretch>
              </a:blipFill>
            </p:spPr>
            <p:txBody>
              <a:bodyPr/>
              <a:lstStyle/>
              <a:p>
                <a:r>
                  <a:rPr lang="zh-CN" altLang="en-US">
                    <a:noFill/>
                  </a:rPr>
                  <a:t> </a:t>
                </a:r>
              </a:p>
            </p:txBody>
          </p:sp>
        </mc:Fallback>
      </mc:AlternateContent>
      <p:sp>
        <p:nvSpPr>
          <p:cNvPr id="7" name="矩形 6"/>
          <p:cNvSpPr/>
          <p:nvPr/>
        </p:nvSpPr>
        <p:spPr>
          <a:xfrm>
            <a:off x="3870335" y="1593306"/>
            <a:ext cx="2802890" cy="640715"/>
          </a:xfrm>
          <a:prstGeom prst="rect">
            <a:avLst/>
          </a:prstGeom>
          <a:noFill/>
          <a:ln w="28575"/>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9" name="矩形 8"/>
              <p:cNvSpPr/>
              <p:nvPr/>
            </p:nvSpPr>
            <p:spPr>
              <a:xfrm>
                <a:off x="8339002" y="926374"/>
                <a:ext cx="2926715" cy="62738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sz="2400">
                          <a:solidFill>
                            <a:schemeClr val="tx1"/>
                          </a:solidFill>
                          <a:latin typeface="Cambria Math" panose="02040503050406030204" pitchFamily="18" charset="0"/>
                        </a:rPr>
                        <m:t>sin</m:t>
                      </m:r>
                      <m:f>
                        <m:fPr>
                          <m:ctrlPr>
                            <a:rPr lang="en-US" sz="2400" i="1">
                              <a:solidFill>
                                <a:schemeClr val="tx1"/>
                              </a:solidFill>
                              <a:latin typeface="Cambria Math" panose="02040503050406030204" pitchFamily="18" charset="0"/>
                              <a:cs typeface="Cambria Math" panose="02040503050406030204" pitchFamily="18" charset="0"/>
                            </a:rPr>
                          </m:ctrlPr>
                        </m:fPr>
                        <m:num>
                          <m:r>
                            <m:rPr>
                              <m:sty m:val="p"/>
                            </m:rPr>
                            <a:rPr lang="en-US" sz="2400">
                              <a:solidFill>
                                <a:schemeClr val="tx1"/>
                              </a:solidFill>
                              <a:latin typeface="Cambria Math" panose="02040503050406030204" pitchFamily="18" charset="0"/>
                              <a:cs typeface="Cambria Math" panose="02040503050406030204" pitchFamily="18" charset="0"/>
                            </a:rPr>
                            <m:t>n</m:t>
                          </m:r>
                          <m:r>
                            <a:rPr lang="en-US" sz="2400">
                              <a:solidFill>
                                <a:schemeClr val="tx1"/>
                              </a:solidFill>
                              <a:latin typeface="Cambria Math" panose="02040503050406030204" pitchFamily="18" charset="0"/>
                              <a:cs typeface="Cambria Math" panose="02040503050406030204" pitchFamily="18" charset="0"/>
                            </a:rPr>
                            <m:t>𝜋</m:t>
                          </m:r>
                        </m:num>
                        <m:den>
                          <m:r>
                            <m:rPr>
                              <m:sty m:val="p"/>
                            </m:rPr>
                            <a:rPr lang="en-US" sz="2400">
                              <a:solidFill>
                                <a:schemeClr val="tx1"/>
                              </a:solidFill>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≠0</m:t>
                      </m:r>
                    </m:oMath>
                  </m:oMathPara>
                </a14:m>
                <a:endPar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p:txBody>
          </p:sp>
        </mc:Choice>
        <mc:Fallback xmlns="">
          <p:sp>
            <p:nvSpPr>
              <p:cNvPr id="9" name="矩形 8"/>
              <p:cNvSpPr>
                <a:spLocks noRot="1" noChangeAspect="1" noMove="1" noResize="1" noEditPoints="1" noAdjustHandles="1" noChangeArrowheads="1" noChangeShapeType="1" noTextEdit="1"/>
              </p:cNvSpPr>
              <p:nvPr/>
            </p:nvSpPr>
            <p:spPr>
              <a:xfrm>
                <a:off x="8339002" y="926374"/>
                <a:ext cx="2926715" cy="627380"/>
              </a:xfrm>
              <a:prstGeom prst="rect">
                <a:avLst/>
              </a:prstGeom>
              <a:blipFill rotWithShape="1">
                <a:blip r:embed="rId6"/>
                <a:stretch>
                  <a:fillRect l="-6" t="-87" r="6" b="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sp>
        <p:nvSpPr>
          <p:cNvPr id="11" name="矩形 10"/>
          <p:cNvSpPr/>
          <p:nvPr/>
        </p:nvSpPr>
        <p:spPr>
          <a:xfrm>
            <a:off x="7080265" y="1604645"/>
            <a:ext cx="435610" cy="64071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877695" y="2327275"/>
            <a:ext cx="786130" cy="64071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2"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7" grpId="1" animBg="1"/>
      <p:bldP spid="9" grpId="1" animBg="1"/>
      <p:bldP spid="9" grpId="2" animBg="1"/>
      <p:bldP spid="11" grpId="0" animBg="1"/>
      <p:bldP spid="11" grpId="1" animBg="1"/>
      <p:bldP spid="12" grpId="1" animBg="1"/>
      <p:bldP spid="12" grpId="2"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42545" y="-26733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3" name="文本框 2"/>
              <p:cNvSpPr txBox="1"/>
              <p:nvPr/>
            </p:nvSpPr>
            <p:spPr>
              <a:xfrm>
                <a:off x="24130" y="597535"/>
                <a:ext cx="12138660" cy="5377815"/>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sym typeface="+mn-ea"/>
                  </a:rPr>
                  <a:t>我们设上述泛定方程有</a:t>
                </a:r>
                <a:r>
                  <a:rPr lang="zh-CN" altLang="en-US" sz="2400" dirty="0">
                    <a:solidFill>
                      <a:srgbClr val="FF0000"/>
                    </a:solidFill>
                    <a:sym typeface="+mn-ea"/>
                  </a:rPr>
                  <a:t>分离变量</a:t>
                </a:r>
                <a:r>
                  <a:rPr lang="zh-CN" altLang="en-US" sz="2400" dirty="0">
                    <a:sym typeface="+mn-ea"/>
                  </a:rPr>
                  <a:t>的</a:t>
                </a:r>
                <a:r>
                  <a:rPr lang="zh-CN" altLang="en-US" sz="2400" dirty="0">
                    <a:solidFill>
                      <a:srgbClr val="FF0000"/>
                    </a:solidFill>
                    <a:sym typeface="+mn-ea"/>
                  </a:rPr>
                  <a:t>形式解</a:t>
                </a:r>
                <a:r>
                  <a:rPr lang="zh-CN" altLang="en-US" sz="2800" b="1" dirty="0">
                    <a:sym typeface="+mn-ea"/>
                  </a:rPr>
                  <a:t>：</a:t>
                </a:r>
              </a:p>
              <a:p>
                <a:pPr indent="457200" algn="ctr" fontAlgn="auto">
                  <a:lnSpc>
                    <a:spcPct val="150000"/>
                  </a:lnSpc>
                  <a:buFont typeface="Wingdings" panose="05000000000000000000" charset="0"/>
                  <a:buNone/>
                </a:pP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x,t</a:t>
                </a:r>
                <a:r>
                  <a:rPr lang="en-US" altLang="zh-CN" sz="2400" dirty="0">
                    <a:latin typeface="Times New Roman" panose="02020603050405020304" charset="0"/>
                    <a:cs typeface="Times New Roman" panose="02020603050405020304" charset="0"/>
                    <a:sym typeface="+mn-ea"/>
                  </a:rPr>
                  <a:t>)=X(x)T(t)</a:t>
                </a:r>
              </a:p>
              <a:p>
                <a:pPr indent="0" algn="l" fontAlgn="auto">
                  <a:lnSpc>
                    <a:spcPct val="150000"/>
                  </a:lnSpc>
                  <a:buFont typeface="Wingdings" panose="05000000000000000000" charset="0"/>
                  <a:buNone/>
                </a:pPr>
                <a:r>
                  <a:rPr lang="zh-CN" altLang="en-US" sz="2400" dirty="0">
                    <a:sym typeface="+mn-ea"/>
                  </a:rPr>
                  <a:t>将</a:t>
                </a:r>
                <a:r>
                  <a:rPr lang="en-US" altLang="zh-CN" sz="2400" dirty="0">
                    <a:latin typeface="Times New Roman" panose="02020603050405020304" charset="0"/>
                    <a:cs typeface="Times New Roman" panose="02020603050405020304" charset="0"/>
                    <a:sym typeface="+mn-ea"/>
                  </a:rPr>
                  <a:t>u(</a:t>
                </a:r>
                <a:r>
                  <a:rPr lang="en-US" altLang="zh-CN" sz="2400" dirty="0" err="1">
                    <a:latin typeface="Times New Roman" panose="02020603050405020304" charset="0"/>
                    <a:cs typeface="Times New Roman" panose="02020603050405020304" charset="0"/>
                    <a:sym typeface="+mn-ea"/>
                  </a:rPr>
                  <a:t>x,t</a:t>
                </a:r>
                <a:r>
                  <a:rPr lang="en-US" altLang="zh-CN" sz="2400" dirty="0">
                    <a:latin typeface="Times New Roman" panose="02020603050405020304" charset="0"/>
                    <a:cs typeface="Times New Roman" panose="02020603050405020304" charset="0"/>
                    <a:sym typeface="+mn-ea"/>
                  </a:rPr>
                  <a:t>)</a:t>
                </a:r>
                <a:r>
                  <a:rPr lang="zh-CN" altLang="en-US" sz="2400" dirty="0">
                    <a:latin typeface="Times New Roman" panose="02020603050405020304" charset="0"/>
                    <a:cs typeface="Times New Roman" panose="02020603050405020304" charset="0"/>
                    <a:sym typeface="+mn-ea"/>
                  </a:rPr>
                  <a:t>带入泛定方程：</a:t>
                </a:r>
                <a:r>
                  <a:rPr lang="en-US" altLang="zh-CN" sz="2400" dirty="0">
                    <a:latin typeface="Times New Roman" panose="02020603050405020304" charset="0"/>
                    <a:cs typeface="Times New Roman" panose="02020603050405020304" charset="0"/>
                    <a:sym typeface="+mn-ea"/>
                  </a:rPr>
                  <a:t>X(x)T</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(t)=a</a:t>
                </a:r>
                <a:r>
                  <a:rPr lang="en-US" altLang="zh-CN" sz="2400" baseline="30000" dirty="0">
                    <a:latin typeface="Times New Roman" panose="02020603050405020304" charset="0"/>
                    <a:cs typeface="Times New Roman" panose="02020603050405020304" charset="0"/>
                    <a:sym typeface="+mn-ea"/>
                  </a:rPr>
                  <a:t>2</a:t>
                </a:r>
                <a:r>
                  <a:rPr lang="en-US" altLang="zh-CN" sz="2400" dirty="0">
                    <a:latin typeface="Times New Roman" panose="02020603050405020304" charset="0"/>
                    <a:cs typeface="Times New Roman" panose="02020603050405020304" charset="0"/>
                    <a:sym typeface="+mn-ea"/>
                  </a:rPr>
                  <a:t>X</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(x)T(t)</a:t>
                </a:r>
                <a:r>
                  <a:rPr lang="zh-CN" altLang="en-US" sz="2400" dirty="0">
                    <a:latin typeface="Times New Roman" panose="02020603050405020304" charset="0"/>
                    <a:cs typeface="Times New Roman" panose="02020603050405020304" charset="0"/>
                    <a:sym typeface="+mn-ea"/>
                  </a:rPr>
                  <a:t>，即：</a:t>
                </a:r>
              </a:p>
              <a:p>
                <a:pPr indent="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num>
                        <m:den>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num>
                        <m:den>
                          <m:sSup>
                            <m:sSupPr>
                              <m:ctrlPr>
                                <a:rPr lang="en-US" altLang="zh-CN" sz="2400" i="1">
                                  <a:solidFill>
                                    <a:schemeClr val="tx1"/>
                                  </a:solidFill>
                                  <a:latin typeface="Cambria Math" panose="02040503050406030204" pitchFamily="18" charset="0"/>
                                  <a:ea typeface="MS Mincho" panose="02020609040205080304" charset="-128"/>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den>
                      </m:f>
                    </m:oMath>
                  </m:oMathPara>
                </a14:m>
                <a:endParaRPr lang="en-US" altLang="zh-CN" sz="2400" dirty="0">
                  <a:solidFill>
                    <a:schemeClr val="tx1"/>
                  </a:solidFill>
                  <a:latin typeface="Cambria Math" panose="02040503050406030204" pitchFamily="18" charset="0"/>
                  <a:ea typeface="MS Mincho" panose="02020609040205080304" charset="-128"/>
                  <a:cs typeface="Cambria Math" panose="02040503050406030204" pitchFamily="18" charset="0"/>
                  <a:sym typeface="+mn-ea"/>
                </a:endParaRPr>
              </a:p>
              <a:p>
                <a:r>
                  <a:rPr lang="zh-CN" altLang="en-US" sz="2400" dirty="0">
                    <a:solidFill>
                      <a:schemeClr val="tx1"/>
                    </a:solidFill>
                    <a:latin typeface="Times New Roman" panose="02020603050405020304" charset="0"/>
                    <a:cs typeface="Times New Roman" panose="02020603050405020304" charset="0"/>
                    <a:sym typeface="+mn-ea"/>
                  </a:rPr>
                  <a:t>令</a:t>
                </a:r>
                <a14:m>
                  <m:oMath xmlns:m="http://schemas.openxmlformats.org/officeDocument/2006/math">
                    <m:f>
                      <m:fPr>
                        <m:ctrlPr>
                          <a:rPr lang="zh-CN" altLang="en-US" sz="2400" i="1">
                            <a:solidFill>
                              <a:schemeClr val="tx1"/>
                            </a:solidFill>
                            <a:latin typeface="Cambria Math" panose="02040503050406030204" pitchFamily="18" charset="0"/>
                            <a:cs typeface="Times New Roman" panose="02020603050405020304" charset="0"/>
                            <a:sym typeface="+mn-ea"/>
                          </a:rPr>
                        </m:ctrlPr>
                      </m:fPr>
                      <m:num>
                        <m:sSup>
                          <m:sSupPr>
                            <m:ctrlPr>
                              <a:rPr lang="zh-CN" altLang="en-US" sz="2400" i="1">
                                <a:solidFill>
                                  <a:schemeClr val="tx1"/>
                                </a:solidFill>
                                <a:latin typeface="Cambria Math" panose="02040503050406030204" pitchFamily="18" charset="0"/>
                                <a:cs typeface="Times New Roman" panose="02020603050405020304" charset="0"/>
                                <a:sym typeface="+mn-ea"/>
                              </a:rPr>
                            </m:ctrlPr>
                          </m:sSupPr>
                          <m:e>
                            <m:r>
                              <m:rPr>
                                <m:sty m:val="p"/>
                              </m:rPr>
                              <a:rPr lang="zh-CN" altLang="en-US" sz="2400">
                                <a:solidFill>
                                  <a:schemeClr val="tx1"/>
                                </a:solidFill>
                                <a:latin typeface="Cambria Math" panose="02040503050406030204" pitchFamily="18" charset="0"/>
                                <a:cs typeface="Times New Roman" panose="02020603050405020304" charset="0"/>
                                <a:sym typeface="+mn-ea"/>
                              </a:rPr>
                              <m:t>X</m:t>
                            </m:r>
                          </m:e>
                          <m:sup>
                            <m:r>
                              <a:rPr lang="zh-CN" altLang="en-US" sz="2400">
                                <a:latin typeface="Cambria Math" panose="02040503050406030204" pitchFamily="18" charset="0"/>
                                <a:cs typeface="Times New Roman" panose="02020603050405020304" charset="0"/>
                                <a:sym typeface="+mn-ea"/>
                              </a:rPr>
                              <m:t>′′</m:t>
                            </m:r>
                          </m:sup>
                        </m:sSup>
                        <m:r>
                          <a:rPr lang="zh-CN" altLang="en-US" sz="2400">
                            <a:solidFill>
                              <a:schemeClr val="tx1"/>
                            </a:solidFill>
                            <a:latin typeface="Cambria Math" panose="02040503050406030204" pitchFamily="18" charset="0"/>
                            <a:cs typeface="Times New Roman" panose="02020603050405020304" charset="0"/>
                            <a:sym typeface="+mn-ea"/>
                          </a:rPr>
                          <m:t>(</m:t>
                        </m:r>
                        <m:r>
                          <m:rPr>
                            <m:sty m:val="p"/>
                          </m:rPr>
                          <a:rPr lang="zh-CN" altLang="en-US" sz="2400">
                            <a:solidFill>
                              <a:schemeClr val="tx1"/>
                            </a:solidFill>
                            <a:latin typeface="Cambria Math" panose="02040503050406030204" pitchFamily="18" charset="0"/>
                            <a:cs typeface="Times New Roman" panose="02020603050405020304" charset="0"/>
                            <a:sym typeface="+mn-ea"/>
                          </a:rPr>
                          <m:t>x</m:t>
                        </m:r>
                        <m:r>
                          <a:rPr lang="zh-CN" altLang="en-US" sz="2400">
                            <a:solidFill>
                              <a:schemeClr val="tx1"/>
                            </a:solidFill>
                            <a:latin typeface="Cambria Math" panose="02040503050406030204" pitchFamily="18" charset="0"/>
                            <a:cs typeface="Times New Roman" panose="02020603050405020304" charset="0"/>
                            <a:sym typeface="+mn-ea"/>
                          </a:rPr>
                          <m:t>)</m:t>
                        </m:r>
                      </m:num>
                      <m:den>
                        <m:r>
                          <m:rPr>
                            <m:sty m:val="p"/>
                          </m:rPr>
                          <a:rPr lang="zh-CN" altLang="en-US" sz="2400">
                            <a:solidFill>
                              <a:schemeClr val="tx1"/>
                            </a:solidFill>
                            <a:latin typeface="Cambria Math" panose="02040503050406030204" pitchFamily="18" charset="0"/>
                            <a:cs typeface="Times New Roman" panose="02020603050405020304" charset="0"/>
                            <a:sym typeface="+mn-ea"/>
                          </a:rPr>
                          <m:t>X</m:t>
                        </m:r>
                        <m:r>
                          <a:rPr lang="zh-CN" altLang="en-US" sz="2400">
                            <a:solidFill>
                              <a:schemeClr val="tx1"/>
                            </a:solidFill>
                            <a:latin typeface="Cambria Math" panose="02040503050406030204" pitchFamily="18" charset="0"/>
                            <a:cs typeface="Times New Roman" panose="02020603050405020304" charset="0"/>
                            <a:sym typeface="+mn-ea"/>
                          </a:rPr>
                          <m:t>(</m:t>
                        </m:r>
                        <m:r>
                          <m:rPr>
                            <m:sty m:val="p"/>
                          </m:rPr>
                          <a:rPr lang="zh-CN" altLang="en-US" sz="2400">
                            <a:solidFill>
                              <a:schemeClr val="tx1"/>
                            </a:solidFill>
                            <a:latin typeface="Cambria Math" panose="02040503050406030204" pitchFamily="18" charset="0"/>
                            <a:cs typeface="Times New Roman" panose="02020603050405020304" charset="0"/>
                            <a:sym typeface="+mn-ea"/>
                          </a:rPr>
                          <m:t>x</m:t>
                        </m:r>
                        <m:r>
                          <a:rPr lang="zh-CN" altLang="en-US" sz="2400">
                            <a:solidFill>
                              <a:schemeClr val="tx1"/>
                            </a:solidFill>
                            <a:latin typeface="Cambria Math" panose="02040503050406030204" pitchFamily="18" charset="0"/>
                            <a:cs typeface="Times New Roman" panose="02020603050405020304" charset="0"/>
                            <a:sym typeface="+mn-ea"/>
                          </a:rPr>
                          <m:t>)</m:t>
                        </m:r>
                      </m:den>
                    </m:f>
                    <m:r>
                      <a:rPr lang="zh-CN" altLang="en-US" sz="2400">
                        <a:solidFill>
                          <a:schemeClr val="tx1"/>
                        </a:solidFill>
                        <a:latin typeface="Cambria Math" panose="02040503050406030204" pitchFamily="18" charset="0"/>
                        <a:cs typeface="Times New Roman" panose="02020603050405020304" charset="0"/>
                        <a:sym typeface="+mn-ea"/>
                      </a:rPr>
                      <m:t>=</m:t>
                    </m:r>
                    <m:f>
                      <m:fPr>
                        <m:ctrlPr>
                          <a:rPr lang="zh-CN" altLang="en-US" sz="2400" i="1">
                            <a:solidFill>
                              <a:schemeClr val="tx1"/>
                            </a:solidFill>
                            <a:latin typeface="Cambria Math" panose="02040503050406030204" pitchFamily="18" charset="0"/>
                            <a:cs typeface="Times New Roman" panose="02020603050405020304" charset="0"/>
                            <a:sym typeface="+mn-ea"/>
                          </a:rPr>
                        </m:ctrlPr>
                      </m:fPr>
                      <m:num>
                        <m:sSup>
                          <m:sSupPr>
                            <m:ctrlPr>
                              <a:rPr lang="zh-CN" altLang="en-US" sz="2400" i="1">
                                <a:solidFill>
                                  <a:schemeClr val="tx1"/>
                                </a:solidFill>
                                <a:latin typeface="Cambria Math" panose="02040503050406030204" pitchFamily="18" charset="0"/>
                                <a:cs typeface="Times New Roman" panose="02020603050405020304" charset="0"/>
                                <a:sym typeface="+mn-ea"/>
                              </a:rPr>
                            </m:ctrlPr>
                          </m:sSupPr>
                          <m:e>
                            <m:r>
                              <m:rPr>
                                <m:sty m:val="p"/>
                              </m:rPr>
                              <a:rPr lang="zh-CN" altLang="en-US" sz="2400">
                                <a:solidFill>
                                  <a:schemeClr val="tx1"/>
                                </a:solidFill>
                                <a:latin typeface="Cambria Math" panose="02040503050406030204" pitchFamily="18" charset="0"/>
                                <a:cs typeface="Times New Roman" panose="02020603050405020304" charset="0"/>
                                <a:sym typeface="+mn-ea"/>
                              </a:rPr>
                              <m:t>T</m:t>
                            </m:r>
                          </m:e>
                          <m:sup>
                            <m:r>
                              <a:rPr lang="zh-CN" altLang="en-US" sz="2400">
                                <a:latin typeface="Cambria Math" panose="02040503050406030204" pitchFamily="18" charset="0"/>
                                <a:cs typeface="Times New Roman" panose="02020603050405020304" charset="0"/>
                                <a:sym typeface="+mn-ea"/>
                              </a:rPr>
                              <m:t>′′</m:t>
                            </m:r>
                          </m:sup>
                        </m:sSup>
                        <m:r>
                          <a:rPr lang="zh-CN" altLang="en-US" sz="2400">
                            <a:solidFill>
                              <a:schemeClr val="tx1"/>
                            </a:solidFill>
                            <a:latin typeface="Cambria Math" panose="02040503050406030204" pitchFamily="18" charset="0"/>
                            <a:cs typeface="Times New Roman" panose="02020603050405020304" charset="0"/>
                            <a:sym typeface="+mn-ea"/>
                          </a:rPr>
                          <m:t>(</m:t>
                        </m:r>
                        <m:r>
                          <m:rPr>
                            <m:sty m:val="p"/>
                          </m:rPr>
                          <a:rPr lang="zh-CN" altLang="en-US" sz="2400">
                            <a:solidFill>
                              <a:schemeClr val="tx1"/>
                            </a:solidFill>
                            <a:latin typeface="Cambria Math" panose="02040503050406030204" pitchFamily="18" charset="0"/>
                            <a:cs typeface="Times New Roman" panose="02020603050405020304" charset="0"/>
                            <a:sym typeface="+mn-ea"/>
                          </a:rPr>
                          <m:t>t</m:t>
                        </m:r>
                        <m:r>
                          <a:rPr lang="zh-CN" altLang="en-US" sz="2400">
                            <a:solidFill>
                              <a:schemeClr val="tx1"/>
                            </a:solidFill>
                            <a:latin typeface="Cambria Math" panose="02040503050406030204" pitchFamily="18" charset="0"/>
                            <a:cs typeface="Times New Roman" panose="02020603050405020304" charset="0"/>
                            <a:sym typeface="+mn-ea"/>
                          </a:rPr>
                          <m:t>)</m:t>
                        </m:r>
                      </m:num>
                      <m:den>
                        <m:r>
                          <m:rPr>
                            <m:nor/>
                          </m:rPr>
                          <a:rPr lang="en-US" altLang="zh-CN" sz="2400" dirty="0">
                            <a:latin typeface="Times New Roman" panose="02020603050405020304" charset="0"/>
                            <a:cs typeface="Times New Roman" panose="02020603050405020304" charset="0"/>
                            <a:sym typeface="+mn-ea"/>
                          </a:rPr>
                          <m:t>a</m:t>
                        </m:r>
                        <m:r>
                          <m:rPr>
                            <m:nor/>
                          </m:rPr>
                          <a:rPr lang="en-US" altLang="zh-CN" sz="2400" baseline="30000" dirty="0">
                            <a:latin typeface="Times New Roman" panose="02020603050405020304" charset="0"/>
                            <a:cs typeface="Times New Roman" panose="02020603050405020304" charset="0"/>
                            <a:sym typeface="+mn-ea"/>
                          </a:rPr>
                          <m:t>2</m:t>
                        </m:r>
                        <m:r>
                          <m:rPr>
                            <m:sty m:val="p"/>
                          </m:rPr>
                          <a:rPr lang="zh-CN" altLang="en-US" sz="2400">
                            <a:solidFill>
                              <a:schemeClr val="tx1"/>
                            </a:solidFill>
                            <a:latin typeface="Cambria Math" panose="02040503050406030204" pitchFamily="18" charset="0"/>
                            <a:cs typeface="Times New Roman" panose="02020603050405020304" charset="0"/>
                            <a:sym typeface="+mn-ea"/>
                          </a:rPr>
                          <m:t>T</m:t>
                        </m:r>
                        <m:r>
                          <a:rPr lang="zh-CN" altLang="en-US" sz="2400">
                            <a:solidFill>
                              <a:schemeClr val="tx1"/>
                            </a:solidFill>
                            <a:latin typeface="Cambria Math" panose="02040503050406030204" pitchFamily="18" charset="0"/>
                            <a:cs typeface="Times New Roman" panose="02020603050405020304" charset="0"/>
                            <a:sym typeface="+mn-ea"/>
                          </a:rPr>
                          <m:t>(</m:t>
                        </m:r>
                        <m:r>
                          <m:rPr>
                            <m:sty m:val="p"/>
                          </m:rPr>
                          <a:rPr lang="zh-CN" altLang="en-US" sz="2400">
                            <a:solidFill>
                              <a:schemeClr val="tx1"/>
                            </a:solidFill>
                            <a:latin typeface="Cambria Math" panose="02040503050406030204" pitchFamily="18" charset="0"/>
                            <a:cs typeface="Times New Roman" panose="02020603050405020304" charset="0"/>
                            <a:sym typeface="+mn-ea"/>
                          </a:rPr>
                          <m:t>t</m:t>
                        </m:r>
                        <m:r>
                          <a:rPr lang="zh-CN" altLang="en-US" sz="2400">
                            <a:solidFill>
                              <a:schemeClr val="tx1"/>
                            </a:solidFill>
                            <a:latin typeface="Cambria Math" panose="02040503050406030204" pitchFamily="18" charset="0"/>
                            <a:cs typeface="Times New Roman" panose="02020603050405020304" charset="0"/>
                            <a:sym typeface="+mn-ea"/>
                          </a:rPr>
                          <m:t>)</m:t>
                        </m:r>
                      </m:den>
                    </m:f>
                    <m:r>
                      <a:rPr lang="en-US" altLang="zh-CN" sz="2400">
                        <a:solidFill>
                          <a:schemeClr val="tx1"/>
                        </a:solidFill>
                        <a:latin typeface="Cambria Math" panose="02040503050406030204" pitchFamily="18" charset="0"/>
                        <a:cs typeface="Times New Roman" panose="02020603050405020304"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zh-CN" altLang="en-US" sz="2400" dirty="0">
                    <a:solidFill>
                      <a:schemeClr val="tx1"/>
                    </a:solidFill>
                    <a:latin typeface="Cambria Math" panose="02040503050406030204" pitchFamily="18" charset="0"/>
                    <a:cs typeface="Cambria Math" panose="02040503050406030204" pitchFamily="18" charset="0"/>
                    <a:sym typeface="+mn-ea"/>
                  </a:rPr>
                  <a:t>（</a:t>
                </a:r>
                <a:r>
                  <a:rPr lang="zh-CN" altLang="en-US" sz="2400" dirty="0">
                    <a:solidFill>
                      <a:srgbClr val="FF0000"/>
                    </a:solidFill>
                    <a:latin typeface="Cambria Math" panose="02040503050406030204" pitchFamily="18" charset="0"/>
                    <a:cs typeface="Cambria Math" panose="02040503050406030204" pitchFamily="18" charset="0"/>
                    <a:sym typeface="+mn-ea"/>
                  </a:rPr>
                  <a:t>分离常数</a:t>
                </a:r>
                <a:r>
                  <a:rPr lang="zh-CN" altLang="en-US" sz="2400" dirty="0">
                    <a:solidFill>
                      <a:schemeClr val="tx1"/>
                    </a:solidFill>
                    <a:latin typeface="Cambria Math" panose="02040503050406030204" pitchFamily="18" charset="0"/>
                    <a:cs typeface="Cambria Math" panose="02040503050406030204" pitchFamily="18" charset="0"/>
                    <a:sym typeface="+mn-ea"/>
                  </a:rPr>
                  <a:t>）：</a:t>
                </a:r>
                <a:endParaRPr lang="zh-CN" altLang="en-US" sz="2400" dirty="0">
                  <a:solidFill>
                    <a:schemeClr val="tx1"/>
                  </a:solidFill>
                  <a:latin typeface="Times New Roman" panose="02020603050405020304" charset="0"/>
                  <a:cs typeface="Times New Roman" panose="02020603050405020304" charset="0"/>
                  <a:sym typeface="+mn-ea"/>
                </a:endParaRPr>
              </a:p>
              <a:p>
                <a:pPr indent="0" algn="ctr" fontAlgn="auto">
                  <a:lnSpc>
                    <a:spcPct val="100000"/>
                  </a:lnSpc>
                  <a:buFont typeface="Wingdings" panose="05000000000000000000" charset="0"/>
                  <a:buNone/>
                </a:pPr>
                <a:r>
                  <a:rPr lang="en-US" altLang="zh-CN" sz="2400" dirty="0">
                    <a:latin typeface="Times New Roman" panose="02020603050405020304" charset="0"/>
                    <a:cs typeface="Times New Roman" panose="02020603050405020304" charset="0"/>
                    <a:sym typeface="+mn-ea"/>
                  </a:rPr>
                  <a:t>X</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(x)+</a:t>
                </a:r>
                <a:r>
                  <a:rPr lang="en-US" altLang="zh-CN" sz="2400" dirty="0" err="1">
                    <a:latin typeface="Times New Roman" panose="02020603050405020304" charset="0"/>
                    <a:ea typeface="宋体" panose="02010600030101010101" pitchFamily="2" charset="-122"/>
                    <a:cs typeface="Times New Roman" panose="02020603050405020304" charset="0"/>
                    <a:sym typeface="+mn-ea"/>
                  </a:rPr>
                  <a:t>λ</a:t>
                </a:r>
                <a:r>
                  <a:rPr lang="en-US" altLang="zh-CN" sz="2400" dirty="0" err="1">
                    <a:latin typeface="Times New Roman" panose="02020603050405020304" charset="0"/>
                    <a:cs typeface="Times New Roman" panose="02020603050405020304" charset="0"/>
                    <a:sym typeface="+mn-ea"/>
                  </a:rPr>
                  <a:t>X</a:t>
                </a:r>
                <a:r>
                  <a:rPr lang="en-US" altLang="zh-CN" sz="2400" dirty="0">
                    <a:latin typeface="Times New Roman" panose="02020603050405020304" charset="0"/>
                    <a:cs typeface="Times New Roman" panose="02020603050405020304" charset="0"/>
                    <a:sym typeface="+mn-ea"/>
                  </a:rPr>
                  <a:t>(x)=0</a:t>
                </a:r>
              </a:p>
              <a:p>
                <a:pPr indent="0" algn="ctr" fontAlgn="auto">
                  <a:lnSpc>
                    <a:spcPct val="100000"/>
                  </a:lnSpc>
                  <a:buFont typeface="Wingdings" panose="05000000000000000000" charset="0"/>
                  <a:buNone/>
                </a:pPr>
                <a:r>
                  <a:rPr lang="en-US" altLang="zh-CN" sz="2400" dirty="0">
                    <a:latin typeface="Times New Roman" panose="02020603050405020304" charset="0"/>
                    <a:cs typeface="Times New Roman" panose="02020603050405020304" charset="0"/>
                    <a:sym typeface="+mn-ea"/>
                  </a:rPr>
                  <a:t>T</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(t)+</a:t>
                </a:r>
                <a:r>
                  <a:rPr lang="en-US" altLang="zh-CN" sz="2400" dirty="0">
                    <a:latin typeface="Times New Roman" panose="02020603050405020304" charset="0"/>
                    <a:ea typeface="宋体" panose="02010600030101010101" pitchFamily="2" charset="-122"/>
                    <a:cs typeface="Times New Roman" panose="02020603050405020304" charset="0"/>
                    <a:sym typeface="+mn-ea"/>
                  </a:rPr>
                  <a:t>λ</a:t>
                </a:r>
                <a:r>
                  <a:rPr lang="en-US" altLang="zh-CN" sz="2400" dirty="0">
                    <a:latin typeface="Times New Roman" panose="02020603050405020304" charset="0"/>
                    <a:cs typeface="Times New Roman" panose="02020603050405020304" charset="0"/>
                    <a:sym typeface="+mn-ea"/>
                  </a:rPr>
                  <a:t>a</a:t>
                </a:r>
                <a:r>
                  <a:rPr lang="en-US" altLang="zh-CN" sz="2400" baseline="30000" dirty="0">
                    <a:latin typeface="Times New Roman" panose="02020603050405020304" charset="0"/>
                    <a:cs typeface="Times New Roman" panose="02020603050405020304" charset="0"/>
                    <a:sym typeface="+mn-ea"/>
                  </a:rPr>
                  <a:t>2</a:t>
                </a:r>
                <a:r>
                  <a:rPr lang="en-US" altLang="zh-CN" sz="2400" dirty="0">
                    <a:latin typeface="Times New Roman" panose="02020603050405020304" charset="0"/>
                    <a:cs typeface="Times New Roman" panose="02020603050405020304" charset="0"/>
                    <a:sym typeface="+mn-ea"/>
                  </a:rPr>
                  <a:t>T(t)=0</a:t>
                </a:r>
              </a:p>
              <a:p>
                <a:pPr indent="0" algn="ctr" fontAlgn="auto">
                  <a:lnSpc>
                    <a:spcPct val="100000"/>
                  </a:lnSpc>
                  <a:buFont typeface="Wingdings" panose="05000000000000000000" charset="0"/>
                  <a:buNone/>
                </a:pPr>
                <a:endParaRPr lang="en-US" altLang="zh-CN" sz="2400" dirty="0">
                  <a:solidFill>
                    <a:schemeClr val="tx1"/>
                  </a:solidFill>
                  <a:latin typeface="Times New Roman" panose="02020603050405020304" charset="0"/>
                  <a:ea typeface="MS Mincho" panose="02020609040205080304" charset="-128"/>
                  <a:cs typeface="Times New Roman" panose="02020603050405020304" charset="0"/>
                  <a:sym typeface="+mn-ea"/>
                </a:endParaRPr>
              </a:p>
              <a:p>
                <a:pPr indent="0" algn="ctr" fontAlgn="auto">
                  <a:lnSpc>
                    <a:spcPct val="100000"/>
                  </a:lnSpc>
                  <a:buFont typeface="Wingdings" panose="05000000000000000000" charset="0"/>
                  <a:buNone/>
                </a:pPr>
                <a:endParaRPr lang="en-US" altLang="zh-CN" sz="2400" dirty="0">
                  <a:solidFill>
                    <a:schemeClr val="tx1"/>
                  </a:solidFill>
                  <a:latin typeface="Times New Roman" panose="02020603050405020304" charset="0"/>
                  <a:ea typeface="MS Mincho" panose="02020609040205080304" charset="-128"/>
                  <a:cs typeface="Times New Roman" panose="02020603050405020304" charset="0"/>
                  <a:sym typeface="+mn-ea"/>
                </a:endParaRPr>
              </a:p>
              <a:p>
                <a:pPr indent="0" algn="ctr" fontAlgn="auto">
                  <a:lnSpc>
                    <a:spcPct val="100000"/>
                  </a:lnSpc>
                  <a:buFont typeface="Wingdings" panose="05000000000000000000" charset="0"/>
                  <a:buNone/>
                </a:pPr>
                <a:endParaRPr lang="en-US" altLang="zh-CN" sz="2400" dirty="0">
                  <a:solidFill>
                    <a:schemeClr val="tx1"/>
                  </a:solidFill>
                  <a:latin typeface="Times New Roman" panose="02020603050405020304" charset="0"/>
                  <a:ea typeface="MS Mincho" panose="02020609040205080304" charset="-128"/>
                  <a:cs typeface="Times New Roman" panose="02020603050405020304" charset="0"/>
                  <a:sym typeface="+mn-ea"/>
                </a:endParaRPr>
              </a:p>
              <a:p>
                <a:pPr indent="0" algn="ctr" fontAlgn="auto">
                  <a:lnSpc>
                    <a:spcPct val="100000"/>
                  </a:lnSpc>
                  <a:buFont typeface="Wingdings" panose="05000000000000000000" charset="0"/>
                  <a:buNone/>
                </a:pPr>
                <a:endParaRPr lang="zh-CN" altLang="en-US" dirty="0">
                  <a:latin typeface="Times New Roman" panose="02020603050405020304" charset="0"/>
                  <a:cs typeface="Times New Roman" panose="02020603050405020304" charset="0"/>
                  <a:sym typeface="+mn-ea"/>
                </a:endParaRPr>
              </a:p>
            </p:txBody>
          </p:sp>
        </mc:Choice>
        <mc:Fallback xmlns="">
          <p:sp>
            <p:nvSpPr>
              <p:cNvPr id="3" name="文本框 2"/>
              <p:cNvSpPr txBox="1">
                <a:spLocks noRot="1" noChangeAspect="1" noMove="1" noResize="1" noEditPoints="1" noAdjustHandles="1" noChangeArrowheads="1" noChangeShapeType="1" noTextEdit="1"/>
              </p:cNvSpPr>
              <p:nvPr/>
            </p:nvSpPr>
            <p:spPr>
              <a:xfrm>
                <a:off x="24130" y="597535"/>
                <a:ext cx="12138660" cy="5377815"/>
              </a:xfrm>
              <a:prstGeom prst="rect">
                <a:avLst/>
              </a:prstGeom>
              <a:blipFill rotWithShape="1">
                <a:blip r:embed="rId5"/>
                <a:stretch>
                  <a:fillRect/>
                </a:stretch>
              </a:blipFill>
            </p:spPr>
            <p:txBody>
              <a:bodyPr/>
              <a:lstStyle/>
              <a:p>
                <a:r>
                  <a:rPr lang="zh-CN" altLang="en-US">
                    <a:noFill/>
                  </a:rPr>
                  <a:t> </a:t>
                </a:r>
              </a:p>
            </p:txBody>
          </p:sp>
        </mc:Fallback>
      </mc:AlternateContent>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
        <p:nvSpPr>
          <p:cNvPr id="4" name="矩形 3"/>
          <p:cNvSpPr/>
          <p:nvPr/>
        </p:nvSpPr>
        <p:spPr>
          <a:xfrm>
            <a:off x="7717155" y="3667760"/>
            <a:ext cx="3787775" cy="1037590"/>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Times New Roman" panose="02020603050405020304" charset="0"/>
                <a:cs typeface="Times New Roman" panose="02020603050405020304" charset="0"/>
              </a:rPr>
              <a:t>常微分线性方程</a:t>
            </a:r>
          </a:p>
        </p:txBody>
      </p:sp>
      <p:sp>
        <p:nvSpPr>
          <p:cNvPr id="9" name="矩形 8"/>
          <p:cNvSpPr/>
          <p:nvPr/>
        </p:nvSpPr>
        <p:spPr>
          <a:xfrm>
            <a:off x="2287270" y="4620260"/>
            <a:ext cx="7630160" cy="53213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000">
                <a:latin typeface="Times New Roman" panose="02020603050405020304" charset="0"/>
                <a:cs typeface="Times New Roman" panose="02020603050405020304" charset="0"/>
                <a:sym typeface="+mn-ea"/>
              </a:rPr>
              <a:t>问题：若泛定方程为非齐次，是否可以写出分离变量的形式？</a:t>
            </a:r>
            <a:endParaRPr lang="zh-CN" altLang="en-US" sz="2000">
              <a:solidFill>
                <a:schemeClr val="tx1"/>
              </a:solidFill>
              <a:latin typeface="Times New Roman" panose="02020603050405020304" charset="0"/>
              <a:cs typeface="Times New Roman" panose="02020603050405020304" charset="0"/>
            </a:endParaRPr>
          </a:p>
        </p:txBody>
      </p:sp>
      <p:sp>
        <p:nvSpPr>
          <p:cNvPr id="13" name="矩形 12"/>
          <p:cNvSpPr/>
          <p:nvPr/>
        </p:nvSpPr>
        <p:spPr>
          <a:xfrm>
            <a:off x="4331335" y="5152390"/>
            <a:ext cx="3575050" cy="53213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en-US" altLang="zh-CN" sz="2000">
                <a:latin typeface="Times New Roman" panose="02020603050405020304" charset="0"/>
                <a:cs typeface="Times New Roman" panose="02020603050405020304" charset="0"/>
                <a:sym typeface="+mn-ea"/>
              </a:rPr>
              <a:t>X(x)T</a:t>
            </a:r>
            <a:r>
              <a:rPr lang="en-US" altLang="zh-CN" sz="2000">
                <a:latin typeface="微软雅黑" panose="020B0503020204020204" charset="-122"/>
                <a:ea typeface="微软雅黑" panose="020B0503020204020204" charset="-122"/>
                <a:cs typeface="Times New Roman" panose="02020603050405020304" charset="0"/>
                <a:sym typeface="+mn-ea"/>
              </a:rPr>
              <a:t>′′</a:t>
            </a:r>
            <a:r>
              <a:rPr lang="en-US" altLang="zh-CN" sz="2000">
                <a:latin typeface="Times New Roman" panose="02020603050405020304" charset="0"/>
                <a:cs typeface="Times New Roman" panose="02020603050405020304" charset="0"/>
                <a:sym typeface="+mn-ea"/>
              </a:rPr>
              <a:t>(t)=a</a:t>
            </a:r>
            <a:r>
              <a:rPr lang="en-US" altLang="zh-CN" sz="2000" baseline="30000">
                <a:latin typeface="Times New Roman" panose="02020603050405020304" charset="0"/>
                <a:cs typeface="Times New Roman" panose="02020603050405020304" charset="0"/>
                <a:sym typeface="+mn-ea"/>
              </a:rPr>
              <a:t>2</a:t>
            </a:r>
            <a:r>
              <a:rPr lang="en-US" altLang="zh-CN" sz="2000">
                <a:latin typeface="Times New Roman" panose="02020603050405020304" charset="0"/>
                <a:cs typeface="Times New Roman" panose="02020603050405020304" charset="0"/>
                <a:sym typeface="+mn-ea"/>
              </a:rPr>
              <a:t>X</a:t>
            </a:r>
            <a:r>
              <a:rPr lang="en-US" altLang="zh-CN" sz="2000">
                <a:latin typeface="微软雅黑" panose="020B0503020204020204" charset="-122"/>
                <a:ea typeface="微软雅黑" panose="020B0503020204020204" charset="-122"/>
                <a:cs typeface="Times New Roman" panose="02020603050405020304" charset="0"/>
                <a:sym typeface="+mn-ea"/>
              </a:rPr>
              <a:t>′′</a:t>
            </a:r>
            <a:r>
              <a:rPr lang="en-US" altLang="zh-CN" sz="2000">
                <a:latin typeface="Times New Roman" panose="02020603050405020304" charset="0"/>
                <a:cs typeface="Times New Roman" panose="02020603050405020304" charset="0"/>
                <a:sym typeface="+mn-ea"/>
              </a:rPr>
              <a:t>(x)T(t)+f(x,t)</a:t>
            </a:r>
            <a:endParaRPr lang="zh-CN" altLang="en-US" sz="2000">
              <a:solidFill>
                <a:schemeClr val="tx1"/>
              </a:solidFill>
              <a:latin typeface="Times New Roman" panose="02020603050405020304" charset="0"/>
              <a:cs typeface="Times New Roman" panose="02020603050405020304" charset="0"/>
            </a:endParaRPr>
          </a:p>
        </p:txBody>
      </p:sp>
      <p:sp>
        <p:nvSpPr>
          <p:cNvPr id="14" name="矩形 13"/>
          <p:cNvSpPr/>
          <p:nvPr/>
        </p:nvSpPr>
        <p:spPr>
          <a:xfrm>
            <a:off x="2287270" y="5684520"/>
            <a:ext cx="7630160" cy="53213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a:solidFill>
                  <a:schemeClr val="tx1"/>
                </a:solidFill>
                <a:latin typeface="Times New Roman" panose="02020603050405020304" charset="0"/>
                <a:cs typeface="Times New Roman" panose="02020603050405020304" charset="0"/>
                <a:sym typeface="+mn-ea"/>
              </a:rPr>
              <a:t>利用分离变量的条件</a:t>
            </a:r>
            <a:r>
              <a:rPr lang="en-US" altLang="zh-CN" sz="2400">
                <a:solidFill>
                  <a:schemeClr val="tx1"/>
                </a:solidFill>
                <a:latin typeface="Times New Roman" panose="02020603050405020304" charset="0"/>
                <a:cs typeface="Times New Roman" panose="02020603050405020304" charset="0"/>
                <a:sym typeface="+mn-ea"/>
              </a:rPr>
              <a:t>1</a:t>
            </a:r>
            <a:r>
              <a:rPr lang="zh-CN" altLang="en-US" sz="2400">
                <a:solidFill>
                  <a:schemeClr val="tx1"/>
                </a:solidFill>
                <a:latin typeface="Times New Roman" panose="02020603050405020304" charset="0"/>
                <a:cs typeface="Times New Roman" panose="02020603050405020304" charset="0"/>
                <a:sym typeface="+mn-ea"/>
              </a:rPr>
              <a:t>：泛定方程必须是齐次！！！</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 grpId="1" animBg="1"/>
      <p:bldP spid="9" grpId="0" animBg="1"/>
      <p:bldP spid="9" grpId="1" animBg="1"/>
      <p:bldP spid="13" grpId="0" animBg="1"/>
      <p:bldP spid="13" grpId="1" animBg="1"/>
      <p:bldP spid="14" grpId="0" animBg="1"/>
      <p:bldP spid="14"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59055" y="819150"/>
                <a:ext cx="12104370" cy="5570220"/>
              </a:xfrm>
              <a:prstGeom prst="rect">
                <a:avLst/>
              </a:prstGeom>
              <a:noFill/>
            </p:spPr>
            <p:txBody>
              <a:bodyPr wrap="square" rtlCol="0">
                <a:spAutoFit/>
              </a:bodyPr>
              <a:lstStyle/>
              <a:p>
                <a:pPr indent="457200" fontAlgn="auto">
                  <a:lnSpc>
                    <a:spcPct val="100000"/>
                  </a:lnSpc>
                  <a:buFont typeface="Wingdings" panose="05000000000000000000" charset="0"/>
                  <a:buNone/>
                </a:pPr>
                <a:r>
                  <a:rPr lang="en-US" altLang="zh-CN" sz="2400" dirty="0">
                    <a:latin typeface="黑体" panose="02010609060101010101" charset="-122"/>
                    <a:ea typeface="黑体" panose="02010609060101010101" charset="-122"/>
                    <a:sym typeface="+mn-ea"/>
                  </a:rPr>
                  <a:t>1</a:t>
                </a:r>
                <a:r>
                  <a:rPr lang="zh-CN" altLang="en-US" sz="2400" dirty="0">
                    <a:latin typeface="黑体" panose="02010609060101010101" charset="-122"/>
                    <a:ea typeface="黑体" panose="02010609060101010101" charset="-122"/>
                    <a:sym typeface="+mn-ea"/>
                  </a:rPr>
                  <a:t>、求解强迫弦振动方程的定解问题：</a:t>
                </a:r>
                <a14:m>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endParaRPr lang="zh-CN" altLang="en-US" sz="2400" dirty="0">
                  <a:latin typeface="黑体" panose="02010609060101010101" charset="-122"/>
                  <a:ea typeface="黑体" panose="02010609060101010101" charset="-122"/>
                  <a:sym typeface="+mn-ea"/>
                </a:endParaRPr>
              </a:p>
              <a:p>
                <a:pPr indent="45720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首先，选择本征函数集，由表</a:t>
                </a:r>
                <a:r>
                  <a:rPr lang="en-US" altLang="zh-CN" sz="2400" dirty="0">
                    <a:latin typeface="黑体" panose="02010609060101010101" charset="-122"/>
                    <a:ea typeface="黑体" panose="02010609060101010101" charset="-122"/>
                    <a:sym typeface="+mn-ea"/>
                  </a:rPr>
                  <a:t>6.2</a:t>
                </a:r>
                <a:r>
                  <a:rPr lang="zh-CN" altLang="en-US" sz="2400" dirty="0">
                    <a:latin typeface="黑体" panose="02010609060101010101" charset="-122"/>
                    <a:ea typeface="黑体" panose="02010609060101010101" charset="-122"/>
                    <a:sym typeface="+mn-ea"/>
                  </a:rPr>
                  <a:t>查出相应的本征函数集，写出</a:t>
                </a:r>
                <a:r>
                  <a:rPr lang="zh-CN" altLang="en-US" sz="2400" dirty="0">
                    <a:solidFill>
                      <a:srgbClr val="FF0000"/>
                    </a:solidFill>
                    <a:latin typeface="黑体" panose="02010609060101010101" charset="-122"/>
                    <a:ea typeface="黑体" panose="02010609060101010101" charset="-122"/>
                    <a:sym typeface="+mn-ea"/>
                  </a:rPr>
                  <a:t>该强迫弦振动方程定解问题的一般解的形式解</a:t>
                </a:r>
                <a:r>
                  <a:rPr lang="zh-CN" altLang="en-US" sz="2400" dirty="0">
                    <a:latin typeface="黑体" panose="02010609060101010101" charset="-122"/>
                    <a:ea typeface="黑体" panose="02010609060101010101" charset="-122"/>
                    <a:sym typeface="+mn-ea"/>
                  </a:rPr>
                  <a:t>：</a:t>
                </a:r>
              </a:p>
              <a:p>
                <a:pPr indent="457200" algn="ctr" fontAlgn="auto">
                  <a:lnSpc>
                    <a:spcPct val="100000"/>
                  </a:lnSpc>
                  <a:buFont typeface="Wingdings" panose="05000000000000000000" charset="0"/>
                  <a:buNone/>
                </a:pPr>
                <a:r>
                  <a:rPr lang="en-US" altLang="zh-CN" sz="2400" dirty="0">
                    <a:latin typeface="黑体" panose="02010609060101010101" charset="-122"/>
                    <a:ea typeface="黑体" panose="02010609060101010101" charset="-122"/>
                    <a:cs typeface="黑体" panose="02010609060101010101" charset="-122"/>
                    <a:sym typeface="+mn-ea"/>
                  </a:rPr>
                  <a:t>{</a:t>
                </a:r>
                <a14:m>
                  <m:oMath xmlns:m="http://schemas.openxmlformats.org/officeDocument/2006/math">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r>
                      <a:rPr lang="en-US" sz="2400">
                        <a:latin typeface="Cambria Math" panose="02040503050406030204" pitchFamily="18" charset="0"/>
                        <a:cs typeface="Cambria Math" panose="02040503050406030204" pitchFamily="18" charset="0"/>
                      </a:rPr>
                      <m:t>}    (</m:t>
                    </m:r>
                    <m:r>
                      <a:rPr lang="en-US" altLang="zh-CN" sz="2400">
                        <a:latin typeface="Cambria Math" panose="02040503050406030204" pitchFamily="18" charset="0"/>
                        <a:ea typeface="微软雅黑" panose="020B0503020204020204" charset="-122"/>
                        <a:cs typeface="Arial" panose="020B0604020202020204" pitchFamily="34" charset="0"/>
                        <a:sym typeface="+mn-ea"/>
                      </a:rPr>
                      <m:t>𝑛</m:t>
                    </m:r>
                    <m:r>
                      <a:rPr lang="en-US" altLang="zh-CN" sz="2400">
                        <a:latin typeface="Cambria Math" panose="02040503050406030204" pitchFamily="18" charset="0"/>
                        <a:ea typeface="微软雅黑" panose="020B0503020204020204" charset="-122"/>
                        <a:cs typeface="Arial" panose="020B0604020202020204" pitchFamily="34" charset="0"/>
                        <a:sym typeface="+mn-ea"/>
                      </a:rPr>
                      <m:t>=1,2,3,....)</m:t>
                    </m:r>
                  </m:oMath>
                </a14:m>
                <a:endParaRPr lang="zh-CN" altLang="en-US" sz="2400" dirty="0">
                  <a:latin typeface="黑体" panose="02010609060101010101" charset="-122"/>
                  <a:ea typeface="黑体" panose="02010609060101010101" charset="-122"/>
                  <a:sym typeface="+mn-ea"/>
                </a:endParaRPr>
              </a:p>
              <a:p>
                <a:pPr indent="457200" algn="ctr" fontAlgn="auto">
                  <a:lnSpc>
                    <a:spcPct val="10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Arial" panose="020B0604020202020204" pitchFamily="34" charset="0"/>
                    <a:sym typeface="+mn-ea"/>
                  </a:rPr>
                  <a:t>v(</a:t>
                </a:r>
                <a:r>
                  <a:rPr lang="en-US" altLang="zh-CN" sz="2400" dirty="0" err="1">
                    <a:latin typeface="Cambria Math" panose="02040503050406030204" pitchFamily="18" charset="0"/>
                    <a:ea typeface="微软雅黑" panose="020B0503020204020204" charset="-122"/>
                    <a:cs typeface="Arial" panose="020B0604020202020204" pitchFamily="34" charset="0"/>
                    <a:sym typeface="+mn-ea"/>
                  </a:rPr>
                  <a:t>x,t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 </m:t>
                        </m:r>
                      </m:e>
                    </m:nary>
                    <m:r>
                      <a:rPr lang="en-US" altLang="zh-CN" sz="2400">
                        <a:solidFill>
                          <a:schemeClr val="tx1"/>
                        </a:solidFill>
                        <a:latin typeface="Cambria Math" panose="02040503050406030204" pitchFamily="18" charset="0"/>
                        <a:cs typeface="Cambria Math" panose="02040503050406030204" pitchFamily="18" charset="0"/>
                        <a:sym typeface="+mn-ea"/>
                      </a:rPr>
                      <m:t>,</m:t>
                    </m:r>
                  </m:oMath>
                </a14:m>
                <a:r>
                  <a:rPr lang="en-US" altLang="zh-CN" sz="2400" dirty="0">
                    <a:latin typeface="Cambria Math" panose="02040503050406030204" pitchFamily="18" charset="0"/>
                    <a:ea typeface="微软雅黑" panose="020B0503020204020204" charset="-122"/>
                    <a:cs typeface="Arial" panose="020B0604020202020204" pitchFamily="34" charset="0"/>
                    <a:sym typeface="+mn-ea"/>
                  </a:rPr>
                  <a:t>  </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其中</a:t>
                </a:r>
                <a:r>
                  <a:rPr lang="zh-CN" altLang="en-US"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展开系数</a:t>
                </a:r>
                <a:r>
                  <a:rPr lang="en-US" altLang="zh-CN" sz="2400" dirty="0" err="1">
                    <a:solidFill>
                      <a:srgbClr val="FF0000"/>
                    </a:solidFill>
                    <a:latin typeface="Cambria Math" panose="02040503050406030204" pitchFamily="18" charset="0"/>
                    <a:ea typeface="微软雅黑" panose="020B0503020204020204" charset="-122"/>
                    <a:cs typeface="Arial" panose="020B0604020202020204" pitchFamily="34" charset="0"/>
                    <a:sym typeface="+mn-ea"/>
                  </a:rPr>
                  <a:t>g</a:t>
                </a:r>
                <a:r>
                  <a:rPr lang="en-US" altLang="zh-CN" sz="2400" baseline="-25000" dirty="0" err="1">
                    <a:solidFill>
                      <a:srgbClr val="FF0000"/>
                    </a:solidFill>
                    <a:latin typeface="Cambria Math" panose="02040503050406030204" pitchFamily="18" charset="0"/>
                    <a:ea typeface="微软雅黑" panose="020B0503020204020204" charset="-122"/>
                    <a:cs typeface="Arial" panose="020B0604020202020204" pitchFamily="34" charset="0"/>
                    <a:sym typeface="+mn-ea"/>
                  </a:rPr>
                  <a:t>n</a:t>
                </a:r>
                <a:r>
                  <a:rPr lang="en-US" altLang="zh-CN"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(t)</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是时间</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t</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的函数</a:t>
                </a:r>
              </a:p>
              <a:p>
                <a:pPr indent="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即：</a:t>
                </a:r>
                <a14:m>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g</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v</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xdx</m:t>
                    </m:r>
                  </m:oMath>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g</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f>
                            <m:fPr>
                              <m:ctrlPr>
                                <a:rPr lang="en-US" altLang="zh-CN" sz="2400" i="1" smtClean="0">
                                  <a:latin typeface="Cambria Math" panose="02040503050406030204" pitchFamily="18" charset="0"/>
                                  <a:ea typeface="黑体" panose="02010609060101010101" charset="-122"/>
                                  <a:sym typeface="+mn-ea"/>
                                </a:rPr>
                              </m:ctrlPr>
                            </m:fPr>
                            <m:num>
                              <m:r>
                                <a:rPr lang="zh-CN" altLang="en-US" sz="2400" i="1" smtClean="0">
                                  <a:latin typeface="Cambria Math" panose="02040503050406030204" pitchFamily="18" charset="0"/>
                                  <a:ea typeface="黑体" panose="02010609060101010101" charset="-122"/>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v</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num>
                            <m:den>
                              <m:r>
                                <a:rPr lang="zh-CN" altLang="en-US" sz="2400" i="1" smtClean="0">
                                  <a:latin typeface="Cambria Math" panose="02040503050406030204" pitchFamily="18" charset="0"/>
                                  <a:ea typeface="黑体" panose="02010609060101010101" charset="-122"/>
                                  <a:sym typeface="+mn-ea"/>
                                </a:rPr>
                                <m:t>𝜕</m:t>
                              </m:r>
                              <m:r>
                                <m:rPr>
                                  <m:sty m:val="p"/>
                                </m:rPr>
                                <a:rPr lang="en-US" altLang="zh-CN" sz="2400" i="1">
                                  <a:latin typeface="Cambria Math" panose="02040503050406030204" pitchFamily="18" charset="0"/>
                                  <a:ea typeface="黑体" panose="02010609060101010101" charset="-122"/>
                                  <a:sym typeface="+mn-ea"/>
                                </a:rPr>
                                <m:t>t</m:t>
                              </m:r>
                            </m:den>
                          </m:f>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xdx</m:t>
                      </m:r>
                    </m:oMath>
                  </m:oMathPara>
                </a14:m>
                <a:endParaRPr lang="zh-CN" altLang="en-US" sz="2400" dirty="0">
                  <a:latin typeface="黑体" panose="02010609060101010101" charset="-122"/>
                  <a:ea typeface="黑体" panose="02010609060101010101" charset="-122"/>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59055" y="819150"/>
                <a:ext cx="12104370" cy="5570220"/>
              </a:xfrm>
              <a:prstGeom prst="rect">
                <a:avLst/>
              </a:prstGeom>
              <a:blipFill rotWithShape="1">
                <a:blip r:embed="rId5"/>
                <a:stretch>
                  <a:fillRect/>
                </a:stretch>
              </a:blipFill>
            </p:spPr>
            <p:txBody>
              <a:bodyPr/>
              <a:lstStyle/>
              <a:p>
                <a:r>
                  <a:rPr lang="zh-CN" altLang="en-US">
                    <a:noFill/>
                  </a:rPr>
                  <a:t> </a:t>
                </a:r>
              </a:p>
            </p:txBody>
          </p:sp>
        </mc:Fallback>
      </mc:AlternateContent>
      <p:sp>
        <p:nvSpPr>
          <p:cNvPr id="7" name="矩形 6"/>
          <p:cNvSpPr/>
          <p:nvPr/>
        </p:nvSpPr>
        <p:spPr>
          <a:xfrm>
            <a:off x="490220" y="1240790"/>
            <a:ext cx="1576070" cy="600075"/>
          </a:xfrm>
          <a:prstGeom prst="rect">
            <a:avLst/>
          </a:prstGeom>
          <a:noFill/>
          <a:ln w="28575"/>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407035" y="2472690"/>
            <a:ext cx="2940050" cy="485775"/>
          </a:xfrm>
          <a:prstGeom prst="rect">
            <a:avLst/>
          </a:prstGeom>
          <a:noFill/>
          <a:ln w="28575"/>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8386763" y="3675697"/>
            <a:ext cx="2206625" cy="62738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a:t>本征函数集</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animBg="1"/>
      <p:bldP spid="6" grpId="1" animBg="1"/>
      <p:bldP spid="6" grpId="2"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59055" y="141668"/>
            <a:ext cx="8022438" cy="6641719"/>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59055" y="819150"/>
                <a:ext cx="12104370" cy="5210175"/>
              </a:xfrm>
              <a:prstGeom prst="rect">
                <a:avLst/>
              </a:prstGeom>
              <a:noFill/>
            </p:spPr>
            <p:txBody>
              <a:bodyPr wrap="square" rtlCol="0">
                <a:spAutoFit/>
              </a:bodyPr>
              <a:lstStyle/>
              <a:p>
                <a:pPr indent="45720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将形式解代入上述泛定方程中：</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r>
                            <a:rPr lang="en-US" sz="2400">
                              <a:latin typeface="Cambria Math" panose="02040503050406030204" pitchFamily="18" charset="0"/>
                            </a:rPr>
                            <m:t>(</m:t>
                          </m:r>
                          <m:sSup>
                            <m:sSupPr>
                              <m:ctrlPr>
                                <a:rPr lang="zh-CN" altLang="en-US" sz="2400" i="1">
                                  <a:latin typeface="Cambria Math" panose="02040503050406030204" pitchFamily="18" charset="0"/>
                                  <a:cs typeface="Cambria Math" panose="02040503050406030204" pitchFamily="18" charset="0"/>
                                  <a:sym typeface="+mn-ea"/>
                                </a:rPr>
                              </m:ctrlPr>
                            </m:sSupPr>
                            <m:e>
                              <m:sSub>
                                <m:sSubPr>
                                  <m:ctrlPr>
                                    <a:rPr lang="zh-CN" altLang="en-US" sz="2400" i="1">
                                      <a:latin typeface="Cambria Math" panose="02040503050406030204" pitchFamily="18" charset="0"/>
                                      <a:cs typeface="Cambria Math" panose="02040503050406030204" pitchFamily="18" charset="0"/>
                                      <a:sym typeface="+mn-ea"/>
                                    </a:rPr>
                                  </m:ctrlPr>
                                </m:sSubPr>
                                <m:e>
                                  <m:r>
                                    <m:rPr>
                                      <m:sty m:val="p"/>
                                    </m:rPr>
                                    <a:rPr lang="en-US" altLang="zh-CN" sz="2400">
                                      <a:latin typeface="Cambria Math" panose="02040503050406030204" pitchFamily="18" charset="0"/>
                                      <a:cs typeface="Cambria Math" panose="02040503050406030204" pitchFamily="18" charset="0"/>
                                      <a:sym typeface="+mn-ea"/>
                                    </a:rPr>
                                    <m:t>g</m:t>
                                  </m:r>
                                </m:e>
                                <m:sub>
                                  <m:r>
                                    <m:rPr>
                                      <m:sty m:val="p"/>
                                    </m:rPr>
                                    <a:rPr lang="en-US" altLang="zh-CN" sz="2400">
                                      <a:latin typeface="Cambria Math" panose="02040503050406030204" pitchFamily="18" charset="0"/>
                                      <a:cs typeface="Cambria Math" panose="02040503050406030204" pitchFamily="18" charset="0"/>
                                      <a:sym typeface="+mn-ea"/>
                                    </a:rPr>
                                    <m:t>n</m:t>
                                  </m:r>
                                </m:sub>
                              </m:sSub>
                            </m:e>
                            <m:sup>
                              <m:r>
                                <a:rPr lang="en-US" altLang="zh-CN" sz="2400">
                                  <a:latin typeface="Cambria Math" panose="02040503050406030204" pitchFamily="18" charset="0"/>
                                  <a:ea typeface="微软雅黑" panose="020B0503020204020204" charset="-122"/>
                                  <a:cs typeface="Times New Roman" panose="02020603050405020304" charset="0"/>
                                  <a:sym typeface="+mn-ea"/>
                                </a:rPr>
                                <m:t>′′</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f</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 </m:t>
                          </m:r>
                        </m:e>
                      </m:nary>
                    </m:oMath>
                  </m:oMathPara>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其中，</a:t>
                </a:r>
                <a:r>
                  <a:rPr lang="en-US" altLang="zh-CN" sz="2400" dirty="0">
                    <a:latin typeface="黑体" panose="02010609060101010101" charset="-122"/>
                    <a:ea typeface="黑体" panose="02010609060101010101" charset="-122"/>
                    <a:sym typeface="+mn-ea"/>
                  </a:rPr>
                  <a:t>f(</a:t>
                </a:r>
                <a:r>
                  <a:rPr lang="en-US" altLang="zh-CN" sz="2400" dirty="0" err="1">
                    <a:latin typeface="黑体" panose="02010609060101010101" charset="-122"/>
                    <a:ea typeface="黑体" panose="02010609060101010101" charset="-122"/>
                    <a:sym typeface="+mn-ea"/>
                  </a:rPr>
                  <a:t>x,t</a:t>
                </a:r>
                <a:r>
                  <a:rPr lang="en-US" altLang="zh-CN" sz="2400" dirty="0">
                    <a:latin typeface="黑体" panose="02010609060101010101" charset="-122"/>
                    <a:ea typeface="黑体" panose="02010609060101010101" charset="-122"/>
                    <a:sym typeface="+mn-ea"/>
                  </a:rPr>
                  <a:t>)</a:t>
                </a:r>
                <a:r>
                  <a:rPr lang="zh-CN" altLang="en-US" sz="2400" dirty="0">
                    <a:latin typeface="黑体" panose="02010609060101010101" charset="-122"/>
                    <a:ea typeface="黑体" panose="02010609060101010101" charset="-122"/>
                    <a:sym typeface="+mn-ea"/>
                  </a:rPr>
                  <a:t>为已知函数，按上述本征函数集展开：</a:t>
                </a:r>
              </a:p>
              <a:p>
                <a:pPr indent="0" algn="ctr" fontAlgn="auto">
                  <a:lnSpc>
                    <a:spcPct val="15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Arial" panose="020B0604020202020204" pitchFamily="34" charset="0"/>
                    <a:sym typeface="+mn-ea"/>
                  </a:rPr>
                  <a:t>f(</a:t>
                </a:r>
                <a:r>
                  <a:rPr lang="en-US" altLang="zh-CN" sz="2400" dirty="0" err="1">
                    <a:latin typeface="Cambria Math" panose="02040503050406030204" pitchFamily="18" charset="0"/>
                    <a:ea typeface="微软雅黑" panose="020B0503020204020204" charset="-122"/>
                    <a:cs typeface="Arial" panose="020B0604020202020204" pitchFamily="34" charset="0"/>
                    <a:sym typeface="+mn-ea"/>
                  </a:rPr>
                  <a:t>x,t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f</m:t>
                            </m:r>
                          </m:e>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 </m:t>
                        </m:r>
                      </m:e>
                    </m:nary>
                    <m:r>
                      <a:rPr lang="en-US" altLang="zh-CN" sz="2400">
                        <a:solidFill>
                          <a:schemeClr val="tx1"/>
                        </a:solidFill>
                        <a:latin typeface="Cambria Math" panose="02040503050406030204" pitchFamily="18" charset="0"/>
                        <a:cs typeface="Cambria Math" panose="02040503050406030204" pitchFamily="18" charset="0"/>
                        <a:sym typeface="+mn-ea"/>
                      </a:rPr>
                      <m:t>,</m:t>
                    </m:r>
                  </m:oMath>
                </a14:m>
                <a:r>
                  <a:rPr lang="en-US" altLang="zh-CN" sz="2400" dirty="0">
                    <a:latin typeface="Cambria Math" panose="02040503050406030204" pitchFamily="18" charset="0"/>
                    <a:ea typeface="微软雅黑" panose="020B0503020204020204" charset="-122"/>
                    <a:cs typeface="Arial" panose="020B0604020202020204" pitchFamily="34" charset="0"/>
                    <a:sym typeface="+mn-ea"/>
                  </a:rPr>
                  <a:t>  </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其中</a:t>
                </a:r>
                <a:r>
                  <a:rPr lang="zh-CN" altLang="en-US"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展开系数</a:t>
                </a:r>
                <a:r>
                  <a:rPr lang="en-US" altLang="zh-CN" sz="2400" dirty="0" err="1">
                    <a:solidFill>
                      <a:srgbClr val="FF0000"/>
                    </a:solidFill>
                    <a:latin typeface="Cambria Math" panose="02040503050406030204" pitchFamily="18" charset="0"/>
                    <a:ea typeface="微软雅黑" panose="020B0503020204020204" charset="-122"/>
                    <a:cs typeface="Arial" panose="020B0604020202020204" pitchFamily="34" charset="0"/>
                    <a:sym typeface="+mn-ea"/>
                  </a:rPr>
                  <a:t>f</a:t>
                </a:r>
                <a:r>
                  <a:rPr lang="en-US" altLang="zh-CN" sz="2400" baseline="-25000" dirty="0" err="1">
                    <a:solidFill>
                      <a:srgbClr val="FF0000"/>
                    </a:solidFill>
                    <a:latin typeface="Cambria Math" panose="02040503050406030204" pitchFamily="18" charset="0"/>
                    <a:ea typeface="微软雅黑" panose="020B0503020204020204" charset="-122"/>
                    <a:cs typeface="Arial" panose="020B0604020202020204" pitchFamily="34" charset="0"/>
                    <a:sym typeface="+mn-ea"/>
                  </a:rPr>
                  <a:t>n</a:t>
                </a:r>
                <a:r>
                  <a:rPr lang="en-US" altLang="zh-CN"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(t)</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是时间</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t</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的函数</a:t>
                </a:r>
              </a:p>
              <a:p>
                <a:pPr indent="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即：</a:t>
                </a:r>
              </a:p>
              <a:p>
                <a:pPr indent="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xdx</m:t>
                      </m:r>
                    </m:oMath>
                  </m:oMathPara>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故：</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r>
                            <a:rPr lang="en-US" sz="2400">
                              <a:latin typeface="Cambria Math" panose="02040503050406030204" pitchFamily="18" charset="0"/>
                            </a:rPr>
                            <m:t>(</m:t>
                          </m:r>
                          <m:sSup>
                            <m:sSupPr>
                              <m:ctrlPr>
                                <a:rPr lang="zh-CN" altLang="en-US" sz="2400" i="1">
                                  <a:latin typeface="Cambria Math" panose="02040503050406030204" pitchFamily="18" charset="0"/>
                                  <a:cs typeface="Cambria Math" panose="02040503050406030204" pitchFamily="18" charset="0"/>
                                  <a:sym typeface="+mn-ea"/>
                                </a:rPr>
                              </m:ctrlPr>
                            </m:sSupPr>
                            <m:e>
                              <m:sSub>
                                <m:sSubPr>
                                  <m:ctrlPr>
                                    <a:rPr lang="zh-CN" altLang="en-US" sz="2400" i="1">
                                      <a:latin typeface="Cambria Math" panose="02040503050406030204" pitchFamily="18" charset="0"/>
                                      <a:cs typeface="Cambria Math" panose="02040503050406030204" pitchFamily="18" charset="0"/>
                                      <a:sym typeface="+mn-ea"/>
                                    </a:rPr>
                                  </m:ctrlPr>
                                </m:sSubPr>
                                <m:e>
                                  <m:r>
                                    <m:rPr>
                                      <m:sty m:val="p"/>
                                    </m:rPr>
                                    <a:rPr lang="en-US" altLang="zh-CN" sz="2400">
                                      <a:latin typeface="Cambria Math" panose="02040503050406030204" pitchFamily="18" charset="0"/>
                                      <a:cs typeface="Cambria Math" panose="02040503050406030204" pitchFamily="18" charset="0"/>
                                      <a:sym typeface="+mn-ea"/>
                                    </a:rPr>
                                    <m:t>g</m:t>
                                  </m:r>
                                </m:e>
                                <m:sub>
                                  <m:r>
                                    <m:rPr>
                                      <m:sty m:val="p"/>
                                    </m:rPr>
                                    <a:rPr lang="en-US" altLang="zh-CN" sz="2400">
                                      <a:latin typeface="Cambria Math" panose="02040503050406030204" pitchFamily="18" charset="0"/>
                                      <a:cs typeface="Cambria Math" panose="02040503050406030204" pitchFamily="18" charset="0"/>
                                      <a:sym typeface="+mn-ea"/>
                                    </a:rPr>
                                    <m:t>n</m:t>
                                  </m:r>
                                </m:sub>
                              </m:sSub>
                            </m:e>
                            <m:sup>
                              <m:r>
                                <a:rPr lang="en-US" altLang="zh-CN" sz="2400">
                                  <a:latin typeface="Cambria Math" panose="02040503050406030204" pitchFamily="18" charset="0"/>
                                  <a:ea typeface="微软雅黑" panose="020B0503020204020204" charset="-122"/>
                                  <a:cs typeface="Times New Roman" panose="02020603050405020304" charset="0"/>
                                  <a:sym typeface="+mn-ea"/>
                                </a:rPr>
                                <m:t>′′</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=0 </m:t>
                          </m:r>
                        </m:e>
                      </m:nary>
                    </m:oMath>
                  </m:oMathPara>
                </a14:m>
                <a:endParaRPr lang="zh-CN" altLang="en-US" sz="2400" dirty="0">
                  <a:latin typeface="黑体" panose="02010609060101010101" charset="-122"/>
                  <a:ea typeface="黑体" panose="02010609060101010101" charset="-122"/>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59055" y="819150"/>
                <a:ext cx="12104370" cy="5210175"/>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74625" y="-31750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59055" y="819150"/>
                <a:ext cx="12104370" cy="5691505"/>
              </a:xfrm>
              <a:prstGeom prst="rect">
                <a:avLst/>
              </a:prstGeom>
              <a:noFill/>
            </p:spPr>
            <p:txBody>
              <a:bodyPr wrap="square" rtlCol="0">
                <a:spAutoFit/>
              </a:bodyPr>
              <a:lstStyle/>
              <a:p>
                <a:pPr indent="45720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即：</a:t>
                </a:r>
                <a14:m>
                  <m:oMath xmlns:m="http://schemas.openxmlformats.org/officeDocument/2006/math">
                    <m:sSup>
                      <m:sSupPr>
                        <m:ctrlPr>
                          <a:rPr lang="zh-CN" altLang="en-US" sz="2400" i="1">
                            <a:latin typeface="Cambria Math" panose="02040503050406030204" pitchFamily="18" charset="0"/>
                            <a:cs typeface="Cambria Math" panose="02040503050406030204" pitchFamily="18" charset="0"/>
                            <a:sym typeface="+mn-ea"/>
                          </a:rPr>
                        </m:ctrlPr>
                      </m:sSupPr>
                      <m:e>
                        <m:sSub>
                          <m:sSubPr>
                            <m:ctrlPr>
                              <a:rPr lang="zh-CN" altLang="en-US" sz="2400" i="1">
                                <a:latin typeface="Cambria Math" panose="02040503050406030204" pitchFamily="18" charset="0"/>
                                <a:cs typeface="Cambria Math" panose="02040503050406030204" pitchFamily="18" charset="0"/>
                                <a:sym typeface="+mn-ea"/>
                              </a:rPr>
                            </m:ctrlPr>
                          </m:sSubPr>
                          <m:e>
                            <m:r>
                              <m:rPr>
                                <m:sty m:val="p"/>
                              </m:rPr>
                              <a:rPr lang="en-US" altLang="zh-CN" sz="2400">
                                <a:latin typeface="Cambria Math" panose="02040503050406030204" pitchFamily="18" charset="0"/>
                                <a:cs typeface="Cambria Math" panose="02040503050406030204" pitchFamily="18" charset="0"/>
                                <a:sym typeface="+mn-ea"/>
                              </a:rPr>
                              <m:t>g</m:t>
                            </m:r>
                          </m:e>
                          <m:sub>
                            <m:r>
                              <m:rPr>
                                <m:sty m:val="p"/>
                              </m:rPr>
                              <a:rPr lang="en-US" altLang="zh-CN" sz="2400">
                                <a:latin typeface="Cambria Math" panose="02040503050406030204" pitchFamily="18" charset="0"/>
                                <a:cs typeface="Cambria Math" panose="02040503050406030204" pitchFamily="18" charset="0"/>
                                <a:sym typeface="+mn-ea"/>
                              </a:rPr>
                              <m:t>n</m:t>
                            </m:r>
                          </m:sub>
                        </m:sSub>
                      </m:e>
                      <m:sup>
                        <m:r>
                          <a:rPr lang="en-US" altLang="zh-CN" sz="2400">
                            <a:latin typeface="Cambria Math" panose="02040503050406030204" pitchFamily="18" charset="0"/>
                            <a:ea typeface="微软雅黑" panose="020B0503020204020204" charset="-122"/>
                            <a:cs typeface="Times New Roman" panose="02020603050405020304" charset="0"/>
                            <a:sym typeface="+mn-ea"/>
                          </a:rPr>
                          <m:t>′′</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oMath>
                </a14:m>
                <a:r>
                  <a:rPr lang="en-US" altLang="zh-CN" sz="2400" dirty="0">
                    <a:latin typeface="黑体" panose="02010609060101010101" charset="-122"/>
                    <a:ea typeface="黑体" panose="02010609060101010101" charset="-122"/>
                    <a:sym typeface="+mn-ea"/>
                  </a:rPr>
                  <a:t>   </a:t>
                </a:r>
                <a:r>
                  <a:rPr lang="zh-CN" altLang="en-US" sz="2400" dirty="0">
                    <a:latin typeface="黑体" panose="02010609060101010101" charset="-122"/>
                    <a:ea typeface="黑体" panose="02010609060101010101" charset="-122"/>
                    <a:sym typeface="+mn-ea"/>
                  </a:rPr>
                  <a:t>初始条件：</a:t>
                </a:r>
                <a:r>
                  <a:rPr lang="en-US" altLang="zh-CN" sz="2400" dirty="0" err="1">
                    <a:latin typeface="黑体" panose="02010609060101010101" charset="-122"/>
                    <a:ea typeface="黑体" panose="02010609060101010101" charset="-122"/>
                    <a:sym typeface="+mn-ea"/>
                  </a:rPr>
                  <a:t>g</a:t>
                </a:r>
                <a:r>
                  <a:rPr lang="en-US" altLang="zh-CN" sz="2400" baseline="-25000" dirty="0" err="1">
                    <a:latin typeface="黑体" panose="02010609060101010101" charset="-122"/>
                    <a:ea typeface="黑体" panose="02010609060101010101" charset="-122"/>
                    <a:sym typeface="+mn-ea"/>
                  </a:rPr>
                  <a:t>n</a:t>
                </a:r>
                <a:r>
                  <a:rPr lang="en-US" altLang="zh-CN" sz="2400" dirty="0">
                    <a:latin typeface="黑体" panose="02010609060101010101" charset="-122"/>
                    <a:ea typeface="黑体" panose="02010609060101010101" charset="-122"/>
                    <a:sym typeface="+mn-ea"/>
                  </a:rPr>
                  <a:t>(0)=0   </a:t>
                </a:r>
                <a14:m>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g</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’(0)=0</m:t>
                    </m:r>
                  </m:oMath>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r>
                  <a:rPr lang="en-US" altLang="zh-CN" sz="2000" dirty="0">
                    <a:solidFill>
                      <a:srgbClr val="FF0000"/>
                    </a:solidFill>
                    <a:latin typeface="黑体" panose="02010609060101010101" charset="-122"/>
                    <a:ea typeface="黑体" panose="02010609060101010101" charset="-122"/>
                    <a:sym typeface="+mn-ea"/>
                  </a:rPr>
                  <a:t>    </a:t>
                </a:r>
                <a:r>
                  <a:rPr lang="en-US" altLang="zh-CN" sz="2400" dirty="0" err="1">
                    <a:latin typeface="黑体" panose="02010609060101010101" charset="-122"/>
                    <a:ea typeface="黑体" panose="02010609060101010101" charset="-122"/>
                    <a:sym typeface="+mn-ea"/>
                  </a:rPr>
                  <a:t>对上述常微分方程两端取拉普拉斯变换</a:t>
                </a:r>
                <a:r>
                  <a:rPr lang="zh-CN" altLang="en-US" sz="2400" dirty="0">
                    <a:latin typeface="黑体" panose="02010609060101010101" charset="-122"/>
                    <a:ea typeface="黑体" panose="02010609060101010101" charset="-122"/>
                    <a:sym typeface="+mn-ea"/>
                  </a:rPr>
                  <a:t>，得到象函数的代数方程</a:t>
                </a:r>
                <a:r>
                  <a:rPr lang="en-US" altLang="zh-CN" sz="2400" dirty="0">
                    <a:latin typeface="黑体" panose="02010609060101010101" charset="-122"/>
                    <a:ea typeface="黑体" panose="02010609060101010101" charset="-122"/>
                    <a:sym typeface="+mn-ea"/>
                  </a:rPr>
                  <a:t>：</a:t>
                </a:r>
              </a:p>
              <a:p>
                <a:pPr indent="0" fontAlgn="auto">
                  <a:lnSpc>
                    <a:spcPct val="150000"/>
                  </a:lnSpc>
                  <a:buFont typeface="Wingdings" panose="05000000000000000000" charset="0"/>
                  <a:buNone/>
                </a:pPr>
                <a14:m>
                  <m:oMathPara xmlns:m="http://schemas.openxmlformats.org/officeDocument/2006/math">
                    <m:oMathParaPr>
                      <m:jc m:val="centerGroup"/>
                    </m:oMathParaPr>
                    <m:oMath xmlns:m="http://schemas.openxmlformats.org/officeDocument/2006/math">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e>
                        <m:sup>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(0)−</m:t>
                      </m:r>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g</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r>
                        <a:rPr lang="en-US" altLang="zh-CN" sz="2400">
                          <a:solidFill>
                            <a:schemeClr val="tx1"/>
                          </a:solidFill>
                          <a:latin typeface="Cambria Math" panose="02040503050406030204" pitchFamily="18" charset="0"/>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p</m:t>
                      </m:r>
                      <m:r>
                        <a:rPr lang="en-US" sz="2400">
                          <a:latin typeface="Cambria Math" panose="02040503050406030204" pitchFamily="18" charset="0"/>
                        </a:rPr>
                        <m:t>)−</m:t>
                      </m:r>
                      <m:sSub>
                        <m:sSubPr>
                          <m:ctrlPr>
                            <a:rPr lang="en-US" sz="2400" i="1">
                              <a:latin typeface="Cambria Math" panose="02040503050406030204" pitchFamily="18" charset="0"/>
                              <a:cs typeface="Cambria Math" panose="02040503050406030204" pitchFamily="18" charset="0"/>
                            </a:rPr>
                          </m:ctrlPr>
                        </m:sSubPr>
                        <m:e>
                          <m:r>
                            <m:rPr>
                              <m:sty m:val="p"/>
                            </m:rPr>
                            <a:rPr lang="en-US" sz="2400">
                              <a:latin typeface="Cambria Math" panose="02040503050406030204" pitchFamily="18" charset="0"/>
                              <a:cs typeface="Cambria Math" panose="02040503050406030204" pitchFamily="18" charset="0"/>
                            </a:rPr>
                            <m:t>F</m:t>
                          </m:r>
                        </m:e>
                        <m:sub>
                          <m:r>
                            <m:rPr>
                              <m:sty m:val="p"/>
                            </m:rPr>
                            <a:rPr lang="en-US" sz="2400">
                              <a:latin typeface="Cambria Math" panose="02040503050406030204" pitchFamily="18" charset="0"/>
                              <a:cs typeface="Cambria Math" panose="02040503050406030204" pitchFamily="18" charset="0"/>
                            </a:rPr>
                            <m:t>n</m:t>
                          </m:r>
                        </m:sub>
                      </m:sSub>
                      <m:r>
                        <a:rPr lang="en-US" sz="2400">
                          <a:latin typeface="Cambria Math" panose="02040503050406030204" pitchFamily="18" charset="0"/>
                          <a:cs typeface="Cambria Math" panose="02040503050406030204" pitchFamily="18" charset="0"/>
                        </a:rPr>
                        <m:t>(</m:t>
                      </m:r>
                      <m:r>
                        <m:rPr>
                          <m:sty m:val="p"/>
                        </m:rPr>
                        <a:rPr lang="en-US" sz="2400">
                          <a:latin typeface="Cambria Math" panose="02040503050406030204" pitchFamily="18" charset="0"/>
                          <a:cs typeface="Cambria Math" panose="02040503050406030204" pitchFamily="18" charset="0"/>
                        </a:rPr>
                        <m:t>p</m:t>
                      </m:r>
                      <m:r>
                        <a:rPr lang="en-US" sz="2400">
                          <a:latin typeface="Cambria Math" panose="02040503050406030204" pitchFamily="18" charset="0"/>
                          <a:cs typeface="Cambria Math" panose="02040503050406030204" pitchFamily="18" charset="0"/>
                        </a:rPr>
                        <m:t>)=0</m:t>
                      </m:r>
                    </m:oMath>
                  </m:oMathPara>
                </a14:m>
                <a:endParaRPr lang="en-US" sz="2400" dirty="0">
                  <a:latin typeface="Cambria Math" panose="02040503050406030204" pitchFamily="18" charset="0"/>
                  <a:cs typeface="Cambria Math" panose="02040503050406030204" pitchFamily="18" charset="0"/>
                </a:endParaRPr>
              </a:p>
              <a:p>
                <a:pPr indent="0" fontAlgn="auto">
                  <a:lnSpc>
                    <a:spcPct val="150000"/>
                  </a:lnSpc>
                  <a:buFont typeface="Wingdings" panose="05000000000000000000" charset="0"/>
                  <a:buNone/>
                </a:pPr>
                <a14:m>
                  <m:oMathPara xmlns:m="http://schemas.openxmlformats.org/officeDocument/2006/math">
                    <m:oMathParaPr>
                      <m:jc m:val="centerGroup"/>
                    </m:oMathParaPr>
                    <m:oMath xmlns:m="http://schemas.openxmlformats.org/officeDocument/2006/math">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e>
                        <m:sup>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p</m:t>
                      </m:r>
                      <m:r>
                        <a:rPr lang="en-US" sz="2400">
                          <a:latin typeface="Cambria Math" panose="02040503050406030204" pitchFamily="18" charset="0"/>
                        </a:rPr>
                        <m:t>)−</m:t>
                      </m:r>
                      <m:sSub>
                        <m:sSubPr>
                          <m:ctrlPr>
                            <a:rPr lang="en-US" sz="2400" i="1">
                              <a:latin typeface="Cambria Math" panose="02040503050406030204" pitchFamily="18" charset="0"/>
                              <a:cs typeface="Cambria Math" panose="02040503050406030204" pitchFamily="18" charset="0"/>
                            </a:rPr>
                          </m:ctrlPr>
                        </m:sSubPr>
                        <m:e>
                          <m:r>
                            <m:rPr>
                              <m:sty m:val="p"/>
                            </m:rPr>
                            <a:rPr lang="en-US" sz="2400">
                              <a:latin typeface="Cambria Math" panose="02040503050406030204" pitchFamily="18" charset="0"/>
                              <a:cs typeface="Cambria Math" panose="02040503050406030204" pitchFamily="18" charset="0"/>
                            </a:rPr>
                            <m:t>F</m:t>
                          </m:r>
                        </m:e>
                        <m:sub>
                          <m:r>
                            <m:rPr>
                              <m:sty m:val="p"/>
                            </m:rPr>
                            <a:rPr lang="en-US" sz="2400">
                              <a:latin typeface="Cambria Math" panose="02040503050406030204" pitchFamily="18" charset="0"/>
                              <a:cs typeface="Cambria Math" panose="02040503050406030204" pitchFamily="18" charset="0"/>
                            </a:rPr>
                            <m:t>n</m:t>
                          </m:r>
                        </m:sub>
                      </m:sSub>
                      <m:r>
                        <a:rPr lang="en-US" sz="2400">
                          <a:latin typeface="Cambria Math" panose="02040503050406030204" pitchFamily="18" charset="0"/>
                          <a:cs typeface="Cambria Math" panose="02040503050406030204" pitchFamily="18" charset="0"/>
                        </a:rPr>
                        <m:t>(</m:t>
                      </m:r>
                      <m:r>
                        <m:rPr>
                          <m:sty m:val="p"/>
                        </m:rPr>
                        <a:rPr lang="en-US" sz="2400">
                          <a:latin typeface="Cambria Math" panose="02040503050406030204" pitchFamily="18" charset="0"/>
                          <a:cs typeface="Cambria Math" panose="02040503050406030204" pitchFamily="18" charset="0"/>
                        </a:rPr>
                        <m:t>p</m:t>
                      </m:r>
                      <m:r>
                        <a:rPr lang="en-US" sz="2400">
                          <a:latin typeface="Cambria Math" panose="02040503050406030204" pitchFamily="18" charset="0"/>
                          <a:cs typeface="Cambria Math" panose="02040503050406030204" pitchFamily="18" charset="0"/>
                        </a:rPr>
                        <m:t>)=0</m:t>
                      </m:r>
                    </m:oMath>
                  </m:oMathPara>
                </a14:m>
                <a:endParaRPr lang="en-US" sz="2400" dirty="0">
                  <a:latin typeface="Cambria Math" panose="02040503050406030204" pitchFamily="18" charset="0"/>
                  <a:cs typeface="Cambria Math" panose="02040503050406030204" pitchFamily="18" charset="0"/>
                </a:endParaRPr>
              </a:p>
              <a:p>
                <a:pPr indent="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cs typeface="Cambria Math" panose="02040503050406030204" pitchFamily="18" charset="0"/>
                    <a:sym typeface="+mn-ea"/>
                  </a:rPr>
                  <a:t>其中，</a:t>
                </a:r>
                <a14:m>
                  <m:oMath xmlns:m="http://schemas.openxmlformats.org/officeDocument/2006/math">
                    <m:sSub>
                      <m:sSubPr>
                        <m:ctrlPr>
                          <a:rPr lang="zh-CN" altLang="en-US"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G</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p</m:t>
                    </m:r>
                    <m:r>
                      <a:rPr lang="en-US" altLang="zh-CN" sz="2400" dirty="0">
                        <a:latin typeface="Cambria Math" panose="02040503050406030204" pitchFamily="18" charset="0"/>
                        <a:ea typeface="黑体" panose="02010609060101010101" charset="-122"/>
                        <a:cs typeface="Cambria Math" panose="02040503050406030204" pitchFamily="18" charset="0"/>
                      </a:rPr>
                      <m:t>)=</m:t>
                    </m:r>
                    <m:r>
                      <a:rPr lang="en-US" altLang="zh-CN" sz="2400" i="1" dirty="0">
                        <a:latin typeface="Cambria Math" panose="02040503050406030204" pitchFamily="18" charset="0"/>
                        <a:ea typeface="黑体" panose="02010609060101010101" charset="-122"/>
                        <a:cs typeface="Cambria Math" panose="02040503050406030204" pitchFamily="18" charset="0"/>
                      </a:rPr>
                      <m:t>𝐿</m:t>
                    </m:r>
                    <m:r>
                      <a:rPr lang="en-US" altLang="zh-CN" sz="2400" dirty="0">
                        <a:latin typeface="Cambria Math" panose="02040503050406030204" pitchFamily="18" charset="0"/>
                        <a:ea typeface="黑体" panose="02010609060101010101" charset="-122"/>
                        <a:cs typeface="Cambria Math" panose="02040503050406030204" pitchFamily="18" charset="0"/>
                      </a:rPr>
                      <m:t>{</m:t>
                    </m:r>
                    <m:sSub>
                      <m:sSubPr>
                        <m:ctrlPr>
                          <a:rPr lang="en-US" altLang="zh-CN" sz="2400" i="1" dirty="0">
                            <a:latin typeface="Cambria Math" panose="02040503050406030204" pitchFamily="18" charset="0"/>
                            <a:ea typeface="黑体" panose="02010609060101010101" charset="-122"/>
                            <a:cs typeface="Cambria Math" panose="02040503050406030204" pitchFamily="18" charset="0"/>
                          </a:rPr>
                        </m:ctrlPr>
                      </m:sSubPr>
                      <m:e>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g</m:t>
                        </m:r>
                      </m:e>
                      <m:sub>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n</m:t>
                        </m:r>
                      </m:sub>
                    </m:sSub>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x</m:t>
                    </m:r>
                    <m:r>
                      <a:rPr lang="en-US" altLang="zh-CN" sz="2400" dirty="0">
                        <a:latin typeface="Cambria Math" panose="02040503050406030204" pitchFamily="18" charset="0"/>
                        <a:ea typeface="黑体" panose="02010609060101010101" charset="-122"/>
                        <a:cs typeface="Cambria Math" panose="02040503050406030204" pitchFamily="18" charset="0"/>
                      </a:rPr>
                      <m:t>)}   </m:t>
                    </m:r>
                    <m:sSub>
                      <m:sSubPr>
                        <m:ctrlPr>
                          <a:rPr lang="zh-CN" altLang="en-US"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p</m:t>
                    </m:r>
                    <m:r>
                      <a:rPr lang="en-US" altLang="zh-CN" sz="2400" dirty="0">
                        <a:latin typeface="Cambria Math" panose="02040503050406030204" pitchFamily="18" charset="0"/>
                        <a:ea typeface="黑体" panose="02010609060101010101" charset="-122"/>
                        <a:cs typeface="Cambria Math" panose="02040503050406030204" pitchFamily="18" charset="0"/>
                      </a:rPr>
                      <m:t>)=</m:t>
                    </m:r>
                    <m:r>
                      <a:rPr lang="en-US" altLang="zh-CN" sz="2400" i="1" dirty="0">
                        <a:latin typeface="Cambria Math" panose="02040503050406030204" pitchFamily="18" charset="0"/>
                        <a:ea typeface="黑体" panose="02010609060101010101" charset="-122"/>
                        <a:cs typeface="Cambria Math" panose="02040503050406030204" pitchFamily="18" charset="0"/>
                      </a:rPr>
                      <m:t>𝐿</m:t>
                    </m:r>
                    <m:r>
                      <a:rPr lang="en-US" altLang="zh-CN" sz="2400" dirty="0">
                        <a:latin typeface="Cambria Math" panose="02040503050406030204" pitchFamily="18" charset="0"/>
                        <a:ea typeface="黑体" panose="02010609060101010101" charset="-122"/>
                        <a:cs typeface="Cambria Math" panose="02040503050406030204" pitchFamily="18" charset="0"/>
                      </a:rPr>
                      <m:t>{</m:t>
                    </m:r>
                    <m:sSub>
                      <m:sSubPr>
                        <m:ctrlPr>
                          <a:rPr lang="en-US" altLang="zh-CN" sz="2400" i="1" dirty="0">
                            <a:latin typeface="Cambria Math" panose="02040503050406030204" pitchFamily="18" charset="0"/>
                            <a:ea typeface="黑体" panose="02010609060101010101" charset="-122"/>
                            <a:cs typeface="Cambria Math" panose="02040503050406030204" pitchFamily="18" charset="0"/>
                          </a:rPr>
                        </m:ctrlPr>
                      </m:sSubPr>
                      <m:e>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f</m:t>
                        </m:r>
                      </m:e>
                      <m:sub>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n</m:t>
                        </m:r>
                      </m:sub>
                    </m:sSub>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x</m:t>
                    </m:r>
                    <m:r>
                      <a:rPr lang="en-US" altLang="zh-CN" sz="2400" dirty="0">
                        <a:latin typeface="Cambria Math" panose="02040503050406030204" pitchFamily="18" charset="0"/>
                        <a:ea typeface="黑体" panose="02010609060101010101" charset="-122"/>
                        <a:cs typeface="Cambria Math" panose="02040503050406030204" pitchFamily="18" charset="0"/>
                      </a:rPr>
                      <m:t>)}</m:t>
                    </m:r>
                    <m:r>
                      <a:rPr lang="en-US" altLang="zh-CN" sz="2400" dirty="0">
                        <a:latin typeface="Cambria Math" panose="02040503050406030204" pitchFamily="18" charset="0"/>
                        <a:ea typeface="黑体" panose="02010609060101010101" charset="-122"/>
                        <a:cs typeface="Cambria Math" panose="02040503050406030204" pitchFamily="18" charset="0"/>
                      </a:rPr>
                      <m:t>分别是</m:t>
                    </m:r>
                    <m:sSub>
                      <m:sSubPr>
                        <m:ctrlPr>
                          <a:rPr lang="en-US" altLang="zh-CN" sz="2400" i="1" dirty="0">
                            <a:latin typeface="Cambria Math" panose="02040503050406030204" pitchFamily="18" charset="0"/>
                            <a:ea typeface="黑体" panose="02010609060101010101" charset="-122"/>
                            <a:cs typeface="Cambria Math" panose="02040503050406030204" pitchFamily="18" charset="0"/>
                          </a:rPr>
                        </m:ctrlPr>
                      </m:sSubPr>
                      <m:e>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g</m:t>
                        </m:r>
                      </m:e>
                      <m:sub>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n</m:t>
                        </m:r>
                      </m:sub>
                    </m:sSub>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x</m:t>
                    </m:r>
                    <m:r>
                      <a:rPr lang="en-US" altLang="zh-CN" sz="2400" dirty="0">
                        <a:latin typeface="Cambria Math" panose="02040503050406030204" pitchFamily="18" charset="0"/>
                        <a:ea typeface="黑体" panose="02010609060101010101" charset="-122"/>
                        <a:cs typeface="Cambria Math" panose="02040503050406030204" pitchFamily="18" charset="0"/>
                      </a:rPr>
                      <m:t>)</m:t>
                    </m:r>
                    <m:r>
                      <a:rPr lang="en-US" altLang="zh-CN" sz="2400" dirty="0">
                        <a:latin typeface="Cambria Math" panose="02040503050406030204" pitchFamily="18" charset="0"/>
                        <a:ea typeface="黑体" panose="02010609060101010101" charset="-122"/>
                        <a:cs typeface="Cambria Math" panose="02040503050406030204" pitchFamily="18" charset="0"/>
                      </a:rPr>
                      <m:t>和</m:t>
                    </m:r>
                    <m:sSub>
                      <m:sSubPr>
                        <m:ctrlPr>
                          <a:rPr lang="en-US" altLang="zh-CN" sz="2400" i="1" dirty="0">
                            <a:latin typeface="Cambria Math" panose="02040503050406030204" pitchFamily="18" charset="0"/>
                            <a:ea typeface="黑体" panose="02010609060101010101" charset="-122"/>
                            <a:cs typeface="Cambria Math" panose="02040503050406030204" pitchFamily="18" charset="0"/>
                          </a:rPr>
                        </m:ctrlPr>
                      </m:sSubPr>
                      <m:e>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f</m:t>
                        </m:r>
                      </m:e>
                      <m:sub>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n</m:t>
                        </m:r>
                      </m:sub>
                    </m:sSub>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x</m:t>
                    </m:r>
                    <m:r>
                      <a:rPr lang="en-US" altLang="zh-CN" sz="2400" dirty="0">
                        <a:latin typeface="Cambria Math" panose="02040503050406030204" pitchFamily="18" charset="0"/>
                        <a:ea typeface="黑体" panose="02010609060101010101" charset="-122"/>
                        <a:cs typeface="Cambria Math" panose="02040503050406030204" pitchFamily="18" charset="0"/>
                      </a:rPr>
                      <m:t>)</m:t>
                    </m:r>
                    <m:r>
                      <a:rPr lang="en-US" altLang="zh-CN" sz="2400" dirty="0">
                        <a:latin typeface="Cambria Math" panose="02040503050406030204" pitchFamily="18" charset="0"/>
                        <a:ea typeface="黑体" panose="02010609060101010101" charset="-122"/>
                        <a:cs typeface="Cambria Math" panose="02040503050406030204" pitchFamily="18" charset="0"/>
                      </a:rPr>
                      <m:t>的象函数</m:t>
                    </m:r>
                    <m:r>
                      <a:rPr lang="en-US" altLang="zh-CN" sz="2400" dirty="0">
                        <a:latin typeface="Cambria Math" panose="02040503050406030204" pitchFamily="18" charset="0"/>
                        <a:ea typeface="黑体" panose="02010609060101010101" charset="-122"/>
                        <a:cs typeface="Cambria Math" panose="02040503050406030204" pitchFamily="18" charset="0"/>
                      </a:rPr>
                      <m:t> :</m:t>
                    </m:r>
                  </m:oMath>
                </a14:m>
                <a:endParaRPr lang="zh-CN" altLang="en-US" sz="2400" dirty="0">
                  <a:latin typeface="黑体" panose="02010609060101010101" charset="-122"/>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sSub>
                            <m:sSubPr>
                              <m:ctrlPr>
                                <a:rPr lang="en-US" sz="2400" i="1">
                                  <a:latin typeface="Cambria Math" panose="02040503050406030204" pitchFamily="18" charset="0"/>
                                  <a:cs typeface="Cambria Math" panose="02040503050406030204" pitchFamily="18" charset="0"/>
                                </a:rPr>
                              </m:ctrlPr>
                            </m:sSubPr>
                            <m:e>
                              <m:r>
                                <m:rPr>
                                  <m:sty m:val="p"/>
                                </m:rPr>
                                <a:rPr lang="en-US" sz="2400">
                                  <a:latin typeface="Cambria Math" panose="02040503050406030204" pitchFamily="18" charset="0"/>
                                  <a:cs typeface="Cambria Math" panose="02040503050406030204" pitchFamily="18" charset="0"/>
                                </a:rPr>
                                <m:t>F</m:t>
                              </m:r>
                            </m:e>
                            <m:sub>
                              <m:r>
                                <m:rPr>
                                  <m:sty m:val="p"/>
                                </m:rPr>
                                <a:rPr lang="en-US" sz="2400">
                                  <a:latin typeface="Cambria Math" panose="02040503050406030204" pitchFamily="18" charset="0"/>
                                  <a:cs typeface="Cambria Math" panose="02040503050406030204" pitchFamily="18" charset="0"/>
                                </a:rPr>
                                <m:t>n</m:t>
                              </m:r>
                            </m:sub>
                          </m:sSub>
                          <m:r>
                            <a:rPr lang="en-US" sz="2400">
                              <a:latin typeface="Cambria Math" panose="02040503050406030204" pitchFamily="18" charset="0"/>
                              <a:cs typeface="Cambria Math" panose="02040503050406030204" pitchFamily="18" charset="0"/>
                            </a:rPr>
                            <m:t>(</m:t>
                          </m:r>
                          <m:r>
                            <m:rPr>
                              <m:sty m:val="p"/>
                            </m:rPr>
                            <a:rPr lang="en-US" sz="2400">
                              <a:latin typeface="Cambria Math" panose="02040503050406030204" pitchFamily="18" charset="0"/>
                              <a:cs typeface="Cambria Math" panose="02040503050406030204" pitchFamily="18" charset="0"/>
                            </a:rPr>
                            <m:t>p</m:t>
                          </m:r>
                          <m:r>
                            <a:rPr lang="en-US" sz="2400">
                              <a:latin typeface="Cambria Math" panose="02040503050406030204" pitchFamily="18" charset="0"/>
                              <a:cs typeface="Cambria Math" panose="02040503050406030204" pitchFamily="18" charset="0"/>
                            </a:rPr>
                            <m:t>)</m:t>
                          </m:r>
                        </m:num>
                        <m:den>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𝑝</m:t>
                              </m:r>
                            </m:e>
                            <m: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𝑎𝑛</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num>
                                <m:den>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𝐿</m:t>
                                  </m:r>
                                </m:den>
                              </m:f>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e>
                            <m: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den>
                      </m:f>
                    </m:oMath>
                  </m:oMathPara>
                </a14:m>
                <a:endParaRPr lang="zh-CN" altLang="en-US" sz="2400" dirty="0">
                  <a:latin typeface="黑体" panose="02010609060101010101" charset="-122"/>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endParaRPr lang="zh-CN" altLang="en-US" sz="2400" dirty="0">
                  <a:latin typeface="黑体" panose="02010609060101010101" charset="-122"/>
                  <a:ea typeface="黑体" panose="02010609060101010101" charset="-122"/>
                  <a:cs typeface="Cambria Math" panose="02040503050406030204" pitchFamily="18"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59055" y="819150"/>
                <a:ext cx="12104370" cy="5691505"/>
              </a:xfrm>
              <a:prstGeom prst="rect">
                <a:avLst/>
              </a:prstGeom>
              <a:blipFill rotWithShape="1">
                <a:blip r:embed="rId5"/>
                <a:stretch>
                  <a:fillRect/>
                </a:stretch>
              </a:blipFill>
            </p:spPr>
            <p:txBody>
              <a:bodyPr/>
              <a:lstStyle/>
              <a:p>
                <a:r>
                  <a:rPr lang="zh-CN" altLang="en-US">
                    <a:noFill/>
                  </a:rPr>
                  <a:t> </a:t>
                </a:r>
              </a:p>
            </p:txBody>
          </p:sp>
        </mc:Fallback>
      </mc:AlternateContent>
      <p:sp>
        <p:nvSpPr>
          <p:cNvPr id="3" name="矩形 2"/>
          <p:cNvSpPr/>
          <p:nvPr/>
        </p:nvSpPr>
        <p:spPr>
          <a:xfrm>
            <a:off x="2520335" y="2257992"/>
            <a:ext cx="3492500" cy="485775"/>
          </a:xfrm>
          <a:prstGeom prst="rect">
            <a:avLst/>
          </a:prstGeom>
          <a:noFill/>
          <a:ln w="28575"/>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169670" y="895350"/>
            <a:ext cx="878205" cy="485775"/>
          </a:xfrm>
          <a:prstGeom prst="rect">
            <a:avLst/>
          </a:prstGeom>
          <a:noFill/>
          <a:ln w="28575"/>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430145" y="832485"/>
            <a:ext cx="1457960" cy="55689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385560" y="2178050"/>
            <a:ext cx="1633220" cy="66548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222115" y="814705"/>
            <a:ext cx="636270" cy="556895"/>
          </a:xfrm>
          <a:prstGeom prst="rect">
            <a:avLst/>
          </a:prstGeom>
          <a:noFill/>
          <a:ln w="28575">
            <a:solidFill>
              <a:srgbClr val="00B05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379460" y="2178050"/>
            <a:ext cx="722630" cy="556895"/>
          </a:xfrm>
          <a:prstGeom prst="rect">
            <a:avLst/>
          </a:prstGeom>
          <a:noFill/>
          <a:ln w="28575">
            <a:solidFill>
              <a:srgbClr val="00B05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5851250" y="5208996"/>
            <a:ext cx="1633220" cy="564673"/>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10" grpId="0" animBg="1"/>
      <p:bldP spid="11" grpId="0" animBg="1"/>
      <p:bldP spid="12" grpId="0" animBg="1"/>
      <p:bldP spid="13" grpId="0" animBg="1"/>
      <p:bldP spid="9"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74625" y="-31750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87630" y="819989"/>
                <a:ext cx="12016740" cy="3540072"/>
              </a:xfrm>
              <a:prstGeom prst="rect">
                <a:avLst/>
              </a:prstGeom>
              <a:noFill/>
            </p:spPr>
            <p:txBody>
              <a:bodyPr wrap="square" rtlCol="0">
                <a:spAutoFit/>
              </a:bodyPr>
              <a:lstStyle/>
              <a:p>
                <a:pPr indent="457200">
                  <a:lnSpc>
                    <a:spcPct val="150000"/>
                  </a:lnSpc>
                </a:pPr>
                <a:r>
                  <a:rPr lang="zh-CN" altLang="en-US" sz="2400" dirty="0">
                    <a:latin typeface="黑体" panose="02010609060101010101" charset="-122"/>
                    <a:ea typeface="黑体" panose="02010609060101010101" charset="-122"/>
                    <a:sym typeface="+mn-ea"/>
                  </a:rPr>
                  <a:t>对上式进行反演，利用卷积定理：</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dirty="0">
                              <a:latin typeface="Cambria Math" panose="02040503050406030204" pitchFamily="18" charset="0"/>
                              <a:ea typeface="黑体" panose="02010609060101010101" charset="-122"/>
                              <a:cs typeface="Cambria Math" panose="02040503050406030204" pitchFamily="18" charset="0"/>
                            </a:rPr>
                          </m:ctrlPr>
                        </m:sSubPr>
                        <m:e>
                          <m:r>
                            <a:rPr lang="en-US" altLang="zh-CN" sz="2400" i="1" dirty="0">
                              <a:latin typeface="Cambria Math" panose="02040503050406030204" pitchFamily="18" charset="0"/>
                              <a:ea typeface="黑体" panose="02010609060101010101" charset="-122"/>
                              <a:cs typeface="Cambria Math" panose="02040503050406030204" pitchFamily="18" charset="0"/>
                            </a:rPr>
                            <m:t>𝑔</m:t>
                          </m:r>
                        </m:e>
                        <m:sub>
                          <m:r>
                            <a:rPr lang="en-US" altLang="zh-CN" sz="2400" i="1" dirty="0">
                              <a:latin typeface="Cambria Math" panose="02040503050406030204" pitchFamily="18" charset="0"/>
                              <a:ea typeface="黑体" panose="02010609060101010101" charset="-122"/>
                              <a:cs typeface="Cambria Math" panose="02040503050406030204" pitchFamily="18" charset="0"/>
                            </a:rPr>
                            <m:t>𝑛</m:t>
                          </m:r>
                        </m:sub>
                      </m:sSub>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t</m:t>
                      </m:r>
                      <m:r>
                        <a:rPr lang="en-US" altLang="zh-CN" sz="2400" dirty="0">
                          <a:latin typeface="Cambria Math" panose="02040503050406030204" pitchFamily="18" charset="0"/>
                          <a:ea typeface="黑体" panose="02010609060101010101" charset="-122"/>
                          <a:cs typeface="Cambria Math" panose="02040503050406030204" pitchFamily="18" charset="0"/>
                        </a:rPr>
                        <m:t>)=</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L</m:t>
                          </m:r>
                        </m:num>
                        <m:den>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an</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den>
                      </m:f>
                      <m:nary>
                        <m:naryPr>
                          <m:limLoc m:val="subSup"/>
                          <m:ctrlPr>
                            <a:rPr lang="en-US" altLang="zh-CN" sz="2400" i="1" dirty="0">
                              <a:latin typeface="Cambria Math" panose="02040503050406030204" pitchFamily="18" charset="0"/>
                              <a:ea typeface="黑体" panose="02010609060101010101" charset="-122"/>
                              <a:cs typeface="Cambria Math" panose="02040503050406030204" pitchFamily="18" charset="0"/>
                            </a:rPr>
                          </m:ctrlPr>
                        </m:naryPr>
                        <m:sub>
                          <m:r>
                            <a:rPr lang="en-US" altLang="zh-CN" sz="2400" dirty="0">
                              <a:latin typeface="Cambria Math" panose="02040503050406030204" pitchFamily="18" charset="0"/>
                              <a:ea typeface="黑体" panose="02010609060101010101" charset="-122"/>
                              <a:cs typeface="Cambria Math" panose="02040503050406030204" pitchFamily="18" charset="0"/>
                            </a:rPr>
                            <m:t>0</m:t>
                          </m:r>
                        </m:sub>
                        <m:sup>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t</m:t>
                          </m:r>
                        </m:sup>
                        <m:e>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f</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ξ</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sin</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an</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L</m:t>
                              </m:r>
                            </m:den>
                          </m:f>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t</m:t>
                          </m:r>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ξ</m:t>
                          </m:r>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dξ</m:t>
                          </m:r>
                        </m:e>
                      </m:nary>
                    </m:oMath>
                  </m:oMathPara>
                </a14:m>
                <a:endParaRPr lang="en-US" altLang="zh-CN" sz="2400" dirty="0">
                  <a:latin typeface="Cambria Math" panose="02040503050406030204" pitchFamily="18" charset="0"/>
                  <a:ea typeface="黑体" panose="02010609060101010101" charset="-122"/>
                  <a:cs typeface="Cambria Math" panose="02040503050406030204" pitchFamily="18" charset="0"/>
                </a:endParaRPr>
              </a:p>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故：</a:t>
                </a:r>
                <a:r>
                  <a:rPr lang="en-US" altLang="zh-CN" sz="2400" dirty="0">
                    <a:latin typeface="黑体" panose="02010609060101010101" charset="-122"/>
                    <a:ea typeface="黑体" panose="02010609060101010101" charset="-122"/>
                    <a:sym typeface="+mn-ea"/>
                  </a:rPr>
                  <a:t>       </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v(</a:t>
                </a:r>
                <a:r>
                  <a:rPr lang="en-US" altLang="zh-CN" sz="2400" dirty="0" err="1">
                    <a:latin typeface="Cambria Math" panose="02040503050406030204" pitchFamily="18" charset="0"/>
                    <a:ea typeface="微软雅黑" panose="020B0503020204020204" charset="-122"/>
                    <a:cs typeface="Arial" panose="020B0604020202020204" pitchFamily="34" charset="0"/>
                    <a:sym typeface="+mn-ea"/>
                  </a:rPr>
                  <a:t>x,t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L</m:t>
                            </m:r>
                          </m:num>
                          <m:den>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an</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den>
                        </m:f>
                        <m:nary>
                          <m:naryPr>
                            <m:limLoc m:val="subSup"/>
                            <m:ctrlPr>
                              <a:rPr lang="en-US" altLang="zh-CN" sz="2400" i="1" dirty="0">
                                <a:latin typeface="Cambria Math" panose="02040503050406030204" pitchFamily="18" charset="0"/>
                                <a:ea typeface="黑体" panose="02010609060101010101" charset="-122"/>
                                <a:cs typeface="Cambria Math" panose="02040503050406030204" pitchFamily="18" charset="0"/>
                              </a:rPr>
                            </m:ctrlPr>
                          </m:naryPr>
                          <m:sub>
                            <m:r>
                              <a:rPr lang="en-US" altLang="zh-CN" sz="2400" dirty="0">
                                <a:latin typeface="Cambria Math" panose="02040503050406030204" pitchFamily="18" charset="0"/>
                                <a:ea typeface="黑体" panose="02010609060101010101" charset="-122"/>
                                <a:cs typeface="Cambria Math" panose="02040503050406030204" pitchFamily="18" charset="0"/>
                              </a:rPr>
                              <m:t>0</m:t>
                            </m:r>
                          </m:sub>
                          <m:sup>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t</m:t>
                            </m:r>
                          </m:sup>
                          <m:e>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f</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ξ</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sin</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an</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L</m:t>
                                </m:r>
                              </m:den>
                            </m:f>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t</m:t>
                            </m:r>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ξ</m:t>
                            </m:r>
                            <m:r>
                              <a:rPr lang="en-US" altLang="zh-CN" sz="2400" dirty="0">
                                <a:latin typeface="Cambria Math" panose="02040503050406030204" pitchFamily="18" charset="0"/>
                                <a:ea typeface="黑体" panose="02010609060101010101" charset="-122"/>
                                <a:cs typeface="Cambria Math" panose="02040503050406030204" pitchFamily="18" charset="0"/>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dξ</m:t>
                            </m:r>
                          </m:e>
                        </m:nary>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 </m:t>
                        </m:r>
                      </m:e>
                    </m:nary>
                  </m:oMath>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其中，</a:t>
                </a:r>
                <a14:m>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sin</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xdx</m:t>
                    </m:r>
                  </m:oMath>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endParaRPr lang="zh-CN" altLang="en-US" sz="2400" dirty="0">
                  <a:latin typeface="黑体" panose="02010609060101010101" charset="-122"/>
                  <a:ea typeface="黑体" panose="02010609060101010101" charset="-122"/>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87630" y="819989"/>
                <a:ext cx="12016740" cy="3540072"/>
              </a:xfrm>
              <a:prstGeom prst="rect">
                <a:avLst/>
              </a:prstGeom>
              <a:blipFill rotWithShape="1">
                <a:blip r:embed="rId5"/>
                <a:stretch>
                  <a:fillRect t="-6" b="-85"/>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68275" y="-31750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87630" y="792480"/>
                <a:ext cx="12016740" cy="5808980"/>
              </a:xfrm>
              <a:prstGeom prst="rect">
                <a:avLst/>
              </a:prstGeom>
              <a:noFill/>
            </p:spPr>
            <p:txBody>
              <a:bodyPr wrap="square" rtlCol="0">
                <a:spAutoFit/>
              </a:bodyPr>
              <a:lstStyle/>
              <a:p>
                <a:pPr indent="0" fontAlgn="auto">
                  <a:lnSpc>
                    <a:spcPct val="100000"/>
                  </a:lnSpc>
                  <a:buFont typeface="Wingdings" panose="05000000000000000000" charset="0"/>
                  <a:buNone/>
                </a:pPr>
                <a:r>
                  <a:rPr lang="en-US" altLang="zh-CN" sz="2400" dirty="0">
                    <a:latin typeface="黑体" panose="02010609060101010101" charset="-122"/>
                    <a:ea typeface="黑体" panose="02010609060101010101" charset="-122"/>
                    <a:sym typeface="+mn-ea"/>
                  </a:rPr>
                  <a:t>2</a:t>
                </a:r>
                <a:r>
                  <a:rPr lang="zh-CN" altLang="en-US" sz="2400" dirty="0">
                    <a:latin typeface="黑体" panose="02010609060101010101" charset="-122"/>
                    <a:ea typeface="黑体" panose="02010609060101010101" charset="-122"/>
                    <a:sym typeface="+mn-ea"/>
                  </a:rPr>
                  <a:t>、考虑外热源作用下的绝热系统的热传导问题：</a:t>
                </a:r>
                <a14:m>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i="1">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i="1">
                                <a:latin typeface="Cambria Math" panose="02040503050406030204" pitchFamily="18" charset="0"/>
                                <a:ea typeface="黑体" panose="02010609060101010101" charset="-122"/>
                                <a:cs typeface="Cambria Math" panose="02040503050406030204" pitchFamily="18" charset="0"/>
                                <a:sym typeface="+mn-ea"/>
                              </a:rPr>
                              <m:t>f</m:t>
                            </m:r>
                            <m:r>
                              <a:rPr lang="en-US" altLang="zh-CN" sz="2400" b="0" i="0" smtClean="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b="0" i="0" smtClean="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b="0" i="0" smtClean="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b="0" i="0" smtClean="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b="0" i="0" smtClean="0">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其中，</a:t>
                </a:r>
                <a:r>
                  <a:rPr lang="en-US" altLang="zh-CN" sz="2400" dirty="0">
                    <a:latin typeface="黑体" panose="02010609060101010101" charset="-122"/>
                    <a:ea typeface="黑体" panose="02010609060101010101" charset="-122"/>
                    <a:sym typeface="+mn-ea"/>
                  </a:rPr>
                  <a:t>f(</a:t>
                </a:r>
                <a:r>
                  <a:rPr lang="en-US" altLang="zh-CN" sz="2400" dirty="0" err="1">
                    <a:latin typeface="黑体" panose="02010609060101010101" charset="-122"/>
                    <a:ea typeface="黑体" panose="02010609060101010101" charset="-122"/>
                    <a:sym typeface="+mn-ea"/>
                  </a:rPr>
                  <a:t>x,t</a:t>
                </a:r>
                <a:r>
                  <a:rPr lang="en-US" altLang="zh-CN" sz="2400" dirty="0">
                    <a:latin typeface="黑体" panose="02010609060101010101" charset="-122"/>
                    <a:ea typeface="黑体" panose="02010609060101010101" charset="-122"/>
                    <a:sym typeface="+mn-ea"/>
                  </a:rPr>
                  <a:t>)</a:t>
                </a:r>
                <a:r>
                  <a:rPr lang="zh-CN" altLang="en-US" sz="2400" dirty="0">
                    <a:latin typeface="黑体" panose="02010609060101010101" charset="-122"/>
                    <a:ea typeface="黑体" panose="02010609060101010101" charset="-122"/>
                    <a:sym typeface="+mn-ea"/>
                  </a:rPr>
                  <a:t>表示时空依赖的外热源。</a:t>
                </a:r>
              </a:p>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首先，选择本征函数集，由表</a:t>
                </a:r>
                <a:r>
                  <a:rPr lang="en-US" altLang="zh-CN" sz="2400" dirty="0">
                    <a:latin typeface="黑体" panose="02010609060101010101" charset="-122"/>
                    <a:ea typeface="黑体" panose="02010609060101010101" charset="-122"/>
                    <a:sym typeface="+mn-ea"/>
                  </a:rPr>
                  <a:t>6.2</a:t>
                </a:r>
                <a:r>
                  <a:rPr lang="zh-CN" altLang="en-US" sz="2400" dirty="0">
                    <a:latin typeface="黑体" panose="02010609060101010101" charset="-122"/>
                    <a:ea typeface="黑体" panose="02010609060101010101" charset="-122"/>
                    <a:sym typeface="+mn-ea"/>
                  </a:rPr>
                  <a:t>查出相应的本征函数集，写出</a:t>
                </a:r>
                <a:r>
                  <a:rPr lang="zh-CN" altLang="en-US" sz="2400" dirty="0">
                    <a:solidFill>
                      <a:srgbClr val="FF0000"/>
                    </a:solidFill>
                    <a:latin typeface="黑体" panose="02010609060101010101" charset="-122"/>
                    <a:ea typeface="黑体" panose="02010609060101010101" charset="-122"/>
                    <a:sym typeface="+mn-ea"/>
                  </a:rPr>
                  <a:t>该定解问题的一般解的形式解</a:t>
                </a:r>
                <a:r>
                  <a:rPr lang="zh-CN" altLang="en-US" sz="2400" dirty="0">
                    <a:latin typeface="黑体" panose="02010609060101010101" charset="-122"/>
                    <a:ea typeface="黑体" panose="02010609060101010101" charset="-122"/>
                    <a:sym typeface="+mn-ea"/>
                  </a:rPr>
                  <a:t>：</a:t>
                </a:r>
              </a:p>
              <a:p>
                <a:pPr indent="457200" algn="ctr" fontAlgn="auto">
                  <a:lnSpc>
                    <a:spcPct val="150000"/>
                  </a:lnSpc>
                  <a:buFont typeface="Wingdings" panose="05000000000000000000" charset="0"/>
                  <a:buNone/>
                </a:pPr>
                <a:r>
                  <a:rPr lang="en-US" altLang="zh-CN" sz="2400" dirty="0">
                    <a:latin typeface="黑体" panose="02010609060101010101" charset="-122"/>
                    <a:ea typeface="黑体" panose="02010609060101010101" charset="-122"/>
                    <a:cs typeface="黑体" panose="02010609060101010101" charset="-122"/>
                    <a:sym typeface="+mn-ea"/>
                  </a:rPr>
                  <a:t>{</a:t>
                </a:r>
                <a14:m>
                  <m:oMath xmlns:m="http://schemas.openxmlformats.org/officeDocument/2006/math">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r>
                      <a:rPr lang="en-US" sz="2400">
                        <a:latin typeface="Cambria Math" panose="02040503050406030204" pitchFamily="18" charset="0"/>
                        <a:cs typeface="Cambria Math" panose="02040503050406030204" pitchFamily="18" charset="0"/>
                      </a:rPr>
                      <m:t>}    (</m:t>
                    </m:r>
                    <m:r>
                      <a:rPr lang="en-US" altLang="zh-CN" sz="2400">
                        <a:latin typeface="Cambria Math" panose="02040503050406030204" pitchFamily="18" charset="0"/>
                        <a:ea typeface="微软雅黑" panose="020B0503020204020204" charset="-122"/>
                        <a:cs typeface="Arial" panose="020B0604020202020204" pitchFamily="34" charset="0"/>
                        <a:sym typeface="+mn-ea"/>
                      </a:rPr>
                      <m:t>𝑛</m:t>
                    </m:r>
                    <m:r>
                      <a:rPr lang="en-US" altLang="zh-CN" sz="2400">
                        <a:latin typeface="Cambria Math" panose="02040503050406030204" pitchFamily="18" charset="0"/>
                        <a:ea typeface="微软雅黑" panose="020B0503020204020204" charset="-122"/>
                        <a:cs typeface="Arial" panose="020B0604020202020204" pitchFamily="34" charset="0"/>
                        <a:sym typeface="+mn-ea"/>
                      </a:rPr>
                      <m:t>=0,1,2,3,....)</m:t>
                    </m:r>
                  </m:oMath>
                </a14:m>
                <a:endParaRPr lang="zh-CN" altLang="en-US" sz="2400" dirty="0">
                  <a:latin typeface="黑体" panose="02010609060101010101" charset="-122"/>
                  <a:ea typeface="黑体" panose="02010609060101010101" charset="-122"/>
                  <a:sym typeface="+mn-ea"/>
                </a:endParaRPr>
              </a:p>
              <a:p>
                <a:pPr indent="457200" algn="ctr" fontAlgn="auto">
                  <a:lnSpc>
                    <a:spcPct val="15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Arial" panose="020B0604020202020204" pitchFamily="34" charset="0"/>
                    <a:sym typeface="+mn-ea"/>
                  </a:rPr>
                  <a:t>v(</a:t>
                </a:r>
                <a:r>
                  <a:rPr lang="en-US" altLang="zh-CN" sz="2400" dirty="0" err="1">
                    <a:latin typeface="Cambria Math" panose="02040503050406030204" pitchFamily="18" charset="0"/>
                    <a:ea typeface="微软雅黑" panose="020B0503020204020204" charset="-122"/>
                    <a:cs typeface="Arial" panose="020B0604020202020204" pitchFamily="34" charset="0"/>
                    <a:sym typeface="+mn-ea"/>
                  </a:rPr>
                  <a:t>x,t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 </m:t>
                        </m:r>
                      </m:e>
                    </m:nary>
                    <m:r>
                      <a:rPr lang="en-US" altLang="zh-CN" sz="2400">
                        <a:solidFill>
                          <a:schemeClr val="tx1"/>
                        </a:solidFill>
                        <a:latin typeface="Cambria Math" panose="02040503050406030204" pitchFamily="18" charset="0"/>
                        <a:cs typeface="Cambria Math" panose="02040503050406030204" pitchFamily="18" charset="0"/>
                        <a:sym typeface="+mn-ea"/>
                      </a:rPr>
                      <m:t>,</m:t>
                    </m:r>
                  </m:oMath>
                </a14:m>
                <a:r>
                  <a:rPr lang="en-US" altLang="zh-CN" sz="2400" dirty="0">
                    <a:latin typeface="Cambria Math" panose="02040503050406030204" pitchFamily="18" charset="0"/>
                    <a:ea typeface="微软雅黑" panose="020B0503020204020204" charset="-122"/>
                    <a:cs typeface="Arial" panose="020B0604020202020204" pitchFamily="34" charset="0"/>
                    <a:sym typeface="+mn-ea"/>
                  </a:rPr>
                  <a:t>  </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其中</a:t>
                </a:r>
                <a:r>
                  <a:rPr lang="zh-CN" altLang="en-US"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展开系数</a:t>
                </a:r>
                <a:r>
                  <a:rPr lang="en-US" altLang="zh-CN" sz="2400" dirty="0" err="1">
                    <a:solidFill>
                      <a:srgbClr val="FF0000"/>
                    </a:solidFill>
                    <a:latin typeface="Cambria Math" panose="02040503050406030204" pitchFamily="18" charset="0"/>
                    <a:ea typeface="微软雅黑" panose="020B0503020204020204" charset="-122"/>
                    <a:cs typeface="Arial" panose="020B0604020202020204" pitchFamily="34" charset="0"/>
                    <a:sym typeface="+mn-ea"/>
                  </a:rPr>
                  <a:t>g</a:t>
                </a:r>
                <a:r>
                  <a:rPr lang="en-US" altLang="zh-CN" sz="2400" baseline="-25000" dirty="0" err="1">
                    <a:solidFill>
                      <a:srgbClr val="FF0000"/>
                    </a:solidFill>
                    <a:latin typeface="Cambria Math" panose="02040503050406030204" pitchFamily="18" charset="0"/>
                    <a:ea typeface="微软雅黑" panose="020B0503020204020204" charset="-122"/>
                    <a:cs typeface="Arial" panose="020B0604020202020204" pitchFamily="34" charset="0"/>
                    <a:sym typeface="+mn-ea"/>
                  </a:rPr>
                  <a:t>n</a:t>
                </a:r>
                <a:r>
                  <a:rPr lang="en-US" altLang="zh-CN" sz="2400" dirty="0">
                    <a:solidFill>
                      <a:srgbClr val="FF0000"/>
                    </a:solidFill>
                    <a:latin typeface="Cambria Math" panose="02040503050406030204" pitchFamily="18" charset="0"/>
                    <a:ea typeface="微软雅黑" panose="020B0503020204020204" charset="-122"/>
                    <a:cs typeface="Arial" panose="020B0604020202020204" pitchFamily="34" charset="0"/>
                    <a:sym typeface="+mn-ea"/>
                  </a:rPr>
                  <a:t>(t)</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是时间</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t</a:t>
                </a:r>
                <a:r>
                  <a:rPr lang="zh-CN" altLang="en-US" sz="2400" dirty="0">
                    <a:latin typeface="Cambria Math" panose="02040503050406030204" pitchFamily="18" charset="0"/>
                    <a:ea typeface="微软雅黑" panose="020B0503020204020204" charset="-122"/>
                    <a:cs typeface="Arial" panose="020B0604020202020204" pitchFamily="34" charset="0"/>
                    <a:sym typeface="+mn-ea"/>
                  </a:rPr>
                  <a:t>的函数</a:t>
                </a:r>
              </a:p>
              <a:p>
                <a:pPr indent="457200" fontAlgn="auto">
                  <a:lnSpc>
                    <a:spcPct val="150000"/>
                  </a:lnSpc>
                  <a:buFont typeface="Wingdings" panose="05000000000000000000" charset="0"/>
                  <a:buNone/>
                </a:pPr>
                <a:endParaRPr lang="zh-CN" altLang="en-US" sz="2400" dirty="0">
                  <a:latin typeface="黑体" panose="02010609060101010101" charset="-122"/>
                  <a:ea typeface="黑体" panose="02010609060101010101" charset="-122"/>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87630" y="792480"/>
                <a:ext cx="12016740" cy="5808980"/>
              </a:xfrm>
              <a:prstGeom prst="rect">
                <a:avLst/>
              </a:prstGeom>
              <a:blipFill rotWithShape="1">
                <a:blip r:embed="rId5"/>
                <a:stretch>
                  <a:fillRect/>
                </a:stretch>
              </a:blipFill>
            </p:spPr>
            <p:txBody>
              <a:bodyPr/>
              <a:lstStyle/>
              <a:p>
                <a:r>
                  <a:rPr lang="zh-CN" altLang="en-US">
                    <a:noFill/>
                  </a:rPr>
                  <a:t> </a:t>
                </a:r>
              </a:p>
            </p:txBody>
          </p:sp>
        </mc:Fallback>
      </mc:AlternateContent>
      <p:sp>
        <p:nvSpPr>
          <p:cNvPr id="3" name="矩形 2"/>
          <p:cNvSpPr/>
          <p:nvPr/>
        </p:nvSpPr>
        <p:spPr>
          <a:xfrm>
            <a:off x="467995" y="1197610"/>
            <a:ext cx="1591310" cy="621030"/>
          </a:xfrm>
          <a:prstGeom prst="rect">
            <a:avLst/>
          </a:prstGeom>
          <a:noFill/>
          <a:ln w="28575"/>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407670" y="2205355"/>
            <a:ext cx="3161665" cy="668474"/>
          </a:xfrm>
          <a:prstGeom prst="rect">
            <a:avLst/>
          </a:prstGeom>
          <a:noFill/>
          <a:ln w="28575"/>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61290" y="-31750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87630" y="792480"/>
                <a:ext cx="12016740" cy="5005070"/>
              </a:xfrm>
              <a:prstGeom prst="rect">
                <a:avLst/>
              </a:prstGeom>
              <a:noFill/>
            </p:spPr>
            <p:txBody>
              <a:bodyPr wrap="square" rtlCol="0">
                <a:spAutoFit/>
              </a:bodyPr>
              <a:lstStyle/>
              <a:p>
                <a:pPr indent="0" fontAlgn="auto">
                  <a:lnSpc>
                    <a:spcPct val="150000"/>
                  </a:lnSpc>
                  <a:buFont typeface="Wingdings" panose="05000000000000000000" charset="0"/>
                  <a:buNone/>
                </a:pPr>
                <a:r>
                  <a:rPr lang="zh-CN" altLang="en-US" sz="2400" dirty="0">
                    <a:latin typeface="Cambria Math" panose="02040503050406030204" pitchFamily="18" charset="0"/>
                    <a:ea typeface="黑体" panose="02010609060101010101" charset="-122"/>
                    <a:cs typeface="Cambria Math" panose="02040503050406030204" pitchFamily="18" charset="0"/>
                    <a:sym typeface="+mn-ea"/>
                  </a:rPr>
                  <a:t>即：</a:t>
                </a:r>
                <a:r>
                  <a:rPr lang="en-US" altLang="zh-CN" sz="2400" dirty="0">
                    <a:latin typeface="Cambria Math" panose="02040503050406030204" pitchFamily="18" charset="0"/>
                    <a:ea typeface="黑体" panose="02010609060101010101" charset="-122"/>
                    <a:cs typeface="Cambria Math" panose="02040503050406030204" pitchFamily="18" charset="0"/>
                    <a:sym typeface="+mn-ea"/>
                  </a:rPr>
                  <a:t>                      </a:t>
                </a:r>
                <a14:m>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g</m:t>
                        </m:r>
                      </m:e>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i="1">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dx</m:t>
                    </m:r>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oMath>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r>
                  <a:rPr lang="en-US" altLang="zh-CN" sz="2400" dirty="0">
                    <a:latin typeface="Cambria Math" panose="02040503050406030204" pitchFamily="18" charset="0"/>
                    <a:ea typeface="黑体" panose="02010609060101010101" charset="-122"/>
                    <a:cs typeface="Cambria Math" panose="02040503050406030204" pitchFamily="18" charset="0"/>
                    <a:sym typeface="+mn-ea"/>
                  </a:rPr>
                  <a:t>                        </a:t>
                </a:r>
                <a14:m>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g</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cos</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xdx</m:t>
                    </m:r>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=1,2,3,...)</m:t>
                    </m:r>
                  </m:oMath>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将驱动项</a:t>
                </a:r>
                <a:r>
                  <a:rPr lang="en-US" altLang="zh-CN" sz="2400" dirty="0">
                    <a:latin typeface="黑体" panose="02010609060101010101" charset="-122"/>
                    <a:ea typeface="黑体" panose="02010609060101010101" charset="-122"/>
                    <a:sym typeface="+mn-ea"/>
                  </a:rPr>
                  <a:t>f(</a:t>
                </a:r>
                <a:r>
                  <a:rPr lang="en-US" altLang="zh-CN" sz="2400" dirty="0" err="1">
                    <a:latin typeface="黑体" panose="02010609060101010101" charset="-122"/>
                    <a:ea typeface="黑体" panose="02010609060101010101" charset="-122"/>
                    <a:sym typeface="+mn-ea"/>
                  </a:rPr>
                  <a:t>x,t</a:t>
                </a:r>
                <a:r>
                  <a:rPr lang="en-US" altLang="zh-CN" sz="2400" dirty="0">
                    <a:latin typeface="黑体" panose="02010609060101010101" charset="-122"/>
                    <a:ea typeface="黑体" panose="02010609060101010101" charset="-122"/>
                    <a:sym typeface="+mn-ea"/>
                  </a:rPr>
                  <a:t>)</a:t>
                </a:r>
                <a:r>
                  <a:rPr lang="zh-CN" altLang="en-US" sz="2400" dirty="0">
                    <a:latin typeface="黑体" panose="02010609060101010101" charset="-122"/>
                    <a:ea typeface="黑体" panose="02010609060101010101" charset="-122"/>
                    <a:sym typeface="+mn-ea"/>
                  </a:rPr>
                  <a:t>也按上述本征函数集展开：</a:t>
                </a:r>
              </a:p>
              <a:p>
                <a:pPr indent="457200" algn="ctr" fontAlgn="auto">
                  <a:lnSpc>
                    <a:spcPct val="15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Arial" panose="020B0604020202020204" pitchFamily="34" charset="0"/>
                    <a:sym typeface="+mn-ea"/>
                  </a:rPr>
                  <a:t>f(</a:t>
                </a:r>
                <a:r>
                  <a:rPr lang="en-US" altLang="zh-CN" sz="2400" dirty="0" err="1">
                    <a:latin typeface="Cambria Math" panose="02040503050406030204" pitchFamily="18" charset="0"/>
                    <a:ea typeface="微软雅黑" panose="020B0503020204020204" charset="-122"/>
                    <a:cs typeface="Arial" panose="020B0604020202020204" pitchFamily="34" charset="0"/>
                    <a:sym typeface="+mn-ea"/>
                  </a:rPr>
                  <a:t>x,t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f</m:t>
                            </m:r>
                          </m:e>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 </m:t>
                        </m:r>
                      </m:e>
                    </m:nary>
                  </m:oMath>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其中，</a:t>
                </a:r>
                <a:r>
                  <a:rPr lang="en-US" altLang="zh-CN" sz="2400" dirty="0">
                    <a:latin typeface="黑体" panose="02010609060101010101" charset="-122"/>
                    <a:ea typeface="黑体" panose="02010609060101010101" charset="-122"/>
                    <a:sym typeface="+mn-ea"/>
                  </a:rPr>
                  <a:t>       </a:t>
                </a:r>
                <a14:m>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e>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i="1">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dx</m:t>
                    </m:r>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oMath>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r>
                  <a:rPr lang="en-US" altLang="zh-CN" sz="2400" dirty="0">
                    <a:latin typeface="Cambria Math" panose="02040503050406030204" pitchFamily="18" charset="0"/>
                    <a:ea typeface="黑体" panose="02010609060101010101" charset="-122"/>
                    <a:cs typeface="Cambria Math" panose="02040503050406030204" pitchFamily="18" charset="0"/>
                    <a:sym typeface="+mn-ea"/>
                  </a:rPr>
                  <a:t>                        </a:t>
                </a:r>
                <a14:m>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nary>
                      <m:naryPr>
                        <m:limLoc m:val="subSup"/>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sup>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cos</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𝜋</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den>
                        </m:f>
                      </m:e>
                    </m:nary>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xdx</m:t>
                    </m:r>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=1,2,3,...)</m:t>
                    </m:r>
                  </m:oMath>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00000"/>
                  </a:lnSpc>
                  <a:buFont typeface="Wingdings" panose="05000000000000000000" charset="0"/>
                  <a:buNone/>
                </a:pPr>
                <a:endParaRPr lang="zh-CN" altLang="en-US" sz="2400" dirty="0">
                  <a:latin typeface="黑体" panose="02010609060101010101" charset="-122"/>
                  <a:ea typeface="黑体" panose="02010609060101010101" charset="-122"/>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87630" y="792480"/>
                <a:ext cx="12016740" cy="5005070"/>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61290" y="-31051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24130" y="819785"/>
                <a:ext cx="12016740" cy="5701665"/>
              </a:xfrm>
              <a:prstGeom prst="rect">
                <a:avLst/>
              </a:prstGeom>
              <a:noFill/>
            </p:spPr>
            <p:txBody>
              <a:bodyPr wrap="square" rtlCol="0">
                <a:spAutoFit/>
              </a:bodyPr>
              <a:lstStyle/>
              <a:p>
                <a:pPr indent="45720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将一般解的形式解代入上述泛定方程和初始条件：</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r>
                            <a:rPr lang="en-US" sz="2400">
                              <a:latin typeface="Cambria Math" panose="02040503050406030204" pitchFamily="18" charset="0"/>
                            </a:rPr>
                            <m:t>(</m:t>
                          </m:r>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g</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=0 </m:t>
                          </m:r>
                        </m:e>
                      </m:nary>
                    </m:oMath>
                  </m:oMathPara>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(0)</m:t>
                          </m:r>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nary>
                    </m:oMath>
                  </m:oMathPara>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即：</a:t>
                </a:r>
                <a:r>
                  <a:rPr lang="en-US" altLang="zh-CN" sz="2400" dirty="0">
                    <a:latin typeface="黑体" panose="02010609060101010101" charset="-122"/>
                    <a:ea typeface="黑体" panose="02010609060101010101" charset="-122"/>
                    <a:sym typeface="+mn-ea"/>
                  </a:rPr>
                  <a:t> </a:t>
                </a:r>
                <a14:m>
                  <m:oMath xmlns:m="http://schemas.openxmlformats.org/officeDocument/2006/math">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g</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t</m:t>
                    </m:r>
                    <m:r>
                      <a:rPr lang="en-US" sz="2400">
                        <a:latin typeface="Cambria Math" panose="02040503050406030204" pitchFamily="18" charset="0"/>
                      </a:rPr>
                      <m:t>)−</m:t>
                    </m:r>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f</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oMath>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又</a:t>
                </a:r>
                <a14:m>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(0)</m:t>
                    </m:r>
                  </m:oMath>
                </a14:m>
                <a:r>
                  <a:rPr lang="zh-CN" altLang="en-US" sz="2400" dirty="0">
                    <a:latin typeface="Cambria Math" panose="02040503050406030204" pitchFamily="18" charset="0"/>
                  </a:rPr>
                  <a:t>为</a:t>
                </a:r>
                <a14:m>
                  <m:oMath xmlns:m="http://schemas.openxmlformats.org/officeDocument/2006/math">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oMath>
                </a14:m>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的半幅傅里叶级数的展开系数，故记：</a:t>
                </a:r>
              </a:p>
              <a:p>
                <a:pPr indent="457200" algn="ctr" fontAlgn="auto">
                  <a:lnSpc>
                    <a:spcPct val="150000"/>
                  </a:lnSpc>
                  <a:buFont typeface="Wingdings" panose="05000000000000000000" charset="0"/>
                  <a:buNone/>
                </a:pPr>
                <a14:m>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(0)</m:t>
                    </m:r>
                  </m:oMath>
                </a14:m>
                <a:r>
                  <a:rPr lang="en-US" sz="2400" dirty="0">
                    <a:latin typeface="微软雅黑" panose="020B0503020204020204" charset="-122"/>
                    <a:ea typeface="微软雅黑" panose="020B0503020204020204" charset="-122"/>
                  </a:rPr>
                  <a:t>≡C</a:t>
                </a:r>
                <a:r>
                  <a:rPr lang="en-US" sz="2400" baseline="-25000" dirty="0">
                    <a:latin typeface="微软雅黑" panose="020B0503020204020204" charset="-122"/>
                    <a:ea typeface="微软雅黑" panose="020B0503020204020204" charset="-122"/>
                  </a:rPr>
                  <a:t>n   </a:t>
                </a:r>
                <a:r>
                  <a:rPr lang="zh-CN" altLang="en-US" sz="2400" dirty="0">
                    <a:latin typeface="微软雅黑" panose="020B0503020204020204" charset="-122"/>
                    <a:ea typeface="微软雅黑" panose="020B0503020204020204" charset="-122"/>
                  </a:rPr>
                  <a:t>（</a:t>
                </a:r>
                <a:r>
                  <a:rPr lang="en-US" altLang="zh-CN" sz="2400" dirty="0">
                    <a:latin typeface="微软雅黑" panose="020B0503020204020204" charset="-122"/>
                    <a:ea typeface="微软雅黑" panose="020B0503020204020204" charset="-122"/>
                  </a:rPr>
                  <a:t>n=0,1,2,3,...</a:t>
                </a:r>
                <a:r>
                  <a:rPr lang="zh-CN" altLang="en-US" sz="2400" dirty="0">
                    <a:latin typeface="微软雅黑" panose="020B0503020204020204" charset="-122"/>
                    <a:ea typeface="微软雅黑" panose="020B0503020204020204" charset="-122"/>
                  </a:rPr>
                  <a:t>）</a:t>
                </a:r>
              </a:p>
              <a:p>
                <a:pPr indent="0" algn="l" fontAlgn="auto">
                  <a:lnSpc>
                    <a:spcPct val="150000"/>
                  </a:lnSpc>
                  <a:buFont typeface="Wingdings" panose="05000000000000000000" charset="0"/>
                  <a:buNone/>
                </a:pP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其中，</a:t>
                </a:r>
                <a14:m>
                  <m:oMath xmlns:m="http://schemas.openxmlformats.org/officeDocument/2006/math">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C</m:t>
                        </m:r>
                      </m:e>
                      <m:sub>
                        <m: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0</m:t>
                        </m:r>
                      </m:sub>
                    </m:sSub>
                    <m: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1</m:t>
                        </m:r>
                      </m:num>
                      <m:den>
                        <m:r>
                          <m:rPr>
                            <m:sty m:val="p"/>
                          </m:rP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L</m:t>
                        </m:r>
                      </m:den>
                    </m:f>
                    <m:nary>
                      <m:naryPr>
                        <m:limLoc m:val="subSup"/>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0</m:t>
                        </m:r>
                      </m:sub>
                      <m:sup>
                        <m:r>
                          <m:rPr>
                            <m:sty m:val="p"/>
                          </m:rP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L</m:t>
                        </m:r>
                      </m:sup>
                      <m:e>
                        <m: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dx</m:t>
                        </m:r>
                      </m:e>
                    </m:nary>
                  </m:oMath>
                </a14:m>
                <a:endPar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endParaRPr>
              </a:p>
              <a:p>
                <a:pPr indent="0" fontAlgn="auto">
                  <a:lnSpc>
                    <a:spcPct val="150000"/>
                  </a:lnSpc>
                  <a:buFont typeface="Wingdings" panose="05000000000000000000" charset="0"/>
                  <a:buNone/>
                </a:pP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   </a:t>
                </a:r>
                <a14:m>
                  <m:oMath xmlns:m="http://schemas.openxmlformats.org/officeDocument/2006/math">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C</m:t>
                        </m:r>
                      </m:e>
                      <m:sub>
                        <m:r>
                          <m:rPr>
                            <m:sty m:val="p"/>
                          </m:rP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num>
                      <m:den>
                        <m:r>
                          <m:rPr>
                            <m:sty m:val="p"/>
                          </m:rP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L</m:t>
                        </m:r>
                      </m:den>
                    </m:f>
                    <m:nary>
                      <m:naryPr>
                        <m:limLoc m:val="subSup"/>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naryPr>
                      <m:sub>
                        <m: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0</m:t>
                        </m:r>
                      </m:sub>
                      <m:sup>
                        <m:r>
                          <m:rPr>
                            <m:sty m:val="p"/>
                          </m:rPr>
                          <a:rPr lang="en-US" altLang="zh-CN" sz="2400" i="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L</m:t>
                        </m:r>
                      </m:sup>
                      <m:e>
                        <m: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sz="2400" i="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i="0">
                                <a:latin typeface="Cambria Math" panose="02040503050406030204" pitchFamily="18" charset="0"/>
                                <a:cs typeface="Cambria Math" panose="02040503050406030204" pitchFamily="18" charset="0"/>
                              </a:rPr>
                              <m:t>nπ</m:t>
                            </m:r>
                          </m:num>
                          <m:den>
                            <m:r>
                              <m:rPr>
                                <m:sty m:val="p"/>
                              </m:rPr>
                              <a:rPr lang="en-US" sz="2400" i="0">
                                <a:latin typeface="Cambria Math" panose="02040503050406030204" pitchFamily="18" charset="0"/>
                                <a:cs typeface="Cambria Math" panose="02040503050406030204" pitchFamily="18" charset="0"/>
                              </a:rPr>
                              <m:t>L</m:t>
                            </m:r>
                          </m:den>
                        </m:f>
                        <m:r>
                          <m:rPr>
                            <m:sty m:val="p"/>
                          </m:rPr>
                          <a:rPr lang="en-US" altLang="zh-CN" sz="2400" i="0">
                            <a:solidFill>
                              <a:schemeClr val="tx1"/>
                            </a:solidFill>
                            <a:latin typeface="Cambria Math" panose="02040503050406030204" pitchFamily="18" charset="0"/>
                            <a:cs typeface="Cambria Math" panose="02040503050406030204" pitchFamily="18" charset="0"/>
                            <a:sym typeface="+mn-ea"/>
                          </a:rPr>
                          <m:t>x</m:t>
                        </m:r>
                        <m:r>
                          <m:rPr>
                            <m:sty m:val="p"/>
                          </m:rP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dx</m:t>
                        </m:r>
                      </m:e>
                    </m:nary>
                    <m: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n</m:t>
                    </m:r>
                    <m:r>
                      <a:rPr lang="en-US" altLang="zh-CN" sz="2400" i="0">
                        <a:solidFill>
                          <a:schemeClr val="tx1"/>
                        </a:solidFill>
                        <a:latin typeface="Cambria Math" panose="02040503050406030204" pitchFamily="18" charset="0"/>
                        <a:ea typeface="黑体" panose="02010609060101010101" charset="-122"/>
                        <a:cs typeface="Cambria Math" panose="02040503050406030204" pitchFamily="18" charset="0"/>
                        <a:sym typeface="+mn-ea"/>
                      </a:rPr>
                      <m:t>=1,2,3,...)</m:t>
                    </m:r>
                  </m:oMath>
                </a14:m>
                <a:endPar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24130" y="819785"/>
                <a:ext cx="12016740" cy="5701665"/>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61290" y="-31051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0" y="819785"/>
                <a:ext cx="12016740" cy="3865245"/>
              </a:xfrm>
              <a:prstGeom prst="rect">
                <a:avLst/>
              </a:prstGeom>
              <a:noFill/>
            </p:spPr>
            <p:txBody>
              <a:bodyPr wrap="square" rtlCol="0">
                <a:spAutoFit/>
              </a:bodyPr>
              <a:lstStyle/>
              <a:p>
                <a:pPr indent="457200" fontAlgn="auto">
                  <a:lnSpc>
                    <a:spcPct val="100000"/>
                  </a:lnSpc>
                  <a:buFont typeface="Wingdings" panose="05000000000000000000" charset="0"/>
                  <a:buNone/>
                </a:pPr>
                <a:r>
                  <a:rPr lang="en-US" altLang="zh-CN" sz="2400" dirty="0" err="1">
                    <a:latin typeface="黑体" panose="02010609060101010101" charset="-122"/>
                    <a:ea typeface="黑体" panose="02010609060101010101" charset="-122"/>
                    <a:sym typeface="+mn-ea"/>
                  </a:rPr>
                  <a:t>对上述常微分方程两端取拉普拉斯变换</a:t>
                </a:r>
                <a:r>
                  <a:rPr lang="zh-CN" altLang="en-US" sz="2400" dirty="0">
                    <a:latin typeface="黑体" panose="02010609060101010101" charset="-122"/>
                    <a:ea typeface="黑体" panose="02010609060101010101" charset="-122"/>
                    <a:sym typeface="+mn-ea"/>
                  </a:rPr>
                  <a:t>，得到象函数的代数方程</a:t>
                </a:r>
                <a:r>
                  <a:rPr lang="en-US" altLang="zh-CN" sz="2400" dirty="0">
                    <a:latin typeface="黑体" panose="02010609060101010101" charset="-122"/>
                    <a:ea typeface="黑体" panose="02010609060101010101" charset="-122"/>
                    <a:sym typeface="+mn-ea"/>
                  </a:rPr>
                  <a:t>：</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C</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p</m:t>
                      </m:r>
                      <m:r>
                        <a:rPr lang="en-US" sz="2400">
                          <a:latin typeface="Cambria Math" panose="02040503050406030204" pitchFamily="18" charset="0"/>
                        </a:rPr>
                        <m:t>)−</m:t>
                      </m:r>
                      <m:sSub>
                        <m:sSubPr>
                          <m:ctrlPr>
                            <a:rPr lang="en-US" sz="2400" i="1">
                              <a:latin typeface="Cambria Math" panose="02040503050406030204" pitchFamily="18" charset="0"/>
                              <a:cs typeface="Cambria Math" panose="02040503050406030204" pitchFamily="18" charset="0"/>
                            </a:rPr>
                          </m:ctrlPr>
                        </m:sSubPr>
                        <m:e>
                          <m:r>
                            <m:rPr>
                              <m:sty m:val="p"/>
                            </m:rPr>
                            <a:rPr lang="en-US" sz="2400">
                              <a:latin typeface="Cambria Math" panose="02040503050406030204" pitchFamily="18" charset="0"/>
                              <a:cs typeface="Cambria Math" panose="02040503050406030204" pitchFamily="18" charset="0"/>
                            </a:rPr>
                            <m:t>F</m:t>
                          </m:r>
                        </m:e>
                        <m:sub>
                          <m:r>
                            <m:rPr>
                              <m:sty m:val="p"/>
                            </m:rPr>
                            <a:rPr lang="en-US" sz="2400">
                              <a:latin typeface="Cambria Math" panose="02040503050406030204" pitchFamily="18" charset="0"/>
                              <a:cs typeface="Cambria Math" panose="02040503050406030204" pitchFamily="18" charset="0"/>
                            </a:rPr>
                            <m:t>n</m:t>
                          </m:r>
                        </m:sub>
                      </m:sSub>
                      <m:r>
                        <a:rPr lang="en-US" sz="2400">
                          <a:latin typeface="Cambria Math" panose="02040503050406030204" pitchFamily="18" charset="0"/>
                          <a:cs typeface="Cambria Math" panose="02040503050406030204" pitchFamily="18" charset="0"/>
                        </a:rPr>
                        <m:t>(</m:t>
                      </m:r>
                      <m:r>
                        <m:rPr>
                          <m:sty m:val="p"/>
                        </m:rPr>
                        <a:rPr lang="en-US" sz="2400">
                          <a:latin typeface="Cambria Math" panose="02040503050406030204" pitchFamily="18" charset="0"/>
                          <a:cs typeface="Cambria Math" panose="02040503050406030204" pitchFamily="18" charset="0"/>
                        </a:rPr>
                        <m:t>p</m:t>
                      </m:r>
                      <m:r>
                        <a:rPr lang="en-US" sz="2400">
                          <a:latin typeface="Cambria Math" panose="02040503050406030204" pitchFamily="18" charset="0"/>
                          <a:cs typeface="Cambria Math" panose="02040503050406030204" pitchFamily="18" charset="0"/>
                        </a:rPr>
                        <m:t>)=0</m:t>
                      </m:r>
                    </m:oMath>
                  </m:oMathPara>
                </a14:m>
                <a:endParaRPr lang="en-US" sz="2400" dirty="0">
                  <a:latin typeface="Cambria Math" panose="02040503050406030204" pitchFamily="18" charset="0"/>
                  <a:cs typeface="Cambria Math" panose="02040503050406030204" pitchFamily="18" charset="0"/>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sSub>
                            <m:sSubPr>
                              <m:ctrlPr>
                                <a:rPr lang="en-US" sz="2400" i="1">
                                  <a:latin typeface="Cambria Math" panose="02040503050406030204" pitchFamily="18" charset="0"/>
                                  <a:cs typeface="Cambria Math" panose="02040503050406030204" pitchFamily="18" charset="0"/>
                                </a:rPr>
                              </m:ctrlPr>
                            </m:sSubPr>
                            <m:e>
                              <m:sSub>
                                <m:sSubPr>
                                  <m:ctrlPr>
                                    <a:rPr lang="en-US" sz="2400" i="1">
                                      <a:latin typeface="Cambria Math" panose="02040503050406030204" pitchFamily="18" charset="0"/>
                                      <a:cs typeface="Cambria Math" panose="02040503050406030204" pitchFamily="18" charset="0"/>
                                    </a:rPr>
                                  </m:ctrlPr>
                                </m:sSubPr>
                                <m:e>
                                  <m:r>
                                    <m:rPr>
                                      <m:sty m:val="p"/>
                                    </m:rPr>
                                    <a:rPr lang="en-US" sz="2400">
                                      <a:latin typeface="Cambria Math" panose="02040503050406030204" pitchFamily="18" charset="0"/>
                                      <a:cs typeface="Cambria Math" panose="02040503050406030204" pitchFamily="18" charset="0"/>
                                    </a:rPr>
                                    <m:t>C</m:t>
                                  </m:r>
                                </m:e>
                                <m:sub>
                                  <m:r>
                                    <m:rPr>
                                      <m:sty m:val="p"/>
                                    </m:rPr>
                                    <a:rPr lang="en-US" sz="2400">
                                      <a:latin typeface="Cambria Math" panose="02040503050406030204" pitchFamily="18" charset="0"/>
                                      <a:cs typeface="Cambria Math" panose="02040503050406030204" pitchFamily="18" charset="0"/>
                                    </a:rPr>
                                    <m:t>n</m:t>
                                  </m:r>
                                </m:sub>
                              </m:sSub>
                              <m:r>
                                <a:rPr lang="en-US" sz="2400">
                                  <a:latin typeface="Cambria Math" panose="02040503050406030204" pitchFamily="18" charset="0"/>
                                  <a:cs typeface="Cambria Math" panose="02040503050406030204" pitchFamily="18" charset="0"/>
                                </a:rPr>
                                <m:t>+</m:t>
                              </m:r>
                              <m:r>
                                <m:rPr>
                                  <m:sty m:val="p"/>
                                </m:rPr>
                                <a:rPr lang="en-US" sz="2400">
                                  <a:latin typeface="Cambria Math" panose="02040503050406030204" pitchFamily="18" charset="0"/>
                                  <a:cs typeface="Cambria Math" panose="02040503050406030204" pitchFamily="18" charset="0"/>
                                </a:rPr>
                                <m:t>F</m:t>
                              </m:r>
                            </m:e>
                            <m:sub>
                              <m:r>
                                <m:rPr>
                                  <m:sty m:val="p"/>
                                </m:rPr>
                                <a:rPr lang="en-US" sz="2400">
                                  <a:latin typeface="Cambria Math" panose="02040503050406030204" pitchFamily="18" charset="0"/>
                                  <a:cs typeface="Cambria Math" panose="02040503050406030204" pitchFamily="18" charset="0"/>
                                </a:rPr>
                                <m:t>n</m:t>
                              </m:r>
                            </m:sub>
                          </m:sSub>
                          <m:r>
                            <a:rPr lang="en-US" sz="2400">
                              <a:latin typeface="Cambria Math" panose="02040503050406030204" pitchFamily="18" charset="0"/>
                              <a:cs typeface="Cambria Math" panose="02040503050406030204" pitchFamily="18" charset="0"/>
                            </a:rPr>
                            <m:t>(</m:t>
                          </m:r>
                          <m:r>
                            <m:rPr>
                              <m:sty m:val="p"/>
                            </m:rPr>
                            <a:rPr lang="en-US" sz="2400">
                              <a:latin typeface="Cambria Math" panose="02040503050406030204" pitchFamily="18" charset="0"/>
                              <a:cs typeface="Cambria Math" panose="02040503050406030204" pitchFamily="18" charset="0"/>
                            </a:rPr>
                            <m:t>p</m:t>
                          </m:r>
                          <m:r>
                            <a:rPr lang="en-US" sz="2400">
                              <a:latin typeface="Cambria Math" panose="02040503050406030204" pitchFamily="18" charset="0"/>
                              <a:cs typeface="Cambria Math" panose="02040503050406030204" pitchFamily="18" charset="0"/>
                            </a:rPr>
                            <m:t>)</m:t>
                          </m:r>
                        </m:num>
                        <m:den>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p</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an</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L</m:t>
                                  </m:r>
                                </m:den>
                              </m:f>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den>
                      </m:f>
                    </m:oMath>
                  </m:oMathPara>
                </a14:m>
                <a:endPar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endParaRPr>
              </a:p>
              <a:p>
                <a:pPr indent="45720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对上式进行反演，利用卷积定理：</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𝐶</m:t>
                          </m:r>
                        </m:e>
                        <m:sub>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𝑛</m:t>
                          </m:r>
                        </m:sub>
                      </m:sSub>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𝑒</m:t>
                          </m:r>
                        </m:e>
                        <m:sup>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𝑛𝑎</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num>
                                <m:den>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𝐿</m:t>
                                  </m:r>
                                </m:den>
                              </m:f>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e>
                            <m: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𝑡</m:t>
                          </m:r>
                        </m:sup>
                      </m:s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nary>
                        <m:naryPr>
                          <m:limLoc m:val="subSup"/>
                          <m:ctrlPr>
                            <a:rPr lang="en-US" altLang="zh-CN" sz="2400" i="1" dirty="0">
                              <a:latin typeface="Cambria Math" panose="02040503050406030204" pitchFamily="18" charset="0"/>
                              <a:ea typeface="黑体" panose="02010609060101010101" charset="-122"/>
                              <a:cs typeface="Cambria Math" panose="02040503050406030204" pitchFamily="18" charset="0"/>
                            </a:rPr>
                          </m:ctrlPr>
                        </m:naryPr>
                        <m:sub>
                          <m:r>
                            <a:rPr lang="en-US" altLang="zh-CN" sz="2400" dirty="0">
                              <a:latin typeface="Cambria Math" panose="02040503050406030204" pitchFamily="18" charset="0"/>
                              <a:ea typeface="黑体" panose="02010609060101010101" charset="-122"/>
                              <a:cs typeface="Cambria Math" panose="02040503050406030204" pitchFamily="18" charset="0"/>
                            </a:rPr>
                            <m:t>0</m:t>
                          </m:r>
                        </m:sub>
                        <m:sup>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t</m:t>
                          </m:r>
                        </m:sup>
                        <m:e>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f</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ξ</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𝑒</m:t>
                              </m:r>
                            </m:e>
                            <m:sup>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𝑛𝑎</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num>
                                    <m:den>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𝐿</m:t>
                                      </m:r>
                                    </m:den>
                                  </m:f>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e>
                                <m: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𝑡</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ξ</m:t>
                              </m:r>
                              <m:r>
                                <a:rPr lang="en-US" altLang="zh-CN" sz="2400" dirty="0">
                                  <a:latin typeface="Cambria Math" panose="02040503050406030204" pitchFamily="18" charset="0"/>
                                  <a:ea typeface="黑体" panose="02010609060101010101" charset="-122"/>
                                  <a:cs typeface="Cambria Math" panose="02040503050406030204" pitchFamily="18" charset="0"/>
                                </a:rPr>
                                <m:t>)</m:t>
                              </m:r>
                            </m:sup>
                          </m:sSup>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dξ</m:t>
                          </m:r>
                        </m:e>
                      </m:nary>
                    </m:oMath>
                  </m:oMathPara>
                </a14:m>
                <a:endParaRPr lang="en-US" altLang="zh-CN" sz="2400" dirty="0">
                  <a:latin typeface="Cambria Math" panose="02040503050406030204" pitchFamily="18" charset="0"/>
                  <a:ea typeface="黑体" panose="02010609060101010101" charset="-122"/>
                  <a:cs typeface="Cambria Math" panose="02040503050406030204" pitchFamily="18" charset="0"/>
                </a:endParaRPr>
              </a:p>
              <a:p>
                <a:pPr indent="457200"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故：</a:t>
                </a:r>
                <a:r>
                  <a:rPr lang="en-US" altLang="zh-CN" sz="2400" dirty="0">
                    <a:latin typeface="黑体" panose="02010609060101010101" charset="-122"/>
                    <a:ea typeface="黑体" panose="02010609060101010101" charset="-122"/>
                    <a:sym typeface="+mn-ea"/>
                  </a:rPr>
                  <a:t>      </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v(</a:t>
                </a:r>
                <a:r>
                  <a:rPr lang="en-US" altLang="zh-CN" sz="2400" dirty="0" err="1">
                    <a:latin typeface="Cambria Math" panose="02040503050406030204" pitchFamily="18" charset="0"/>
                    <a:ea typeface="微软雅黑" panose="020B0503020204020204" charset="-122"/>
                    <a:cs typeface="Arial" panose="020B0604020202020204" pitchFamily="34" charset="0"/>
                    <a:sym typeface="+mn-ea"/>
                  </a:rPr>
                  <a:t>x,t</a:t>
                </a:r>
                <a:r>
                  <a:rPr lang="en-US" altLang="zh-CN" sz="2400" dirty="0">
                    <a:latin typeface="Cambria Math" panose="02040503050406030204" pitchFamily="18" charset="0"/>
                    <a:ea typeface="微软雅黑" panose="020B0503020204020204" charset="-122"/>
                    <a:cs typeface="Arial" panose="020B0604020202020204" pitchFamily="3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𝑒</m:t>
                            </m:r>
                          </m:e>
                          <m:sup>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𝑛𝑎</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num>
                                  <m:den>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𝐿</m:t>
                                    </m:r>
                                  </m:den>
                                </m:f>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e>
                              <m: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𝑡</m:t>
                            </m:r>
                          </m:sup>
                        </m:sSup>
                        <m:r>
                          <a:rPr lang="en-US" sz="2400">
                            <a:latin typeface="Cambria Math" panose="02040503050406030204" pitchFamily="18" charset="0"/>
                          </a:rPr>
                          <m:t>{</m:t>
                        </m:r>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𝐶</m:t>
                            </m:r>
                          </m:e>
                          <m:sub>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𝑛</m:t>
                            </m:r>
                          </m:sub>
                        </m:sSub>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nary>
                          <m:naryPr>
                            <m:limLoc m:val="subSup"/>
                            <m:ctrlPr>
                              <a:rPr lang="en-US" altLang="zh-CN" sz="2400" i="1" dirty="0">
                                <a:latin typeface="Cambria Math" panose="02040503050406030204" pitchFamily="18" charset="0"/>
                                <a:ea typeface="黑体" panose="02010609060101010101" charset="-122"/>
                                <a:cs typeface="Cambria Math" panose="02040503050406030204" pitchFamily="18" charset="0"/>
                              </a:rPr>
                            </m:ctrlPr>
                          </m:naryPr>
                          <m:sub>
                            <m:r>
                              <a:rPr lang="en-US" altLang="zh-CN" sz="2400" dirty="0">
                                <a:latin typeface="Cambria Math" panose="02040503050406030204" pitchFamily="18" charset="0"/>
                                <a:ea typeface="黑体" panose="02010609060101010101" charset="-122"/>
                                <a:cs typeface="Cambria Math" panose="02040503050406030204" pitchFamily="18" charset="0"/>
                              </a:rPr>
                              <m:t>0</m:t>
                            </m:r>
                          </m:sub>
                          <m:sup>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t</m:t>
                            </m:r>
                          </m:sup>
                          <m:e>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f</m:t>
                                </m:r>
                              </m:e>
                              <m:sub>
                                <m:r>
                                  <m:rPr>
                                    <m:sty m:val="p"/>
                                  </m:rP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ξ</m:t>
                            </m:r>
                            <m:r>
                              <a:rPr lang="en-US" altLang="zh-CN" sz="24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𝑒</m:t>
                                </m:r>
                              </m:e>
                              <m:sup>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𝑛𝑎</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𝜋</m:t>
                                        </m:r>
                                      </m:num>
                                      <m:den>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𝐿</m:t>
                                        </m:r>
                                      </m:den>
                                    </m:f>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e>
                                  <m: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ξ</m:t>
                                </m:r>
                              </m:sup>
                            </m:sSup>
                            <m:r>
                              <m:rPr>
                                <m:sty m:val="p"/>
                              </m:rPr>
                              <a:rPr lang="en-US" altLang="zh-CN" sz="2400" dirty="0">
                                <a:latin typeface="Cambria Math" panose="02040503050406030204" pitchFamily="18" charset="0"/>
                                <a:ea typeface="黑体" panose="02010609060101010101" charset="-122"/>
                                <a:cs typeface="Cambria Math" panose="02040503050406030204" pitchFamily="18" charset="0"/>
                              </a:rPr>
                              <m:t>dξ</m:t>
                            </m:r>
                          </m:e>
                        </m:nary>
                        <m:r>
                          <a:rPr lang="en-US" sz="2400">
                            <a:latin typeface="Cambria Math" panose="02040503050406030204" pitchFamily="18" charset="0"/>
                          </a:rPr>
                          <m:t>}</m:t>
                        </m:r>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 </m:t>
                        </m:r>
                      </m:e>
                    </m:nary>
                  </m:oMath>
                </a14:m>
                <a:endPar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0" y="819785"/>
                <a:ext cx="12016740" cy="3865245"/>
              </a:xfrm>
              <a:prstGeom prst="rect">
                <a:avLst/>
              </a:prstGeom>
              <a:blipFill rotWithShape="1">
                <a:blip r:embed="rId5"/>
                <a:stretch>
                  <a:fillRect/>
                </a:stretch>
              </a:blipFill>
            </p:spPr>
            <p:txBody>
              <a:bodyPr/>
              <a:lstStyle/>
              <a:p>
                <a:r>
                  <a:rPr lang="zh-CN" altLang="en-US">
                    <a:noFill/>
                  </a:rPr>
                  <a:t> </a:t>
                </a:r>
              </a:p>
            </p:txBody>
          </p:sp>
        </mc:Fallback>
      </mc:AlternateContent>
      <p:sp>
        <p:nvSpPr>
          <p:cNvPr id="9" name="矩形 8"/>
          <p:cNvSpPr/>
          <p:nvPr/>
        </p:nvSpPr>
        <p:spPr>
          <a:xfrm>
            <a:off x="5799818" y="2267494"/>
            <a:ext cx="1504950" cy="665480"/>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61290" y="-31686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6" name="文本框 5"/>
              <p:cNvSpPr txBox="1"/>
              <p:nvPr/>
            </p:nvSpPr>
            <p:spPr>
              <a:xfrm>
                <a:off x="0" y="819785"/>
                <a:ext cx="12016740" cy="5824993"/>
              </a:xfrm>
              <a:prstGeom prst="rect">
                <a:avLst/>
              </a:prstGeom>
              <a:noFill/>
            </p:spPr>
            <p:txBody>
              <a:bodyPr wrap="square" rtlCol="0">
                <a:spAutoFit/>
              </a:bodyPr>
              <a:lstStyle/>
              <a:p>
                <a:pPr indent="0" fontAlgn="auto">
                  <a:lnSpc>
                    <a:spcPct val="100000"/>
                  </a:lnSpc>
                  <a:buFont typeface="Wingdings" panose="05000000000000000000" charset="0"/>
                  <a:buNone/>
                </a:pPr>
                <a:r>
                  <a:rPr lang="en-US" altLang="zh-CN" sz="2400" dirty="0">
                    <a:latin typeface="黑体" panose="02010609060101010101" charset="-122"/>
                    <a:ea typeface="黑体" panose="02010609060101010101" charset="-122"/>
                    <a:sym typeface="+mn-ea"/>
                  </a:rPr>
                  <a:t>3</a:t>
                </a:r>
                <a:r>
                  <a:rPr lang="zh-CN" altLang="en-US" sz="2400" dirty="0">
                    <a:latin typeface="黑体" panose="02010609060101010101" charset="-122"/>
                    <a:ea typeface="黑体" panose="02010609060101010101" charset="-122"/>
                    <a:sym typeface="+mn-ea"/>
                  </a:rPr>
                  <a:t>、在单位圆内求解泊松方程的定解问题：</a:t>
                </a:r>
              </a:p>
              <a:p>
                <a:pPr indent="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eqArr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y</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𝑥</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𝑦</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&lt;1)</m:t>
                              </m:r>
                            </m:e>
                            <m:e>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d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𝑢</m:t>
                                      </m:r>
                                    </m:e>
                                  </m:d>
                                </m:e>
                                <m:sub>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𝑥</m:t>
                                      </m:r>
                                    </m:e>
                                    <m: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𝑦</m:t>
                                      </m:r>
                                    </m:e>
                                    <m: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b="0" i="1" smtClean="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1</m:t>
                                  </m:r>
                                </m:sub>
                              </m:sSub>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b="0" i="1" smtClean="0">
                                  <a:latin typeface="Cambria Math" panose="02040503050406030204" pitchFamily="18" charset="0"/>
                                  <a:ea typeface="微软雅黑" panose="020B0503020204020204" charset="-122"/>
                                  <a:cs typeface="Cambria Math" panose="02040503050406030204" pitchFamily="18" charset="0"/>
                                  <a:sym typeface="+mn-ea"/>
                                </a:rPr>
                                <m:t>0</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                                                  </m:t>
                              </m:r>
                            </m:e>
                          </m:eqArr>
                        </m:e>
                      </m:d>
                    </m:oMath>
                  </m:oMathPara>
                </a14:m>
                <a:endParaRPr lang="en-US" altLang="zh-CN" sz="2400" i="1"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endParaRPr>
              </a:p>
              <a:p>
                <a:pPr indent="0" fontAlgn="auto">
                  <a:lnSpc>
                    <a:spcPct val="100000"/>
                  </a:lnSpc>
                  <a:buFont typeface="Wingdings" panose="05000000000000000000" charset="0"/>
                  <a:buNone/>
                </a:pP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   </a:t>
                </a:r>
              </a:p>
              <a:p>
                <a:pPr indent="0" fontAlgn="auto">
                  <a:lnSpc>
                    <a:spcPct val="100000"/>
                  </a:lnSpc>
                  <a:buFont typeface="Wingdings" panose="05000000000000000000" charset="0"/>
                  <a:buNone/>
                </a:pP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       </a:t>
                </a: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采用极坐标系：</a:t>
                </a:r>
                <a14:m>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f>
                              <m:fPr>
                                <m:ctrlPr>
                                  <a:rPr lang="zh-CN" altLang="en-US"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zh-CN" altLang="en-US"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𝑢</m:t>
                                </m:r>
                              </m:num>
                              <m:den>
                                <m:sSup>
                                  <m:sSupPr>
                                    <m:ctrlPr>
                                      <a:rPr lang="zh-CN" altLang="en-US"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𝑟</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𝜕𝜃</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rcosθ</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&lt;1)</m:t>
                            </m:r>
                          </m:e>
                          <m:e>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d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𝑢</m:t>
                                    </m:r>
                                  </m:e>
                                </m:d>
                              </m:e>
                              <m:sub>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𝑟</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=1</m:t>
                                </m:r>
                              </m:sub>
                            </m:sSub>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=0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qArr>
                      </m:e>
                    </m:d>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       </a:t>
                </a: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与上述泛定方程相应的齐次问题在周期性边界条件之下的角向本征函数：</a:t>
                </a:r>
              </a:p>
              <a:p>
                <a:pPr indent="0" algn="ctr" fontAlgn="auto">
                  <a:lnSpc>
                    <a:spcPct val="150000"/>
                  </a:lnSpc>
                  <a:buFont typeface="Wingdings" panose="05000000000000000000" charset="0"/>
                  <a:buNone/>
                </a:pPr>
                <a14:m>
                  <m:oMath xmlns:m="http://schemas.openxmlformats.org/officeDocument/2006/math">
                    <m:sSub>
                      <m:sSubPr>
                        <m:ctrlPr>
                          <a:rPr lang="en-US" altLang="zh-CN" sz="2400" i="1" baseline="30000" smtClean="0">
                            <a:latin typeface="Cambria Math" panose="02040503050406030204" pitchFamily="18" charset="0"/>
                            <a:cs typeface="Cambria Math" panose="02040503050406030204" pitchFamily="18" charset="0"/>
                            <a:sym typeface="+mn-ea"/>
                          </a:rPr>
                        </m:ctrlPr>
                      </m:sSubPr>
                      <m:e>
                        <m:r>
                          <a:rPr lang="zh-CN" altLang="en-US" sz="2400">
                            <a:latin typeface="Cambria Math" panose="02040503050406030204" pitchFamily="18" charset="0"/>
                            <a:ea typeface="微软雅黑" panose="020B0503020204020204" charset="-122"/>
                            <a:cs typeface="Times New Roman" panose="02020603050405020304" charset="0"/>
                            <a:sym typeface="+mn-ea"/>
                          </a:rPr>
                          <m:t>𝛩</m:t>
                        </m:r>
                      </m:e>
                      <m:sub>
                        <m:r>
                          <m:rPr>
                            <m:sty m:val="p"/>
                          </m:rPr>
                          <a:rPr lang="en-US" altLang="zh-CN" sz="2400" baseline="30000">
                            <a:latin typeface="Cambria Math" panose="02040503050406030204" pitchFamily="18" charset="0"/>
                            <a:cs typeface="Cambria Math" panose="02040503050406030204" pitchFamily="18" charset="0"/>
                            <a:sym typeface="+mn-ea"/>
                          </a:rPr>
                          <m:t>n</m:t>
                        </m:r>
                      </m:sub>
                    </m:sSub>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oMath>
                </a14:m>
                <a:r>
                  <a:rPr lang="en-US" altLang="zh-CN" sz="2400" dirty="0">
                    <a:latin typeface="Times New Roman" panose="02020603050405020304" charset="0"/>
                    <a:ea typeface="微软雅黑" panose="020B0503020204020204" charset="-122"/>
                    <a:cs typeface="Times New Roman" panose="02020603050405020304" charset="0"/>
                    <a:sym typeface="+mn-ea"/>
                  </a:rPr>
                  <a:t>     </a:t>
                </a:r>
                <a:r>
                  <a:rPr lang="en-US" altLang="zh-CN" sz="2400" dirty="0">
                    <a:latin typeface="Arial" panose="020B0604020202020204" pitchFamily="34" charset="0"/>
                    <a:cs typeface="Arial" panose="020B0604020202020204" pitchFamily="34" charset="0"/>
                    <a:sym typeface="+mn-ea"/>
                  </a:rPr>
                  <a:t>(n=0,1,2,3,....)</a:t>
                </a:r>
              </a:p>
              <a:p>
                <a:pPr indent="0" fontAlgn="auto">
                  <a:lnSpc>
                    <a:spcPct val="150000"/>
                  </a:lnSpc>
                  <a:buFont typeface="Wingdings" panose="05000000000000000000" charset="0"/>
                  <a:buNone/>
                </a:pP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      </a:t>
                </a:r>
                <a:r>
                  <a:rPr lang="zh-CN" altLang="en-US" sz="2400" dirty="0">
                    <a:latin typeface="黑体" panose="02010609060101010101" charset="-122"/>
                    <a:ea typeface="黑体" panose="02010609060101010101" charset="-122"/>
                    <a:sym typeface="+mn-ea"/>
                  </a:rPr>
                  <a:t>写出</a:t>
                </a:r>
                <a:r>
                  <a:rPr lang="zh-CN" altLang="en-US" sz="2400" dirty="0">
                    <a:solidFill>
                      <a:srgbClr val="FF0000"/>
                    </a:solidFill>
                    <a:latin typeface="黑体" panose="02010609060101010101" charset="-122"/>
                    <a:ea typeface="黑体" panose="02010609060101010101" charset="-122"/>
                    <a:sym typeface="+mn-ea"/>
                  </a:rPr>
                  <a:t>该定解问题的一般解的形式解</a:t>
                </a:r>
                <a:r>
                  <a:rPr lang="zh-CN" altLang="en-US" sz="2400" dirty="0">
                    <a:latin typeface="黑体" panose="02010609060101010101" charset="-122"/>
                    <a:ea typeface="黑体" panose="02010609060101010101" charset="-122"/>
                    <a:sym typeface="+mn-ea"/>
                  </a:rPr>
                  <a:t>：</a:t>
                </a:r>
              </a:p>
              <a:p>
                <a:pPr indent="0" algn="ctr" fontAlgn="auto">
                  <a:lnSpc>
                    <a:spcPct val="15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Arial" panose="020B0604020202020204" pitchFamily="34" charset="0"/>
                    <a:sym typeface="+mn-ea"/>
                  </a:rPr>
                  <a:t>u(r,</a:t>
                </a:r>
                <a14:m>
                  <m:oMath xmlns:m="http://schemas.openxmlformats.org/officeDocument/2006/math">
                    <m:r>
                      <a:rPr lang="en-US" altLang="zh-CN" sz="2400">
                        <a:latin typeface="Cambria Math" panose="02040503050406030204" pitchFamily="18" charset="0"/>
                        <a:ea typeface="黑体" panose="02010609060101010101" charset="-122"/>
                        <a:cs typeface="Arial" panose="020B0604020202020204" pitchFamily="34" charset="0"/>
                        <a:sym typeface="+mn-ea"/>
                      </a:rPr>
                      <m:t>𝜃</m:t>
                    </m:r>
                  </m:oMath>
                </a14:m>
                <a:r>
                  <a:rPr lang="en-US" altLang="zh-CN" sz="2400" dirty="0">
                    <a:latin typeface="Cambria Math" panose="02040503050406030204" pitchFamily="18" charset="0"/>
                    <a:ea typeface="微软雅黑" panose="020B0503020204020204" charset="-122"/>
                    <a:cs typeface="Arial" panose="020B0604020202020204" pitchFamily="34" charset="0"/>
                    <a:sym typeface="+mn-ea"/>
                  </a:rPr>
                  <a:t>)=</a:t>
                </a:r>
                <a14:m>
                  <m:oMath xmlns:m="http://schemas.openxmlformats.org/officeDocument/2006/math">
                    <m:nary>
                      <m:naryPr>
                        <m:chr m:val="∑"/>
                        <m:limLoc m:val="undOv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sub>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g</m:t>
                            </m:r>
                          </m:e>
                          <m:sub>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n</m:t>
                            </m:r>
                          </m:sub>
                        </m:sSub>
                        <m:r>
                          <a:rPr lang="en-US" sz="2400">
                            <a:latin typeface="Cambria Math" panose="02040503050406030204" pitchFamily="18" charset="0"/>
                          </a:rPr>
                          <m:t>(</m:t>
                        </m:r>
                        <m:r>
                          <m:rPr>
                            <m:sty m:val="p"/>
                          </m:rPr>
                          <a:rPr lang="en-US" sz="2400">
                            <a:latin typeface="Cambria Math" panose="02040503050406030204" pitchFamily="18" charset="0"/>
                          </a:rPr>
                          <m:t>r</m:t>
                        </m:r>
                        <m:r>
                          <a:rPr lang="en-US" sz="2400">
                            <a:latin typeface="Cambria Math" panose="02040503050406030204" pitchFamily="18" charset="0"/>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r>
                          <m:rPr>
                            <m:sty m:val="p"/>
                          </m:rPr>
                          <a:rPr lang="en-US" sz="2400">
                            <a:latin typeface="Cambria Math" panose="02040503050406030204" pitchFamily="18" charset="0"/>
                            <a:cs typeface="Cambria Math" panose="02040503050406030204" pitchFamily="18" charset="0"/>
                          </a:rPr>
                          <m:t>n</m:t>
                        </m:r>
                        <m:r>
                          <a:rPr lang="en-US" altLang="zh-CN" sz="2400">
                            <a:latin typeface="Cambria Math" panose="02040503050406030204" pitchFamily="18" charset="0"/>
                            <a:ea typeface="黑体" panose="02010609060101010101" charset="-122"/>
                            <a:cs typeface="Arial" panose="020B0604020202020204" pitchFamily="34" charset="0"/>
                            <a:sym typeface="+mn-ea"/>
                          </a:rPr>
                          <m:t>𝜃</m:t>
                        </m:r>
                        <m:r>
                          <a:rPr lang="en-US" altLang="zh-CN" sz="2400">
                            <a:latin typeface="Cambria Math" panose="02040503050406030204" pitchFamily="18" charset="0"/>
                            <a:ea typeface="微软雅黑" panose="020B0503020204020204" charset="-122"/>
                            <a:cs typeface="Times New Roman" panose="02020603050405020304" charset="0"/>
                            <a:sym typeface="+mn-ea"/>
                          </a:rPr>
                          <m:t> </m:t>
                        </m:r>
                        <m:r>
                          <a:rPr lang="en-US" sz="2400">
                            <a:latin typeface="Cambria Math" panose="02040503050406030204" pitchFamily="18" charset="0"/>
                          </a:rPr>
                          <m:t>)</m:t>
                        </m:r>
                        <m:r>
                          <a:rPr lang="en-US" altLang="zh-CN" sz="2400">
                            <a:solidFill>
                              <a:schemeClr val="tx1"/>
                            </a:solidFill>
                            <a:latin typeface="Cambria Math" panose="02040503050406030204" pitchFamily="18" charset="0"/>
                            <a:cs typeface="Cambria Math" panose="02040503050406030204" pitchFamily="18" charset="0"/>
                            <a:sym typeface="+mn-ea"/>
                          </a:rPr>
                          <m:t> </m:t>
                        </m:r>
                      </m:e>
                    </m:nary>
                  </m:oMath>
                </a14:m>
                <a:endPar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0" y="819785"/>
                <a:ext cx="12016740" cy="5824993"/>
              </a:xfrm>
              <a:prstGeom prst="rect">
                <a:avLst/>
              </a:prstGeom>
              <a:blipFill rotWithShape="1">
                <a:blip r:embed="rId5"/>
                <a:stretch>
                  <a:fillRect b="2"/>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7955" y="-35052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4" name="文本框 3"/>
              <p:cNvSpPr txBox="1"/>
              <p:nvPr/>
            </p:nvSpPr>
            <p:spPr>
              <a:xfrm>
                <a:off x="24765" y="836930"/>
                <a:ext cx="12086590" cy="5639435"/>
              </a:xfrm>
              <a:prstGeom prst="rect">
                <a:avLst/>
              </a:prstGeom>
              <a:noFill/>
            </p:spPr>
            <p:txBody>
              <a:bodyPr wrap="square" rtlCol="0">
                <a:spAutoFit/>
              </a:bodyPr>
              <a:lstStyle/>
              <a:p>
                <a:pPr indent="457200" algn="l" fontAlgn="auto">
                  <a:lnSpc>
                    <a:spcPct val="100000"/>
                  </a:lnSpc>
                  <a:buFont typeface="Wingdings" panose="05000000000000000000" charset="0"/>
                  <a:buNone/>
                </a:pPr>
                <a:r>
                  <a:rPr lang="zh-CN" altLang="en-US" sz="2400" dirty="0">
                    <a:latin typeface="黑体" panose="02010609060101010101" charset="-122"/>
                    <a:ea typeface="黑体" panose="02010609060101010101" charset="-122"/>
                    <a:sym typeface="+mn-ea"/>
                  </a:rPr>
                  <a:t>上式也可写成</a:t>
                </a:r>
                <a:r>
                  <a:rPr lang="zh-CN" altLang="en-US" sz="2000" dirty="0">
                    <a:latin typeface="黑体" panose="02010609060101010101" charset="-122"/>
                    <a:ea typeface="黑体" panose="02010609060101010101" charset="-122"/>
                    <a:sym typeface="+mn-ea"/>
                  </a:rPr>
                  <a:t>：</a:t>
                </a:r>
              </a:p>
              <a:p>
                <a:pPr indent="45720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u</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r</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𝜃</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nary>
                        <m:naryPr>
                          <m:chr m:val="∑"/>
                          <m:limLoc m:val="undOv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naryPr>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r>
                            <a:rPr lang="en-US" altLang="zh-CN" sz="2000">
                              <a:latin typeface="Cambria Math" panose="02040503050406030204" pitchFamily="18" charset="0"/>
                              <a:ea typeface="黑体" panose="02010609060101010101" charset="-122"/>
                              <a:cs typeface="Cambria Math" panose="02040503050406030204" pitchFamily="18" charset="0"/>
                              <a:sym typeface="+mn-ea"/>
                            </a:rPr>
                            <m:t>=0</m:t>
                          </m:r>
                        </m:sub>
                        <m:sup>
                          <m:r>
                            <a:rPr lang="en-US" altLang="zh-CN" sz="2000">
                              <a:latin typeface="Cambria Math" panose="02040503050406030204" pitchFamily="18" charset="0"/>
                              <a:ea typeface="黑体" panose="02010609060101010101" charset="-122"/>
                              <a:cs typeface="Cambria Math" panose="02040503050406030204" pitchFamily="18" charset="0"/>
                              <a:sym typeface="+mn-ea"/>
                            </a:rPr>
                            <m:t>∞</m:t>
                          </m:r>
                        </m:sup>
                        <m:e>
                          <m:sSub>
                            <m:sSub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A</m:t>
                              </m:r>
                            </m:e>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r</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cosn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𝜃</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sSub>
                            <m:sSubPr>
                              <m:ctrlPr>
                                <a:rPr lang="en-US" altLang="zh-CN" sz="20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B</m:t>
                              </m:r>
                            </m:e>
                            <m:sub>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r</m:t>
                          </m:r>
                          <m:r>
                            <a:rPr lang="en-US" altLang="zh-CN" sz="20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latin typeface="Cambria Math" panose="02040503050406030204" pitchFamily="18" charset="0"/>
                              <a:ea typeface="黑体" panose="02010609060101010101" charset="-122"/>
                              <a:cs typeface="Cambria Math" panose="02040503050406030204" pitchFamily="18" charset="0"/>
                              <a:sym typeface="+mn-ea"/>
                            </a:rPr>
                            <m:t>sinn</m:t>
                          </m:r>
                          <m:r>
                            <a:rPr lang="en-US" altLang="zh-CN" sz="2000">
                              <a:latin typeface="Cambria Math" panose="02040503050406030204" pitchFamily="18" charset="0"/>
                              <a:ea typeface="黑体" panose="02010609060101010101" charset="-122"/>
                              <a:cs typeface="Cambria Math" panose="02040503050406030204" pitchFamily="18" charset="0"/>
                              <a:sym typeface="+mn-ea"/>
                            </a:rPr>
                            <m:t>𝜃</m:t>
                          </m:r>
                        </m:e>
                      </m:nary>
                    </m:oMath>
                  </m:oMathPara>
                </a14:m>
                <a:endParaRPr lang="en-US" altLang="zh-CN" sz="2000" dirty="0">
                  <a:latin typeface="Cambria Math" panose="02040503050406030204" pitchFamily="18" charset="0"/>
                  <a:ea typeface="黑体" panose="02010609060101010101" charset="-122"/>
                  <a:cs typeface="Cambria Math" panose="02040503050406030204" pitchFamily="18" charset="0"/>
                  <a:sym typeface="+mn-ea"/>
                </a:endParaRPr>
              </a:p>
              <a:p>
                <a:pPr indent="0" algn="l"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其中，</a:t>
                </a:r>
                <a:r>
                  <a:rPr lang="en-US" altLang="zh-CN" sz="2400" dirty="0">
                    <a:latin typeface="黑体" panose="02010609060101010101" charset="-122"/>
                    <a:ea typeface="黑体" panose="02010609060101010101" charset="-122"/>
                    <a:sym typeface="+mn-ea"/>
                  </a:rPr>
                  <a:t>A</a:t>
                </a:r>
                <a:r>
                  <a:rPr lang="en-US" altLang="zh-CN" sz="2400" baseline="-25000" dirty="0">
                    <a:latin typeface="黑体" panose="02010609060101010101" charset="-122"/>
                    <a:ea typeface="黑体" panose="02010609060101010101" charset="-122"/>
                    <a:sym typeface="+mn-ea"/>
                  </a:rPr>
                  <a:t>n</a:t>
                </a:r>
                <a:r>
                  <a:rPr lang="en-US" altLang="zh-CN" sz="2400" dirty="0">
                    <a:latin typeface="黑体" panose="02010609060101010101" charset="-122"/>
                    <a:ea typeface="黑体" panose="02010609060101010101" charset="-122"/>
                    <a:sym typeface="+mn-ea"/>
                  </a:rPr>
                  <a:t>(r)</a:t>
                </a:r>
                <a:r>
                  <a:rPr lang="zh-CN" altLang="en-US" sz="2400" dirty="0">
                    <a:latin typeface="黑体" panose="02010609060101010101" charset="-122"/>
                    <a:ea typeface="黑体" panose="02010609060101010101" charset="-122"/>
                    <a:sym typeface="+mn-ea"/>
                  </a:rPr>
                  <a:t>和</a:t>
                </a:r>
                <a:r>
                  <a:rPr lang="en-US" altLang="zh-CN" sz="2400" dirty="0">
                    <a:latin typeface="黑体" panose="02010609060101010101" charset="-122"/>
                    <a:ea typeface="黑体" panose="02010609060101010101" charset="-122"/>
                    <a:sym typeface="+mn-ea"/>
                  </a:rPr>
                  <a:t>B</a:t>
                </a:r>
                <a:r>
                  <a:rPr lang="en-US" altLang="zh-CN" sz="2400" baseline="-25000" dirty="0">
                    <a:latin typeface="黑体" panose="02010609060101010101" charset="-122"/>
                    <a:ea typeface="黑体" panose="02010609060101010101" charset="-122"/>
                    <a:sym typeface="+mn-ea"/>
                  </a:rPr>
                  <a:t>n</a:t>
                </a:r>
                <a:r>
                  <a:rPr lang="en-US" altLang="zh-CN" sz="2400" dirty="0">
                    <a:latin typeface="黑体" panose="02010609060101010101" charset="-122"/>
                    <a:ea typeface="黑体" panose="02010609060101010101" charset="-122"/>
                    <a:sym typeface="+mn-ea"/>
                  </a:rPr>
                  <a:t>(r)</a:t>
                </a:r>
                <a:r>
                  <a:rPr lang="zh-CN" altLang="en-US" sz="2400" dirty="0">
                    <a:latin typeface="黑体" panose="02010609060101010101" charset="-122"/>
                    <a:ea typeface="黑体" panose="02010609060101010101" charset="-122"/>
                    <a:sym typeface="+mn-ea"/>
                  </a:rPr>
                  <a:t>是</a:t>
                </a:r>
                <a:r>
                  <a:rPr lang="en-US" altLang="zh-CN" sz="2400" dirty="0">
                    <a:latin typeface="黑体" panose="02010609060101010101" charset="-122"/>
                    <a:ea typeface="黑体" panose="02010609060101010101" charset="-122"/>
                    <a:sym typeface="+mn-ea"/>
                  </a:rPr>
                  <a:t>r</a:t>
                </a:r>
                <a:r>
                  <a:rPr lang="zh-CN" altLang="en-US" sz="2400" dirty="0">
                    <a:latin typeface="黑体" panose="02010609060101010101" charset="-122"/>
                    <a:ea typeface="黑体" panose="02010609060101010101" charset="-122"/>
                    <a:sym typeface="+mn-ea"/>
                  </a:rPr>
                  <a:t>依赖的展开系数。将上式代入泛定方程：</a:t>
                </a:r>
              </a:p>
              <a:p>
                <a:pPr indent="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nary>
                        <m:naryPr>
                          <m:chr m:val="∑"/>
                          <m:limLoc m:val="undOv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naryPr>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e>
                          <m:d>
                            <m:dPr>
                              <m:begChr m:val="{"/>
                              <m:endChr m:val=""/>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dPr>
                            <m:e>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A</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den>
                              </m:f>
                            </m:e>
                          </m:d>
                        </m:e>
                      </m:nary>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A</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e>
                            <m:sup>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sup>
                          </m:sSup>
                        </m:num>
                        <m:den>
                          <m:sSup>
                            <m:s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sup>
                          </m:sSup>
                        </m:den>
                      </m:f>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A</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cosn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𝜃</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d>
                        <m:dPr>
                          <m:begChr m:val=""/>
                          <m:endChr m:val="}"/>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dPr>
                        <m:e>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B</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den>
                              </m:f>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B</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e>
                                <m:sup>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sup>
                              </m:sSup>
                            </m:num>
                            <m:den>
                              <m:sSup>
                                <m:s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sup>
                              </m:sSup>
                            </m:den>
                          </m:f>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B</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sinn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𝜃</m:t>
                          </m:r>
                        </m:e>
                      </m:d>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rcos</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𝜃</m:t>
                      </m:r>
                    </m:oMath>
                  </m:oMathPara>
                </a14:m>
                <a:endParaRPr lang="en-US" altLang="zh-CN" sz="2400" i="1" dirty="0">
                  <a:latin typeface="Cambria Math" panose="02040503050406030204" pitchFamily="18" charset="0"/>
                  <a:ea typeface="黑体" panose="02010609060101010101" charset="-122"/>
                  <a:cs typeface="Cambria Math" panose="02040503050406030204" pitchFamily="18" charset="0"/>
                  <a:sym typeface="+mn-ea"/>
                </a:endParaRPr>
              </a:p>
              <a:p>
                <a:pPr indent="0" algn="l"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两边分别比较</a:t>
                </a:r>
                <a14:m>
                  <m:oMath xmlns:m="http://schemas.openxmlformats.org/officeDocument/2006/math">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cosn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𝜃</m:t>
                    </m:r>
                  </m:oMath>
                </a14:m>
                <a:r>
                  <a:rPr lang="zh-CN" altLang="en-US" sz="2400" dirty="0">
                    <a:latin typeface="Cambria Math" panose="02040503050406030204" pitchFamily="18" charset="0"/>
                    <a:ea typeface="黑体" panose="02010609060101010101" charset="-122"/>
                    <a:cs typeface="Cambria Math" panose="02040503050406030204" pitchFamily="18" charset="0"/>
                    <a:sym typeface="+mn-ea"/>
                  </a:rPr>
                  <a:t>、</a:t>
                </a:r>
                <a14:m>
                  <m:oMath xmlns:m="http://schemas.openxmlformats.org/officeDocument/2006/math">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sinn</m:t>
                    </m:r>
                    <m:r>
                      <a:rPr lang="en-US" altLang="zh-CN" sz="2400">
                        <a:latin typeface="Cambria Math" panose="02040503050406030204" pitchFamily="18" charset="0"/>
                        <a:ea typeface="黑体" panose="02010609060101010101" charset="-122"/>
                        <a:cs typeface="Cambria Math" panose="02040503050406030204" pitchFamily="18" charset="0"/>
                        <a:sym typeface="+mn-ea"/>
                      </a:rPr>
                      <m:t>𝜃</m:t>
                    </m:r>
                  </m:oMath>
                </a14:m>
                <a:r>
                  <a:rPr lang="zh-CN" altLang="en-US" sz="2400" dirty="0">
                    <a:latin typeface="Cambria Math" panose="02040503050406030204" pitchFamily="18" charset="0"/>
                    <a:ea typeface="黑体" panose="02010609060101010101" charset="-122"/>
                    <a:cs typeface="Cambria Math" panose="02040503050406030204" pitchFamily="18" charset="0"/>
                    <a:sym typeface="+mn-ea"/>
                  </a:rPr>
                  <a:t>的系数：</a:t>
                </a:r>
              </a:p>
              <a:p>
                <a:pPr indent="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A</m:t>
                              </m:r>
                            </m:e>
                            <m:sub>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den>
                          </m:f>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A</m:t>
                          </m:r>
                        </m:e>
                        <m:sub>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i="1" smtClean="0">
                              <a:latin typeface="Cambria Math" panose="02040503050406030204" pitchFamily="18" charset="0"/>
                              <a:ea typeface="黑体" panose="02010609060101010101" charset="-122"/>
                              <a:cs typeface="Cambria Math" panose="02040503050406030204" pitchFamily="18" charset="0"/>
                              <a:sym typeface="+mn-ea"/>
                            </a:rPr>
                            <m:t>1</m:t>
                          </m:r>
                        </m:num>
                        <m:den>
                          <m:sSup>
                            <m:s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sup>
                          </m:sSup>
                        </m:den>
                      </m:f>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A</m:t>
                          </m:r>
                        </m:e>
                        <m:sub>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oMath>
                  </m:oMathPara>
                </a14:m>
                <a:endParaRPr lang="zh-CN" altLang="en-US" sz="2400" dirty="0">
                  <a:latin typeface="Cambria Math" panose="02040503050406030204" pitchFamily="18" charset="0"/>
                  <a:ea typeface="黑体" panose="02010609060101010101" charset="-122"/>
                  <a:cs typeface="Cambria Math" panose="02040503050406030204" pitchFamily="18" charset="0"/>
                  <a:sym typeface="+mn-ea"/>
                </a:endParaRPr>
              </a:p>
              <a:p>
                <a:pPr indent="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A</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den>
                          </m:f>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A</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e>
                            <m:sup>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sup>
                          </m:sSup>
                        </m:num>
                        <m:den>
                          <m:sSup>
                            <m:s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sup>
                          </m:sSup>
                        </m:den>
                      </m:f>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A</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oMath>
                  </m:oMathPara>
                </a14:m>
                <a:endParaRPr lang="zh-CN" altLang="en-US" sz="2400" dirty="0">
                  <a:latin typeface="Cambria Math" panose="02040503050406030204" pitchFamily="18" charset="0"/>
                  <a:ea typeface="黑体" panose="02010609060101010101" charset="-122"/>
                  <a:cs typeface="Cambria Math" panose="02040503050406030204" pitchFamily="18" charset="0"/>
                  <a:sym typeface="+mn-ea"/>
                </a:endParaRPr>
              </a:p>
              <a:p>
                <a:pPr indent="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Cambria Math" panose="02040503050406030204" pitchFamily="18" charset="0"/>
                              <a:sym typeface="+mn-ea"/>
                            </a:rPr>
                            <m:t>3</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a:rPr lang="en-US" altLang="zh-CN" sz="2400">
                              <a:latin typeface="Cambria Math" panose="02040503050406030204" pitchFamily="18" charset="0"/>
                              <a:ea typeface="黑体" panose="02010609060101010101" charset="-122"/>
                              <a:cs typeface="Cambria Math" panose="02040503050406030204" pitchFamily="18" charset="0"/>
                              <a:sym typeface="+mn-ea"/>
                            </a:rPr>
                            <m:t> </m:t>
                          </m:r>
                          <m:sSubSup>
                            <m:sSub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B</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latin typeface="Cambria Math" panose="02040503050406030204" pitchFamily="18" charset="0"/>
                                  <a:ea typeface="黑体" panose="02010609060101010101" charset="-122"/>
                                  <a:cs typeface="Cambria Math" panose="02040503050406030204" pitchFamily="18" charset="0"/>
                                  <a:sym typeface="+mn-ea"/>
                                </a:rPr>
                                <m:t>1</m:t>
                              </m:r>
                            </m:num>
                            <m:den>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den>
                          </m:f>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B</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sup>
                      </m:sSubSup>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e>
                            <m:sup>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sup>
                          </m:sSup>
                        </m:num>
                        <m:den>
                          <m:sSup>
                            <m:sSup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e>
                            <m:sup>
                              <m:r>
                                <a:rPr lang="en-US" altLang="zh-CN" sz="2400">
                                  <a:latin typeface="Cambria Math" panose="02040503050406030204" pitchFamily="18" charset="0"/>
                                  <a:ea typeface="黑体" panose="02010609060101010101" charset="-122"/>
                                  <a:cs typeface="Cambria Math" panose="02040503050406030204" pitchFamily="18" charset="0"/>
                                  <a:sym typeface="+mn-ea"/>
                                </a:rPr>
                                <m:t>2</m:t>
                              </m:r>
                            </m:sup>
                          </m:sSup>
                        </m:den>
                      </m:f>
                      <m:sSub>
                        <m:sSubPr>
                          <m:ctrlPr>
                            <a:rPr lang="en-US" altLang="zh-CN" sz="2400" i="1">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B</m:t>
                          </m:r>
                        </m:e>
                        <m:sub>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sub>
                      </m:sSub>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r</m:t>
                      </m:r>
                      <m:r>
                        <a:rPr lang="en-US" altLang="zh-CN" sz="2400">
                          <a:latin typeface="Cambria Math" panose="02040503050406030204" pitchFamily="18" charset="0"/>
                          <a:ea typeface="黑体" panose="02010609060101010101" charset="-122"/>
                          <a:cs typeface="Cambria Math" panose="02040503050406030204" pitchFamily="18" charset="0"/>
                          <a:sym typeface="+mn-ea"/>
                        </a:rPr>
                        <m:t>)=0   </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n</m:t>
                      </m:r>
                      <m:r>
                        <a:rPr lang="en-US" altLang="zh-CN" sz="2400">
                          <a:latin typeface="Cambria Math" panose="02040503050406030204" pitchFamily="18" charset="0"/>
                          <a:ea typeface="黑体" panose="02010609060101010101" charset="-122"/>
                          <a:cs typeface="Cambria Math" panose="02040503050406030204" pitchFamily="18" charset="0"/>
                          <a:sym typeface="+mn-ea"/>
                        </a:rPr>
                        <m:t>=0,1,2,3,...</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oMath>
                  </m:oMathPara>
                </a14:m>
                <a:endParaRPr lang="en-US" altLang="zh-CN" sz="2400" dirty="0">
                  <a:latin typeface="Cambria Math" panose="02040503050406030204" pitchFamily="18" charset="0"/>
                  <a:ea typeface="黑体" panose="02010609060101010101" charset="-122"/>
                  <a:cs typeface="Cambria Math" panose="02040503050406030204" pitchFamily="18" charset="0"/>
                  <a:sym typeface="+mn-ea"/>
                </a:endParaRPr>
              </a:p>
            </p:txBody>
          </p:sp>
        </mc:Choice>
        <mc:Fallback xmlns="">
          <p:sp>
            <p:nvSpPr>
              <p:cNvPr id="4" name="文本框 3"/>
              <p:cNvSpPr txBox="1">
                <a:spLocks noRot="1" noChangeAspect="1" noMove="1" noResize="1" noEditPoints="1" noAdjustHandles="1" noChangeArrowheads="1" noChangeShapeType="1" noTextEdit="1"/>
              </p:cNvSpPr>
              <p:nvPr/>
            </p:nvSpPr>
            <p:spPr>
              <a:xfrm>
                <a:off x="24765" y="836930"/>
                <a:ext cx="12086590" cy="5639435"/>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42545" y="-26733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59055" y="816610"/>
                <a:ext cx="12098655" cy="357886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a:sym typeface="+mn-ea"/>
                  </a:rPr>
                  <a:t>进一步，对于形式解</a:t>
                </a:r>
                <a:r>
                  <a:rPr lang="en-US" altLang="zh-CN" sz="2400">
                    <a:latin typeface="Times New Roman" panose="02020603050405020304" charset="0"/>
                    <a:cs typeface="Times New Roman" panose="02020603050405020304" charset="0"/>
                    <a:sym typeface="+mn-ea"/>
                  </a:rPr>
                  <a:t>u(x,t)=X(x)T(t)</a:t>
                </a:r>
                <a:r>
                  <a:rPr lang="zh-CN" altLang="en-US" sz="2400">
                    <a:latin typeface="Times New Roman" panose="02020603050405020304" charset="0"/>
                    <a:cs typeface="Times New Roman" panose="02020603050405020304" charset="0"/>
                    <a:sym typeface="+mn-ea"/>
                  </a:rPr>
                  <a:t>，必须满足边界条件：</a:t>
                </a:r>
              </a:p>
              <a:p>
                <a:pPr indent="457200" algn="ctr" fontAlgn="auto">
                  <a:lnSpc>
                    <a:spcPct val="150000"/>
                  </a:lnSpc>
                  <a:buFont typeface="Wingdings" panose="05000000000000000000" charset="0"/>
                  <a:buNone/>
                </a:pPr>
                <a:r>
                  <a:rPr lang="en-US" altLang="zh-CN" sz="2400">
                    <a:latin typeface="Times New Roman" panose="02020603050405020304" charset="0"/>
                    <a:cs typeface="Times New Roman" panose="02020603050405020304" charset="0"/>
                    <a:sym typeface="+mn-ea"/>
                  </a:rPr>
                  <a:t>X(0)T(t)=0</a:t>
                </a:r>
                <a:r>
                  <a:rPr lang="zh-CN" altLang="en-US" sz="2400">
                    <a:latin typeface="Times New Roman" panose="02020603050405020304" charset="0"/>
                    <a:cs typeface="Times New Roman" panose="02020603050405020304" charset="0"/>
                    <a:sym typeface="+mn-ea"/>
                  </a:rPr>
                  <a:t>，</a:t>
                </a:r>
                <a:r>
                  <a:rPr lang="en-US" altLang="zh-CN" sz="2400">
                    <a:latin typeface="Times New Roman" panose="02020603050405020304" charset="0"/>
                    <a:cs typeface="Times New Roman" panose="02020603050405020304" charset="0"/>
                    <a:sym typeface="+mn-ea"/>
                  </a:rPr>
                  <a:t>X(L)T(t)=0</a:t>
                </a:r>
              </a:p>
              <a:p>
                <a:pPr indent="0" algn="l" fontAlgn="auto">
                  <a:lnSpc>
                    <a:spcPct val="150000"/>
                  </a:lnSpc>
                  <a:buFont typeface="Wingdings" panose="05000000000000000000" charset="0"/>
                  <a:buNone/>
                </a:pPr>
                <a:r>
                  <a:rPr lang="zh-CN" altLang="en-US" sz="2400">
                    <a:latin typeface="Times New Roman" panose="02020603050405020304" charset="0"/>
                    <a:cs typeface="Times New Roman" panose="02020603050405020304" charset="0"/>
                    <a:sym typeface="+mn-ea"/>
                  </a:rPr>
                  <a:t>因为</a:t>
                </a:r>
                <a:r>
                  <a:rPr lang="en-US" altLang="zh-CN" sz="2400">
                    <a:latin typeface="Times New Roman" panose="02020603050405020304" charset="0"/>
                    <a:cs typeface="Times New Roman" panose="02020603050405020304" charset="0"/>
                    <a:sym typeface="+mn-ea"/>
                  </a:rPr>
                  <a:t>T(t)</a:t>
                </a:r>
                <a:r>
                  <a:rPr lang="en-US" altLang="zh-CN" sz="2400">
                    <a:latin typeface="微软雅黑" panose="020B0503020204020204" charset="-122"/>
                    <a:ea typeface="微软雅黑" panose="020B0503020204020204" charset="-122"/>
                    <a:cs typeface="Times New Roman" panose="02020603050405020304" charset="0"/>
                    <a:sym typeface="+mn-ea"/>
                  </a:rPr>
                  <a:t>≠</a:t>
                </a:r>
                <a:r>
                  <a:rPr lang="en-US" altLang="zh-CN" sz="2400">
                    <a:latin typeface="Times New Roman" panose="02020603050405020304" charset="0"/>
                    <a:cs typeface="Times New Roman" panose="02020603050405020304" charset="0"/>
                    <a:sym typeface="+mn-ea"/>
                  </a:rPr>
                  <a:t>0</a:t>
                </a:r>
                <a:r>
                  <a:rPr lang="zh-CN" altLang="en-US" sz="2400">
                    <a:latin typeface="Times New Roman" panose="02020603050405020304" charset="0"/>
                    <a:cs typeface="Times New Roman" panose="02020603050405020304" charset="0"/>
                    <a:sym typeface="+mn-ea"/>
                  </a:rPr>
                  <a:t>，故：</a:t>
                </a:r>
                <a:endParaRPr lang="en-US" altLang="zh-CN" sz="2400">
                  <a:latin typeface="Times New Roman" panose="02020603050405020304" charset="0"/>
                  <a:cs typeface="Times New Roman" panose="02020603050405020304" charset="0"/>
                  <a:sym typeface="+mn-ea"/>
                </a:endParaRPr>
              </a:p>
              <a:p>
                <a:pPr indent="0" algn="ctr" fontAlgn="auto">
                  <a:lnSpc>
                    <a:spcPct val="150000"/>
                  </a:lnSpc>
                  <a:buFont typeface="Wingdings" panose="05000000000000000000" charset="0"/>
                  <a:buNone/>
                </a:pPr>
                <a:r>
                  <a:rPr lang="en-US" altLang="zh-CN" sz="2400">
                    <a:latin typeface="Times New Roman" panose="02020603050405020304" charset="0"/>
                    <a:cs typeface="Times New Roman" panose="02020603050405020304" charset="0"/>
                    <a:sym typeface="+mn-ea"/>
                  </a:rPr>
                  <a:t>X(0)=0</a:t>
                </a:r>
                <a:r>
                  <a:rPr lang="zh-CN" altLang="en-US" sz="2400">
                    <a:latin typeface="Times New Roman" panose="02020603050405020304" charset="0"/>
                    <a:cs typeface="Times New Roman" panose="02020603050405020304" charset="0"/>
                    <a:sym typeface="+mn-ea"/>
                  </a:rPr>
                  <a:t>，</a:t>
                </a:r>
                <a:r>
                  <a:rPr lang="en-US" altLang="zh-CN" sz="2400">
                    <a:latin typeface="Times New Roman" panose="02020603050405020304" charset="0"/>
                    <a:cs typeface="Times New Roman" panose="02020603050405020304" charset="0"/>
                    <a:sym typeface="+mn-ea"/>
                  </a:rPr>
                  <a:t>X(L)=0</a:t>
                </a:r>
              </a:p>
              <a:p>
                <a:pPr indent="0" algn="l" fontAlgn="auto">
                  <a:lnSpc>
                    <a:spcPct val="150000"/>
                  </a:lnSpc>
                  <a:buFont typeface="Wingdings" panose="05000000000000000000" charset="0"/>
                  <a:buNone/>
                </a:pPr>
                <a:r>
                  <a:rPr lang="zh-CN" altLang="en-US" sz="2400">
                    <a:latin typeface="Times New Roman" panose="02020603050405020304" charset="0"/>
                    <a:cs typeface="Times New Roman" panose="02020603050405020304" charset="0"/>
                    <a:sym typeface="+mn-ea"/>
                  </a:rPr>
                  <a:t>对于</a:t>
                </a:r>
                <a:r>
                  <a:rPr lang="en-US" altLang="zh-CN" sz="2400">
                    <a:latin typeface="Times New Roman" panose="02020603050405020304" charset="0"/>
                    <a:cs typeface="Times New Roman" panose="02020603050405020304" charset="0"/>
                    <a:sym typeface="+mn-ea"/>
                  </a:rPr>
                  <a:t>X(x)</a:t>
                </a:r>
                <a:r>
                  <a:rPr lang="zh-CN" altLang="en-US" sz="2400">
                    <a:latin typeface="Times New Roman" panose="02020603050405020304" charset="0"/>
                    <a:cs typeface="Times New Roman" panose="02020603050405020304" charset="0"/>
                    <a:sym typeface="+mn-ea"/>
                  </a:rPr>
                  <a:t>，</a:t>
                </a:r>
                <a:r>
                  <a:rPr lang="zh-CN" altLang="en-US" sz="2400">
                    <a:solidFill>
                      <a:srgbClr val="FF0000"/>
                    </a:solidFill>
                    <a:latin typeface="Times New Roman" panose="02020603050405020304" charset="0"/>
                    <a:cs typeface="Times New Roman" panose="02020603050405020304" charset="0"/>
                    <a:sym typeface="+mn-ea"/>
                  </a:rPr>
                  <a:t>线性常微分方程的边值问题</a:t>
                </a:r>
                <a:r>
                  <a:rPr lang="zh-CN" altLang="en-US" sz="2400">
                    <a:latin typeface="Times New Roman" panose="02020603050405020304" charset="0"/>
                    <a:cs typeface="Times New Roman" panose="02020603050405020304" charset="0"/>
                    <a:sym typeface="+mn-ea"/>
                  </a:rPr>
                  <a:t>：</a:t>
                </a:r>
              </a:p>
              <a:p>
                <a:pPr indent="0" algn="l" fontAlgn="auto">
                  <a:lnSpc>
                    <a:spcPct val="100000"/>
                  </a:lnSpc>
                  <a:buFont typeface="Wingdings" panose="05000000000000000000" charset="0"/>
                  <a:buNone/>
                </a:pPr>
                <a:r>
                  <a:rPr lang="en-US" altLang="zh-CN" sz="2400">
                    <a:latin typeface="Cambria Math" panose="02040503050406030204" pitchFamily="18" charset="0"/>
                    <a:cs typeface="Cambria Math" panose="02040503050406030204" pitchFamily="18" charset="0"/>
                    <a:sym typeface="+mn-ea"/>
                  </a:rPr>
                  <a:t>                                                         </a:t>
                </a:r>
                <a14:m>
                  <m:oMath xmlns:m="http://schemas.openxmlformats.org/officeDocument/2006/math">
                    <m:d>
                      <m:dPr>
                        <m:begChr m:val="{"/>
                        <m:endChr m:val=""/>
                        <m:ctrlPr>
                          <a:rPr lang="en-US" altLang="zh-CN" sz="2400" i="1">
                            <a:latin typeface="Cambria Math" panose="02040503050406030204" pitchFamily="18" charset="0"/>
                            <a:cs typeface="Cambria Math" panose="02040503050406030204" pitchFamily="18" charset="0"/>
                            <a:sym typeface="+mn-ea"/>
                          </a:rPr>
                        </m:ctrlPr>
                      </m:dPr>
                      <m:e>
                        <m:eqArr>
                          <m:eqArrPr>
                            <m:ctrlPr>
                              <a:rPr lang="en-US" altLang="zh-CN" sz="2400" i="1">
                                <a:latin typeface="Cambria Math" panose="02040503050406030204" pitchFamily="18" charset="0"/>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𝜆</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)=0</m:t>
                            </m:r>
                          </m:e>
                          <m:e>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(0)=0, </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L</m:t>
                            </m:r>
                            <m:r>
                              <a:rPr lang="en-US" altLang="zh-CN" sz="2400">
                                <a:latin typeface="Cambria Math" panose="02040503050406030204" pitchFamily="18" charset="0"/>
                                <a:cs typeface="Cambria Math" panose="02040503050406030204" pitchFamily="18" charset="0"/>
                                <a:sym typeface="+mn-ea"/>
                              </a:rPr>
                              <m:t>)=0</m:t>
                            </m:r>
                          </m:e>
                        </m:eqArr>
                      </m:e>
                    </m:d>
                  </m:oMath>
                </a14:m>
                <a:endParaRPr lang="zh-CN" altLang="en-US" sz="2400">
                  <a:latin typeface="Times New Roman" panose="02020603050405020304" charset="0"/>
                  <a:cs typeface="Times New Roman" panose="02020603050405020304"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59055" y="816610"/>
                <a:ext cx="12098655" cy="3578860"/>
              </a:xfrm>
              <a:prstGeom prst="rect">
                <a:avLst/>
              </a:prstGeom>
              <a:blipFill rotWithShape="1">
                <a:blip r:embed="rId5"/>
                <a:stretch>
                  <a:fillRect/>
                </a:stretch>
              </a:blipFill>
            </p:spPr>
            <p:txBody>
              <a:bodyPr/>
              <a:lstStyle/>
              <a:p>
                <a:r>
                  <a:rPr lang="zh-CN" altLang="en-US">
                    <a:noFill/>
                  </a:rPr>
                  <a:t> </a:t>
                </a:r>
              </a:p>
            </p:txBody>
          </p:sp>
        </mc:Fallback>
      </mc:AlternateContent>
      <p:sp>
        <p:nvSpPr>
          <p:cNvPr id="6" name="矩形 5"/>
          <p:cNvSpPr/>
          <p:nvPr/>
        </p:nvSpPr>
        <p:spPr>
          <a:xfrm>
            <a:off x="773430" y="2012315"/>
            <a:ext cx="862330" cy="55372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293620" y="4395470"/>
            <a:ext cx="7630160" cy="53213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000">
                <a:latin typeface="Times New Roman" panose="02020603050405020304" charset="0"/>
                <a:cs typeface="Times New Roman" panose="02020603050405020304" charset="0"/>
                <a:sym typeface="+mn-ea"/>
              </a:rPr>
              <a:t>问题：若边界条件为非齐次，是否构成</a:t>
            </a:r>
            <a:r>
              <a:rPr lang="en-US" altLang="zh-CN" sz="2000">
                <a:latin typeface="Times New Roman" panose="02020603050405020304" charset="0"/>
                <a:cs typeface="Times New Roman" panose="02020603050405020304" charset="0"/>
                <a:sym typeface="+mn-ea"/>
              </a:rPr>
              <a:t>X(x)</a:t>
            </a:r>
            <a:r>
              <a:rPr lang="zh-CN" altLang="en-US" sz="2000">
                <a:latin typeface="Times New Roman" panose="02020603050405020304" charset="0"/>
                <a:cs typeface="Times New Roman" panose="02020603050405020304" charset="0"/>
                <a:sym typeface="+mn-ea"/>
              </a:rPr>
              <a:t>的常微分方程形式？</a:t>
            </a:r>
            <a:endParaRPr lang="zh-CN" altLang="en-US" sz="2000">
              <a:solidFill>
                <a:schemeClr val="tx1"/>
              </a:solidFill>
              <a:latin typeface="Times New Roman" panose="02020603050405020304" charset="0"/>
              <a:cs typeface="Times New Roman" panose="02020603050405020304" charset="0"/>
            </a:endParaRPr>
          </a:p>
        </p:txBody>
      </p:sp>
      <p:sp>
        <p:nvSpPr>
          <p:cNvPr id="10" name="矩形 9"/>
          <p:cNvSpPr/>
          <p:nvPr/>
        </p:nvSpPr>
        <p:spPr>
          <a:xfrm>
            <a:off x="4330700" y="4927600"/>
            <a:ext cx="3575050" cy="53213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en-US" altLang="zh-CN" sz="2000">
                <a:latin typeface="Times New Roman" panose="02020603050405020304" charset="0"/>
                <a:cs typeface="Times New Roman" panose="02020603050405020304" charset="0"/>
                <a:sym typeface="+mn-ea"/>
              </a:rPr>
              <a:t>X(0)T(t)=f</a:t>
            </a:r>
            <a:r>
              <a:rPr lang="en-US" altLang="zh-CN" sz="2000" baseline="-25000">
                <a:latin typeface="Times New Roman" panose="02020603050405020304" charset="0"/>
                <a:cs typeface="Times New Roman" panose="02020603050405020304" charset="0"/>
                <a:sym typeface="+mn-ea"/>
              </a:rPr>
              <a:t>1</a:t>
            </a:r>
            <a:r>
              <a:rPr lang="en-US" altLang="zh-CN" sz="2000">
                <a:latin typeface="Times New Roman" panose="02020603050405020304" charset="0"/>
                <a:cs typeface="Times New Roman" panose="02020603050405020304" charset="0"/>
                <a:sym typeface="+mn-ea"/>
              </a:rPr>
              <a:t>(t)</a:t>
            </a:r>
            <a:r>
              <a:rPr lang="zh-CN" altLang="en-US" sz="2000">
                <a:latin typeface="Times New Roman" panose="02020603050405020304" charset="0"/>
                <a:cs typeface="Times New Roman" panose="02020603050405020304" charset="0"/>
                <a:sym typeface="+mn-ea"/>
              </a:rPr>
              <a:t>，</a:t>
            </a:r>
            <a:r>
              <a:rPr lang="en-US" altLang="zh-CN" sz="2000">
                <a:latin typeface="Times New Roman" panose="02020603050405020304" charset="0"/>
                <a:cs typeface="Times New Roman" panose="02020603050405020304" charset="0"/>
                <a:sym typeface="+mn-ea"/>
              </a:rPr>
              <a:t>X(L)T(t)=f</a:t>
            </a:r>
            <a:r>
              <a:rPr lang="en-US" altLang="zh-CN" sz="2000" baseline="-25000">
                <a:latin typeface="Times New Roman" panose="02020603050405020304" charset="0"/>
                <a:cs typeface="Times New Roman" panose="02020603050405020304" charset="0"/>
                <a:sym typeface="+mn-ea"/>
              </a:rPr>
              <a:t>2</a:t>
            </a:r>
            <a:r>
              <a:rPr lang="en-US" altLang="zh-CN" sz="2000">
                <a:latin typeface="Times New Roman" panose="02020603050405020304" charset="0"/>
                <a:cs typeface="Times New Roman" panose="02020603050405020304" charset="0"/>
                <a:sym typeface="+mn-ea"/>
              </a:rPr>
              <a:t>(t)</a:t>
            </a:r>
            <a:endParaRPr lang="zh-CN" altLang="en-US" sz="2000">
              <a:solidFill>
                <a:schemeClr val="tx1"/>
              </a:solidFill>
              <a:latin typeface="Times New Roman" panose="02020603050405020304" charset="0"/>
              <a:cs typeface="Times New Roman" panose="02020603050405020304" charset="0"/>
            </a:endParaRPr>
          </a:p>
        </p:txBody>
      </p:sp>
      <p:sp>
        <p:nvSpPr>
          <p:cNvPr id="11" name="矩形 10"/>
          <p:cNvSpPr/>
          <p:nvPr/>
        </p:nvSpPr>
        <p:spPr>
          <a:xfrm>
            <a:off x="2280920" y="5459730"/>
            <a:ext cx="7630160" cy="53213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a:solidFill>
                  <a:schemeClr val="tx1"/>
                </a:solidFill>
                <a:latin typeface="Times New Roman" panose="02020603050405020304" charset="0"/>
                <a:cs typeface="Times New Roman" panose="02020603050405020304" charset="0"/>
                <a:sym typeface="+mn-ea"/>
              </a:rPr>
              <a:t>利用分离变量的条件</a:t>
            </a:r>
            <a:r>
              <a:rPr lang="en-US" altLang="zh-CN" sz="2400">
                <a:solidFill>
                  <a:schemeClr val="tx1"/>
                </a:solidFill>
                <a:latin typeface="Times New Roman" panose="02020603050405020304" charset="0"/>
                <a:cs typeface="Times New Roman" panose="02020603050405020304" charset="0"/>
                <a:sym typeface="+mn-ea"/>
              </a:rPr>
              <a:t>2</a:t>
            </a:r>
            <a:r>
              <a:rPr lang="zh-CN" altLang="en-US" sz="2400">
                <a:solidFill>
                  <a:schemeClr val="tx1"/>
                </a:solidFill>
                <a:latin typeface="Times New Roman" panose="02020603050405020304" charset="0"/>
                <a:cs typeface="Times New Roman" panose="02020603050405020304" charset="0"/>
                <a:sym typeface="+mn-ea"/>
              </a:rPr>
              <a:t>：边界条件必须是齐次！！！</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10" grpId="0" animBg="1"/>
      <p:bldP spid="10" grpId="1" animBg="1"/>
      <p:bldP spid="11" grpId="0" animBg="1"/>
      <p:bldP spid="11" grpId="1"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7955" y="-35052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19685" y="796290"/>
                <a:ext cx="12172315" cy="5815965"/>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由</a:t>
                </a:r>
                <a14:m>
                  <m:oMath xmlns:m="http://schemas.openxmlformats.org/officeDocument/2006/math">
                    <m:sSub>
                      <m:sSubPr>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dPr>
                          <m:e>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𝑢</m:t>
                            </m:r>
                          </m:e>
                        </m:d>
                      </m:e>
                      <m:sub>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𝑟</m:t>
                        </m:r>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=1</m:t>
                        </m:r>
                      </m:sub>
                    </m:sSub>
                    <m:r>
                      <a:rPr lang="en-US" altLang="zh-CN" sz="24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=0</m:t>
                    </m:r>
                  </m:oMath>
                </a14:m>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(1)=0   B</a:t>
                </a:r>
                <a:r>
                  <a:rPr lang="en-US" altLang="zh-CN" sz="2400" baseline="-250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(1)=0</a:t>
                </a:r>
              </a:p>
              <a:p>
                <a:pPr indent="457200" fontAlgn="auto">
                  <a:lnSpc>
                    <a:spcPct val="150000"/>
                  </a:lnSpc>
                  <a:buFont typeface="Wingdings" panose="05000000000000000000" charset="0"/>
                  <a:buNone/>
                </a:pP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又</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有限值</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   B</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有限值</a:t>
                </a:r>
              </a:p>
              <a:p>
                <a:pPr indent="457200" fontAlgn="auto">
                  <a:lnSpc>
                    <a:spcPct val="150000"/>
                  </a:lnSpc>
                  <a:buFont typeface="Wingdings" panose="05000000000000000000" charset="0"/>
                  <a:buNone/>
                </a:pP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对于方程</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(1)</a:t>
                </a: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相应的齐次方程，其通解为</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C</a:t>
                </a:r>
                <a:r>
                  <a:rPr lang="en-US" altLang="zh-CN" sz="2400" baseline="-250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1</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r+C</a:t>
                </a:r>
                <a:r>
                  <a:rPr lang="en-US" altLang="zh-CN" sz="2400" baseline="-250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2</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400" baseline="300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-1</a:t>
                </a: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方程</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(1)</a:t>
                </a: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有特解</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400" baseline="300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3</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/4</a:t>
                </a: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，故方程</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(1)</a:t>
                </a: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的通解：</a:t>
                </a:r>
              </a:p>
              <a:p>
                <a:pPr indent="457200" algn="ctr" fontAlgn="auto">
                  <a:lnSpc>
                    <a:spcPct val="10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1</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(r)=C</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1</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r+C</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2</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400" baseline="30000" dirty="0">
                    <a:latin typeface="Cambria Math" panose="02040503050406030204" pitchFamily="18" charset="0"/>
                    <a:ea typeface="微软雅黑" panose="020B0503020204020204" charset="-122"/>
                    <a:cs typeface="Cambria Math" panose="02040503050406030204" pitchFamily="18" charset="0"/>
                    <a:sym typeface="+mn-ea"/>
                  </a:rPr>
                  <a:t>-1</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400" baseline="30000" dirty="0">
                    <a:latin typeface="Cambria Math" panose="02040503050406030204" pitchFamily="18" charset="0"/>
                    <a:ea typeface="微软雅黑" panose="020B0503020204020204" charset="-122"/>
                    <a:cs typeface="Cambria Math" panose="02040503050406030204" pitchFamily="18" charset="0"/>
                    <a:sym typeface="+mn-ea"/>
                  </a:rPr>
                  <a:t>3</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/4</a:t>
                </a:r>
              </a:p>
              <a:p>
                <a:pPr indent="0" algn="l" fontAlgn="auto">
                  <a:lnSpc>
                    <a:spcPct val="150000"/>
                  </a:lnSpc>
                  <a:buFont typeface="Wingdings" panose="05000000000000000000" charset="0"/>
                  <a:buNone/>
                </a:pP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由</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1</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有限值，得</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C</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2</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 </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；由</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1</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(1)=0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，得</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C</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1</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=1/4</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a:t>
                </a:r>
              </a:p>
              <a:p>
                <a:pPr indent="457200" algn="l" fontAlgn="auto">
                  <a:lnSpc>
                    <a:spcPct val="150000"/>
                  </a:lnSpc>
                  <a:buFont typeface="Wingdings" panose="05000000000000000000" charset="0"/>
                  <a:buNone/>
                </a:pP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对于方程</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(2)</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，其通解：</a:t>
                </a:r>
              </a:p>
              <a:p>
                <a:pPr indent="457200" algn="ctr" fontAlgn="auto">
                  <a:lnSpc>
                    <a:spcPct val="10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0</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(r)=C</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0</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+D</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0</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ln r</a:t>
                </a:r>
              </a:p>
              <a:p>
                <a:pPr indent="457200" algn="ctr" fontAlgn="auto">
                  <a:lnSpc>
                    <a:spcPct val="150000"/>
                  </a:lnSpc>
                  <a:buFont typeface="Wingdings" panose="05000000000000000000" charset="0"/>
                  <a:buNone/>
                </a:pP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400" dirty="0" err="1">
                    <a:latin typeface="Cambria Math" panose="02040503050406030204" pitchFamily="18" charset="0"/>
                    <a:ea typeface="微软雅黑" panose="020B0503020204020204" charset="-122"/>
                    <a:cs typeface="Cambria Math" panose="02040503050406030204" pitchFamily="18" charset="0"/>
                    <a:sym typeface="+mn-ea"/>
                  </a:rPr>
                  <a:t>C</a:t>
                </a:r>
                <a:r>
                  <a:rPr lang="en-US" altLang="zh-CN" sz="2400" baseline="-25000" dirty="0" err="1">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err="1">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400" baseline="30000" dirty="0" err="1">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err="1">
                    <a:latin typeface="Cambria Math" panose="02040503050406030204" pitchFamily="18" charset="0"/>
                    <a:ea typeface="微软雅黑" panose="020B0503020204020204" charset="-122"/>
                    <a:cs typeface="Cambria Math" panose="02040503050406030204" pitchFamily="18" charset="0"/>
                    <a:sym typeface="+mn-ea"/>
                  </a:rPr>
                  <a:t>+D</a:t>
                </a:r>
                <a:r>
                  <a:rPr lang="en-US" altLang="zh-CN" sz="2400" baseline="-25000" dirty="0" err="1">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err="1">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400" baseline="30000" dirty="0" err="1">
                    <a:latin typeface="Cambria Math" panose="02040503050406030204" pitchFamily="18" charset="0"/>
                    <a:ea typeface="微软雅黑" panose="020B0503020204020204" charset="-122"/>
                    <a:cs typeface="Cambria Math" panose="02040503050406030204" pitchFamily="18" charset="0"/>
                    <a:sym typeface="+mn-ea"/>
                  </a:rPr>
                  <a:t>-n</a:t>
                </a:r>
                <a:endParaRPr lang="en-US" altLang="zh-CN" sz="2400" baseline="30000" dirty="0">
                  <a:latin typeface="Cambria Math" panose="02040503050406030204" pitchFamily="18" charset="0"/>
                  <a:ea typeface="微软雅黑" panose="020B0503020204020204" charset="-122"/>
                  <a:cs typeface="Cambria Math" panose="02040503050406030204" pitchFamily="18" charset="0"/>
                  <a:sym typeface="+mn-ea"/>
                </a:endParaRPr>
              </a:p>
              <a:p>
                <a:pPr indent="0" algn="l" fontAlgn="auto">
                  <a:lnSpc>
                    <a:spcPct val="150000"/>
                  </a:lnSpc>
                  <a:buFont typeface="Wingdings" panose="05000000000000000000" charset="0"/>
                  <a:buNone/>
                </a:pP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由</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0</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有限值，得</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D</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0</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 </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；由</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0</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(1)=0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C</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0</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；由</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有限值，得</a:t>
                </a:r>
                <a:r>
                  <a:rPr lang="en-US" altLang="zh-CN" sz="2400" dirty="0" err="1">
                    <a:latin typeface="Cambria Math" panose="02040503050406030204" pitchFamily="18" charset="0"/>
                    <a:ea typeface="微软雅黑" panose="020B0503020204020204" charset="-122"/>
                    <a:cs typeface="Cambria Math" panose="02040503050406030204" pitchFamily="18" charset="0"/>
                    <a:sym typeface="+mn-ea"/>
                  </a:rPr>
                  <a:t>D</a:t>
                </a:r>
                <a:r>
                  <a:rPr lang="en-US" altLang="zh-CN" sz="2400" baseline="-25000" dirty="0" err="1">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 </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；由</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(1)=0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C</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=0</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，故</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(r)=0  (n</a:t>
                </a:r>
                <a:r>
                  <a:rPr lang="en-US" altLang="zh-CN" sz="2400" dirty="0">
                    <a:latin typeface="微软雅黑" panose="020B0503020204020204" charset="-122"/>
                    <a:ea typeface="微软雅黑" panose="020B0503020204020204" charset="-122"/>
                    <a:cs typeface="Cambria Math" panose="02040503050406030204" pitchFamily="18" charset="0"/>
                    <a:sym typeface="+mn-ea"/>
                  </a:rPr>
                  <a:t>≠1</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t>
                </a:r>
                <a:endPar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19685" y="796290"/>
                <a:ext cx="12172315" cy="5815965"/>
              </a:xfrm>
              <a:prstGeom prst="rect">
                <a:avLst/>
              </a:prstGeom>
              <a:blipFill rotWithShape="1">
                <a:blip r:embed="rId5"/>
                <a:stretch>
                  <a:fillRect r="-636"/>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7955" y="-35052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19685" y="796290"/>
                <a:ext cx="12172315" cy="143510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同理证得：</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B</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n</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(r)=0</a:t>
                </a:r>
              </a:p>
              <a:p>
                <a:pPr indent="457200" fontAlgn="auto">
                  <a:lnSpc>
                    <a:spcPct val="150000"/>
                  </a:lnSpc>
                  <a:buFont typeface="Wingdings" panose="05000000000000000000" charset="0"/>
                  <a:buNone/>
                </a:pP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故：</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u(</a:t>
                </a:r>
                <a:r>
                  <a:rPr lang="en-US" altLang="zh-CN" sz="2400" dirty="0" err="1">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400" dirty="0" err="1">
                    <a:latin typeface="Arial" panose="020B0604020202020204" pitchFamily="34" charset="0"/>
                    <a:ea typeface="微软雅黑" panose="020B0503020204020204" charset="-122"/>
                    <a:cs typeface="Arial" panose="020B0604020202020204" pitchFamily="34" charset="0"/>
                    <a:sym typeface="+mn-ea"/>
                  </a:rPr>
                  <a:t>θ</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)=A</a:t>
                </a:r>
                <a:r>
                  <a:rPr lang="en-US" altLang="zh-CN" sz="2400" baseline="-25000" dirty="0">
                    <a:latin typeface="Cambria Math" panose="02040503050406030204" pitchFamily="18" charset="0"/>
                    <a:ea typeface="微软雅黑" panose="020B0503020204020204" charset="-122"/>
                    <a:cs typeface="Cambria Math" panose="02040503050406030204" pitchFamily="18" charset="0"/>
                    <a:sym typeface="+mn-ea"/>
                  </a:rPr>
                  <a:t>1</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(r)</a:t>
                </a:r>
                <a:r>
                  <a:rPr lang="en-US" altLang="zh-CN" sz="2400" dirty="0" err="1">
                    <a:latin typeface="Cambria Math" panose="02040503050406030204" pitchFamily="18" charset="0"/>
                    <a:ea typeface="微软雅黑" panose="020B0503020204020204" charset="-122"/>
                    <a:cs typeface="Cambria Math" panose="02040503050406030204" pitchFamily="18" charset="0"/>
                    <a:sym typeface="+mn-ea"/>
                  </a:rPr>
                  <a:t>cos</a:t>
                </a:r>
                <a:r>
                  <a:rPr lang="en-US" altLang="zh-CN" sz="2400" dirty="0" err="1">
                    <a:latin typeface="Arial" panose="020B0604020202020204" pitchFamily="34" charset="0"/>
                    <a:ea typeface="微软雅黑" panose="020B0503020204020204" charset="-122"/>
                    <a:cs typeface="Arial" panose="020B0604020202020204" pitchFamily="34" charset="0"/>
                    <a:sym typeface="+mn-ea"/>
                  </a:rPr>
                  <a:t>θ</a:t>
                </a:r>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 =</a:t>
                </a:r>
                <a14:m>
                  <m:oMath xmlns:m="http://schemas.openxmlformats.org/officeDocument/2006/math">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4</m:t>
                        </m:r>
                      </m:den>
                    </m:f>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Sup>
                      <m:s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r</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rcos</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𝜃</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4</m:t>
                        </m:r>
                      </m:den>
                    </m:f>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Sup>
                      <m:s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Sup>
                      <m:s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y</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sup>
                    </m:s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oMath>
                </a14:m>
                <a:r>
                  <a:rPr lang="en-US" altLang="zh-CN" sz="2400" dirty="0">
                    <a:latin typeface="Cambria Math" panose="02040503050406030204" pitchFamily="18" charset="0"/>
                    <a:ea typeface="微软雅黑" panose="020B0503020204020204" charset="-122"/>
                    <a:cs typeface="Cambria Math" panose="02040503050406030204" pitchFamily="18" charset="0"/>
                    <a:sym typeface="+mn-ea"/>
                  </a:rPr>
                  <a:t>   </a:t>
                </a:r>
                <a:endPar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19685" y="796290"/>
                <a:ext cx="12172315" cy="1435100"/>
              </a:xfrm>
              <a:prstGeom prst="rect">
                <a:avLst/>
              </a:prstGeom>
              <a:blipFill rotWithShape="1">
                <a:blip r:embed="rId5"/>
                <a:stretch>
                  <a:fillRect b="-177"/>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02235" y="-222885"/>
            <a:ext cx="7947025" cy="7080250"/>
            <a:chOff x="154" y="-285"/>
            <a:chExt cx="12517" cy="11150"/>
          </a:xfrm>
        </p:grpSpPr>
        <p:pic>
          <p:nvPicPr>
            <p:cNvPr id="5" name="图片 4" descr="011"/>
            <p:cNvPicPr>
              <a:picLocks noChangeAspect="1"/>
            </p:cNvPicPr>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3"/>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3"/>
          <a:stretch>
            <a:fillRect/>
          </a:stretch>
        </p:blipFill>
        <p:spPr>
          <a:xfrm>
            <a:off x="7922973" y="6106045"/>
            <a:ext cx="3078744" cy="707331"/>
          </a:xfrm>
          <a:prstGeom prst="rect">
            <a:avLst/>
          </a:prstGeom>
          <a:noFill/>
          <a:ln w="9525">
            <a:noFill/>
          </a:ln>
        </p:spPr>
      </p:pic>
      <p:sp>
        <p:nvSpPr>
          <p:cNvPr id="2" name="文本框 1"/>
          <p:cNvSpPr txBox="1"/>
          <p:nvPr/>
        </p:nvSpPr>
        <p:spPr>
          <a:xfrm>
            <a:off x="3450590" y="1122680"/>
            <a:ext cx="4966970" cy="645160"/>
          </a:xfrm>
          <a:prstGeom prst="rect">
            <a:avLst/>
          </a:prstGeom>
          <a:noFill/>
        </p:spPr>
        <p:txBody>
          <a:bodyPr wrap="square" rtlCol="0">
            <a:spAutoFit/>
          </a:bodyPr>
          <a:lstStyle/>
          <a:p>
            <a:pPr algn="ctr"/>
            <a:r>
              <a:rPr lang="zh-CN" altLang="en-US" sz="3600" b="1"/>
              <a:t>内</a:t>
            </a:r>
            <a:r>
              <a:rPr lang="en-US" altLang="zh-CN" sz="3600" b="1"/>
              <a:t>   </a:t>
            </a:r>
            <a:r>
              <a:rPr lang="zh-CN" altLang="en-US" sz="3600" b="1"/>
              <a:t>容</a:t>
            </a:r>
          </a:p>
        </p:txBody>
      </p:sp>
      <p:sp>
        <p:nvSpPr>
          <p:cNvPr id="3" name="文本框 2"/>
          <p:cNvSpPr txBox="1"/>
          <p:nvPr/>
        </p:nvSpPr>
        <p:spPr>
          <a:xfrm>
            <a:off x="1549400" y="1890395"/>
            <a:ext cx="9685020" cy="4523105"/>
          </a:xfrm>
          <a:prstGeom prst="rect">
            <a:avLst/>
          </a:prstGeom>
          <a:noFill/>
        </p:spPr>
        <p:txBody>
          <a:bodyPr wrap="square" rtlCol="0">
            <a:spAutoFit/>
          </a:bodyPr>
          <a:lstStyle/>
          <a:p>
            <a:pPr fontAlgn="auto">
              <a:lnSpc>
                <a:spcPct val="150000"/>
              </a:lnSpc>
            </a:pPr>
            <a:r>
              <a:rPr lang="en-US" altLang="zh-CN" sz="3200"/>
              <a:t>2.1   有界弦的自由振动 </a:t>
            </a:r>
            <a:r>
              <a:rPr lang="zh-CN" altLang="en-US" sz="3200"/>
              <a:t>（</a:t>
            </a:r>
            <a:r>
              <a:rPr lang="en-US" altLang="zh-CN" sz="3200"/>
              <a:t>2</a:t>
            </a:r>
            <a:r>
              <a:rPr lang="zh-CN" altLang="en-US" sz="3200"/>
              <a:t>学时</a:t>
            </a:r>
            <a:r>
              <a:rPr lang="zh-CN" altLang="en-US" sz="3200" b="1"/>
              <a:t>）</a:t>
            </a:r>
            <a:endParaRPr lang="en-US" altLang="zh-CN" sz="3200" b="1"/>
          </a:p>
          <a:p>
            <a:pPr algn="l" fontAlgn="auto">
              <a:lnSpc>
                <a:spcPct val="150000"/>
              </a:lnSpc>
            </a:pPr>
            <a:r>
              <a:rPr lang="en-US" altLang="zh-CN" sz="3200"/>
              <a:t>2.2   有限长杆上的热传导 </a:t>
            </a:r>
            <a:r>
              <a:rPr lang="zh-CN" altLang="en-US" sz="3200">
                <a:sym typeface="+mn-ea"/>
              </a:rPr>
              <a:t>（</a:t>
            </a:r>
            <a:r>
              <a:rPr lang="en-US" altLang="zh-CN" sz="3200">
                <a:sym typeface="+mn-ea"/>
              </a:rPr>
              <a:t>1</a:t>
            </a:r>
            <a:r>
              <a:rPr lang="zh-CN" altLang="en-US" sz="3200">
                <a:sym typeface="+mn-ea"/>
              </a:rPr>
              <a:t>学时）</a:t>
            </a:r>
          </a:p>
          <a:p>
            <a:pPr fontAlgn="auto">
              <a:lnSpc>
                <a:spcPct val="150000"/>
              </a:lnSpc>
            </a:pPr>
            <a:r>
              <a:rPr lang="en-US" altLang="zh-CN" sz="3200">
                <a:sym typeface="+mn-ea"/>
              </a:rPr>
              <a:t>2.3   圆域内的二维Laplace 方程的定解问题 </a:t>
            </a:r>
            <a:r>
              <a:rPr lang="zh-CN" altLang="en-US" sz="3200">
                <a:sym typeface="+mn-ea"/>
              </a:rPr>
              <a:t>（</a:t>
            </a:r>
            <a:r>
              <a:rPr lang="en-US" altLang="zh-CN" sz="3200">
                <a:sym typeface="+mn-ea"/>
              </a:rPr>
              <a:t>2</a:t>
            </a:r>
            <a:r>
              <a:rPr lang="zh-CN" altLang="en-US" sz="3200">
                <a:sym typeface="+mn-ea"/>
              </a:rPr>
              <a:t>学时）</a:t>
            </a:r>
            <a:endParaRPr lang="en-US" altLang="zh-CN" sz="3200">
              <a:sym typeface="+mn-ea"/>
            </a:endParaRPr>
          </a:p>
          <a:p>
            <a:pPr fontAlgn="auto">
              <a:lnSpc>
                <a:spcPct val="150000"/>
              </a:lnSpc>
            </a:pPr>
            <a:r>
              <a:rPr lang="en-US" altLang="zh-CN" sz="3200"/>
              <a:t>2.4   非齐次方程的解法 </a:t>
            </a:r>
            <a:r>
              <a:rPr lang="zh-CN" altLang="en-US" sz="3200">
                <a:sym typeface="+mn-ea"/>
              </a:rPr>
              <a:t>（</a:t>
            </a:r>
            <a:r>
              <a:rPr lang="en-US" altLang="zh-CN" sz="3200">
                <a:sym typeface="+mn-ea"/>
              </a:rPr>
              <a:t>2</a:t>
            </a:r>
            <a:r>
              <a:rPr lang="zh-CN" altLang="en-US" sz="3200">
                <a:sym typeface="+mn-ea"/>
              </a:rPr>
              <a:t>学时）</a:t>
            </a:r>
            <a:endParaRPr lang="en-US" altLang="zh-CN" sz="3200"/>
          </a:p>
          <a:p>
            <a:pPr fontAlgn="auto">
              <a:lnSpc>
                <a:spcPct val="150000"/>
              </a:lnSpc>
            </a:pPr>
            <a:r>
              <a:rPr lang="en-US" altLang="zh-CN" sz="3200" b="1"/>
              <a:t>2.5   非齐次边界条件的处理  </a:t>
            </a:r>
            <a:r>
              <a:rPr lang="zh-CN" altLang="en-US" sz="3200" b="1"/>
              <a:t>（</a:t>
            </a:r>
            <a:r>
              <a:rPr lang="en-US" altLang="zh-CN" sz="3200" b="1">
                <a:sym typeface="+mn-ea"/>
              </a:rPr>
              <a:t>2</a:t>
            </a:r>
            <a:r>
              <a:rPr lang="zh-CN" altLang="en-US" sz="3200" b="1">
                <a:sym typeface="+mn-ea"/>
              </a:rPr>
              <a:t>学时</a:t>
            </a:r>
            <a:r>
              <a:rPr lang="zh-CN" altLang="en-US" sz="3200" b="1"/>
              <a:t>）</a:t>
            </a:r>
            <a:endParaRPr lang="en-US" altLang="zh-CN" sz="3200" b="1"/>
          </a:p>
          <a:p>
            <a:pPr fontAlgn="auto">
              <a:lnSpc>
                <a:spcPct val="150000"/>
              </a:lnSpc>
            </a:pPr>
            <a:r>
              <a:rPr lang="en-US" altLang="zh-CN" sz="3200"/>
              <a:t>2.6   </a:t>
            </a:r>
            <a:r>
              <a:rPr lang="en-US" altLang="zh-CN" sz="3200">
                <a:sym typeface="+mn-ea"/>
              </a:rPr>
              <a:t>习题课 </a:t>
            </a:r>
            <a:r>
              <a:rPr lang="zh-CN" altLang="en-US" sz="3200">
                <a:sym typeface="+mn-ea"/>
              </a:rPr>
              <a:t>（</a:t>
            </a:r>
            <a:r>
              <a:rPr lang="en-US" altLang="zh-CN" sz="3200">
                <a:sym typeface="+mn-ea"/>
              </a:rPr>
              <a:t>1</a:t>
            </a:r>
            <a:r>
              <a:rPr lang="zh-CN" altLang="en-US" sz="3200">
                <a:sym typeface="+mn-ea"/>
              </a:rPr>
              <a:t>学时）</a:t>
            </a:r>
          </a:p>
        </p:txBody>
      </p:sp>
      <p:sp>
        <p:nvSpPr>
          <p:cNvPr id="57372" name="Rectangle 28"/>
          <p:cNvSpPr>
            <a:spLocks noChangeArrowheads="1"/>
          </p:cNvSpPr>
          <p:nvPr/>
        </p:nvSpPr>
        <p:spPr bwMode="auto">
          <a:xfrm>
            <a:off x="3346768" y="74613"/>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i="0" u="none" strike="noStrike" kern="1200" cap="none" spc="0" normalizeH="0" baseline="0">
                <a:cs typeface="+mn-cs"/>
              </a:rPr>
              <a:t>第</a:t>
            </a:r>
            <a:r>
              <a:rPr lang="zh-CN" altLang="en-US" sz="3200" i="0" u="none" strike="noStrike" kern="1200" cap="none" spc="0" normalizeH="0" baseline="0">
                <a:cs typeface="+mn-cs"/>
              </a:rPr>
              <a:t>二</a:t>
            </a:r>
            <a:r>
              <a:rPr lang="en-US" altLang="zh-CN" sz="3200" i="0" u="none" strike="noStrike" kern="1200" cap="none" spc="0" normalizeH="0" baseline="0">
                <a:cs typeface="+mn-cs"/>
              </a:rPr>
              <a:t>章  </a:t>
            </a:r>
            <a:r>
              <a:rPr lang="zh-CN" altLang="en-US" sz="3200" i="0" u="none" strike="noStrike" kern="1200" cap="none" spc="0" normalizeH="0" baseline="0">
                <a:cs typeface="+mn-cs"/>
              </a:rPr>
              <a:t>分离变量法</a:t>
            </a:r>
            <a:endParaRPr kumimoji="1" lang="zh-CN" altLang="en-US" sz="32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7955" y="-35052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19685" y="796290"/>
                <a:ext cx="12172315" cy="6028189"/>
              </a:xfrm>
              <a:prstGeom prst="rect">
                <a:avLst/>
              </a:prstGeom>
              <a:noFill/>
            </p:spPr>
            <p:txBody>
              <a:bodyPr wrap="square" rtlCol="0">
                <a:spAutoFit/>
              </a:bodyPr>
              <a:lstStyle/>
              <a:p>
                <a:pPr fontAlgn="auto">
                  <a:lnSpc>
                    <a:spcPct val="150000"/>
                  </a:lnSpc>
                </a:pPr>
                <a:r>
                  <a:rPr lang="en-US" altLang="zh-CN" sz="2800" b="1" dirty="0">
                    <a:sym typeface="+mn-ea"/>
                  </a:rPr>
                  <a:t>2.5 </a:t>
                </a:r>
                <a:r>
                  <a:rPr lang="en-US" altLang="zh-CN" sz="2800" b="1" dirty="0" err="1">
                    <a:sym typeface="+mn-ea"/>
                  </a:rPr>
                  <a:t>非齐次边界条件的处理</a:t>
                </a:r>
                <a:endParaRPr lang="en-US" altLang="zh-CN" sz="2800" b="1" dirty="0">
                  <a:sym typeface="+mn-ea"/>
                </a:endParaRPr>
              </a:p>
              <a:p>
                <a:pPr marL="457200" indent="-457200" fontAlgn="auto">
                  <a:lnSpc>
                    <a:spcPct val="100000"/>
                  </a:lnSpc>
                  <a:buFont typeface="Wingdings" panose="05000000000000000000" charset="0"/>
                  <a:buChar char="Ø"/>
                </a:pPr>
                <a:r>
                  <a:rPr 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解题思路</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a:t>
                </a:r>
                <a:r>
                  <a:rPr 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把边界条件齐次化</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a:t>
                </a:r>
                <a:r>
                  <a:rPr lang="zh-CN" altLang="en-US" sz="2400" dirty="0">
                    <a:latin typeface="Cambria Math" panose="02040503050406030204" pitchFamily="18" charset="0"/>
                    <a:ea typeface="微软雅黑" panose="020B0503020204020204" charset="-122"/>
                    <a:cs typeface="Cambria Math" panose="02040503050406030204" pitchFamily="18" charset="0"/>
                    <a:sym typeface="+mn-ea"/>
                  </a:rPr>
                  <a:t>辅助函数</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a:t>
                </a:r>
                <a:endParaRPr lang="zh-CN" altLang="en-US"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endParaRPr>
              </a:p>
              <a:p>
                <a:pPr indent="0" algn="ctr" fontAlgn="auto">
                  <a:lnSpc>
                    <a:spcPct val="100000"/>
                  </a:lnSpc>
                  <a:buFont typeface="Wingdings" panose="05000000000000000000" charset="0"/>
                  <a:buNone/>
                </a:pP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                              u(</a:t>
                </a:r>
                <a:r>
                  <a:rPr lang="en-US" altLang="zh-CN" sz="2400" dirty="0" err="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x,t</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)=v(</a:t>
                </a:r>
                <a:r>
                  <a:rPr lang="en-US" altLang="zh-CN" sz="2400" dirty="0" err="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x,t</a:t>
                </a:r>
                <a:r>
                  <a:rPr lang="en-US" altLang="zh-CN" sz="2400" dirty="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a:t>)+</a:t>
                </a: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Ω(</a:t>
                </a:r>
                <a:r>
                  <a:rPr lang="en-US" altLang="zh-CN" sz="2400" dirty="0" err="1">
                    <a:solidFill>
                      <a:schemeClr val="tx1"/>
                    </a:solidFill>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a:t>
                </a:r>
              </a:p>
              <a:p>
                <a:pPr indent="0" algn="l" fontAlgn="auto">
                  <a:lnSpc>
                    <a:spcPct val="150000"/>
                  </a:lnSpc>
                  <a:buFont typeface="Wingdings" panose="05000000000000000000" charset="0"/>
                  <a:buNone/>
                </a:pP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使得关于</a:t>
                </a: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v(</a:t>
                </a:r>
                <a:r>
                  <a:rPr lang="en-US" altLang="zh-CN" sz="2400" dirty="0" err="1">
                    <a:solidFill>
                      <a:schemeClr val="tx1"/>
                    </a:solidFill>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a:t>
                </a: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的定解问题具有齐次边界条件。</a:t>
                </a:r>
              </a:p>
              <a:p>
                <a:pPr indent="457200" algn="l" fontAlgn="auto">
                  <a:lnSpc>
                    <a:spcPct val="100000"/>
                  </a:lnSpc>
                  <a:buFont typeface="Wingdings" panose="05000000000000000000" charset="0"/>
                  <a:buNone/>
                </a:pP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例</a:t>
                </a: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1</a:t>
                </a: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a:t>
                </a:r>
                <a14:m>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algn="l" fontAlgn="auto">
                  <a:lnSpc>
                    <a:spcPct val="100000"/>
                  </a:lnSpc>
                  <a:buFont typeface="Wingdings" panose="05000000000000000000" charset="0"/>
                  <a:buNone/>
                </a:pP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选取辅助函数</a:t>
                </a:r>
                <a:r>
                  <a:rPr lang="en-US" altLang="zh-CN" sz="2400" dirty="0">
                    <a:latin typeface="微软雅黑" panose="020B0503020204020204" charset="-122"/>
                    <a:ea typeface="微软雅黑" panose="020B0503020204020204" charset="-122"/>
                    <a:cs typeface="Cambria Math" panose="02040503050406030204" pitchFamily="18" charset="0"/>
                    <a:sym typeface="+mn-ea"/>
                  </a:rPr>
                  <a:t>Ω=T</a:t>
                </a:r>
                <a:r>
                  <a:rPr lang="zh-CN" altLang="en-US" sz="2400" dirty="0">
                    <a:latin typeface="微软雅黑" panose="020B0503020204020204" charset="-122"/>
                    <a:ea typeface="微软雅黑" panose="020B0503020204020204" charset="-122"/>
                    <a:cs typeface="Cambria Math" panose="02040503050406030204" pitchFamily="18" charset="0"/>
                    <a:sym typeface="+mn-ea"/>
                  </a:rPr>
                  <a:t>，则关于</a:t>
                </a:r>
                <a:r>
                  <a:rPr lang="en-US" altLang="zh-CN" sz="2400" dirty="0">
                    <a:solidFill>
                      <a:srgbClr val="FF0000"/>
                    </a:solidFill>
                    <a:latin typeface="微软雅黑" panose="020B0503020204020204" charset="-122"/>
                    <a:ea typeface="微软雅黑" panose="020B0503020204020204" charset="-122"/>
                    <a:cs typeface="Cambria Math" panose="02040503050406030204" pitchFamily="18" charset="0"/>
                    <a:sym typeface="+mn-ea"/>
                  </a:rPr>
                  <a:t>v(</a:t>
                </a:r>
                <a:r>
                  <a:rPr lang="en-US" altLang="zh-CN" sz="2400" dirty="0" err="1">
                    <a:solidFill>
                      <a:srgbClr val="FF0000"/>
                    </a:solidFill>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solidFill>
                      <a:srgbClr val="FF0000"/>
                    </a:solidFill>
                    <a:latin typeface="微软雅黑" panose="020B0503020204020204" charset="-122"/>
                    <a:ea typeface="微软雅黑" panose="020B0503020204020204" charset="-122"/>
                    <a:cs typeface="Cambria Math" panose="02040503050406030204" pitchFamily="18" charset="0"/>
                    <a:sym typeface="+mn-ea"/>
                  </a:rPr>
                  <a:t>)</a:t>
                </a:r>
                <a:r>
                  <a:rPr lang="zh-CN" altLang="en-US" sz="2400" dirty="0">
                    <a:solidFill>
                      <a:srgbClr val="FF0000"/>
                    </a:solidFill>
                    <a:latin typeface="微软雅黑" panose="020B0503020204020204" charset="-122"/>
                    <a:ea typeface="微软雅黑" panose="020B0503020204020204" charset="-122"/>
                    <a:cs typeface="Cambria Math" panose="02040503050406030204" pitchFamily="18" charset="0"/>
                    <a:sym typeface="+mn-ea"/>
                  </a:rPr>
                  <a:t>的定解问题</a:t>
                </a:r>
                <a:r>
                  <a:rPr lang="zh-CN" altLang="en-US" sz="2400" dirty="0">
                    <a:latin typeface="微软雅黑" panose="020B0503020204020204" charset="-122"/>
                    <a:ea typeface="微软雅黑" panose="020B0503020204020204" charset="-122"/>
                    <a:cs typeface="Cambria Math" panose="02040503050406030204" pitchFamily="18" charset="0"/>
                    <a:sym typeface="+mn-ea"/>
                  </a:rPr>
                  <a:t>：</a:t>
                </a:r>
              </a:p>
              <a:p>
                <a:pPr indent="45720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   </m:t>
                              </m:r>
                              <m:sSub>
                                <m:sSub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0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zh-CN" altLang="en-US" sz="2000" dirty="0">
                  <a:solidFill>
                    <a:schemeClr val="tx1"/>
                  </a:solidFill>
                  <a:latin typeface="微软雅黑" panose="020B0503020204020204" charset="-122"/>
                  <a:ea typeface="微软雅黑" panose="020B0503020204020204" charset="-122"/>
                  <a:cs typeface="Cambria Math" panose="02040503050406030204" pitchFamily="18"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19685" y="796290"/>
                <a:ext cx="12172315" cy="6028189"/>
              </a:xfrm>
              <a:prstGeom prst="rect">
                <a:avLst/>
              </a:prstGeom>
              <a:blipFill rotWithShape="1">
                <a:blip r:embed="rId5"/>
                <a:stretch>
                  <a:fillRect b="2"/>
                </a:stretch>
              </a:blipFill>
            </p:spPr>
            <p:txBody>
              <a:bodyPr/>
              <a:lstStyle/>
              <a:p>
                <a:r>
                  <a:rPr lang="zh-CN" altLang="en-US">
                    <a:noFill/>
                  </a:rPr>
                  <a:t> </a:t>
                </a:r>
              </a:p>
            </p:txBody>
          </p:sp>
        </mc:Fallback>
      </mc:AlternateContent>
      <p:sp>
        <p:nvSpPr>
          <p:cNvPr id="9" name="矩形 8"/>
          <p:cNvSpPr/>
          <p:nvPr/>
        </p:nvSpPr>
        <p:spPr>
          <a:xfrm>
            <a:off x="1571589" y="3851592"/>
            <a:ext cx="1441722" cy="504190"/>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720491" y="6207615"/>
            <a:ext cx="1500559" cy="504190"/>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874801" y="5564073"/>
            <a:ext cx="1899556" cy="504190"/>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3" grpId="0" animBg="1"/>
      <p:bldP spid="4" grpId="0" animBg="1"/>
      <p:bldP spid="4"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7955" y="-35052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19685" y="796290"/>
                <a:ext cx="12172315" cy="5226685"/>
              </a:xfrm>
              <a:prstGeom prst="rect">
                <a:avLst/>
              </a:prstGeom>
              <a:noFill/>
            </p:spPr>
            <p:txBody>
              <a:bodyPr wrap="square" rtlCol="0">
                <a:spAutoFit/>
              </a:bodyPr>
              <a:lstStyle/>
              <a:p>
                <a:pPr indent="457200" fontAlgn="auto">
                  <a:lnSpc>
                    <a:spcPct val="100000"/>
                  </a:lnSpc>
                </a:pP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例</a:t>
                </a:r>
                <a:r>
                  <a:rPr lang="en-US" altLang="zh-CN"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2</a:t>
                </a: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a:t>
                </a:r>
                <a14:m>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50000"/>
                  </a:lnSpc>
                </a:pPr>
                <a:r>
                  <a:rPr lang="zh-CN" altLang="en-US" sz="2400" dirty="0">
                    <a:latin typeface="微软雅黑" panose="020B0503020204020204" charset="-122"/>
                    <a:ea typeface="微软雅黑" panose="020B0503020204020204" charset="-122"/>
                    <a:cs typeface="Cambria Math" panose="02040503050406030204" pitchFamily="18" charset="0"/>
                    <a:sym typeface="+mn-ea"/>
                  </a:rPr>
                  <a:t>选取辅助函数</a:t>
                </a:r>
                <a:r>
                  <a:rPr lang="en-US" altLang="zh-CN" sz="2400" dirty="0">
                    <a:latin typeface="微软雅黑" panose="020B0503020204020204" charset="-122"/>
                    <a:ea typeface="微软雅黑" panose="020B0503020204020204" charset="-122"/>
                    <a:cs typeface="Cambria Math" panose="02040503050406030204" pitchFamily="18" charset="0"/>
                    <a:sym typeface="+mn-ea"/>
                  </a:rPr>
                  <a:t>Ω=</a:t>
                </a:r>
                <a14:m>
                  <m:oMath xmlns:m="http://schemas.openxmlformats.org/officeDocument/2006/math">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T</m:t>
                            </m:r>
                          </m:e>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sub>
                        </m:s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T</m:t>
                            </m:r>
                          </m:e>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Sub>
                      </m:num>
                      <m:den>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L</m:t>
                        </m:r>
                      </m:den>
                    </m:f>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T</m:t>
                        </m:r>
                      </m:e>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Sub>
                  </m:oMath>
                </a14:m>
                <a:r>
                  <a:rPr lang="zh-CN" altLang="en-US" sz="2400" dirty="0">
                    <a:latin typeface="微软雅黑" panose="020B0503020204020204" charset="-122"/>
                    <a:ea typeface="微软雅黑" panose="020B0503020204020204" charset="-122"/>
                    <a:cs typeface="Cambria Math" panose="02040503050406030204" pitchFamily="18" charset="0"/>
                    <a:sym typeface="+mn-ea"/>
                  </a:rPr>
                  <a:t>，则关于</a:t>
                </a:r>
                <a:r>
                  <a:rPr lang="en-US" altLang="zh-CN" sz="2400" dirty="0">
                    <a:solidFill>
                      <a:srgbClr val="FF0000"/>
                    </a:solidFill>
                    <a:latin typeface="微软雅黑" panose="020B0503020204020204" charset="-122"/>
                    <a:ea typeface="微软雅黑" panose="020B0503020204020204" charset="-122"/>
                    <a:cs typeface="Cambria Math" panose="02040503050406030204" pitchFamily="18" charset="0"/>
                    <a:sym typeface="+mn-ea"/>
                  </a:rPr>
                  <a:t>v(</a:t>
                </a:r>
                <a:r>
                  <a:rPr lang="en-US" altLang="zh-CN" sz="2400" dirty="0" err="1">
                    <a:solidFill>
                      <a:srgbClr val="FF0000"/>
                    </a:solidFill>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solidFill>
                      <a:srgbClr val="FF0000"/>
                    </a:solidFill>
                    <a:latin typeface="微软雅黑" panose="020B0503020204020204" charset="-122"/>
                    <a:ea typeface="微软雅黑" panose="020B0503020204020204" charset="-122"/>
                    <a:cs typeface="Cambria Math" panose="02040503050406030204" pitchFamily="18" charset="0"/>
                    <a:sym typeface="+mn-ea"/>
                  </a:rPr>
                  <a:t>)</a:t>
                </a:r>
                <a:r>
                  <a:rPr lang="zh-CN" altLang="en-US" sz="2400" dirty="0">
                    <a:solidFill>
                      <a:srgbClr val="FF0000"/>
                    </a:solidFill>
                    <a:latin typeface="微软雅黑" panose="020B0503020204020204" charset="-122"/>
                    <a:ea typeface="微软雅黑" panose="020B0503020204020204" charset="-122"/>
                    <a:cs typeface="Cambria Math" panose="02040503050406030204" pitchFamily="18" charset="0"/>
                    <a:sym typeface="+mn-ea"/>
                  </a:rPr>
                  <a:t>的定解问题</a:t>
                </a:r>
                <a:r>
                  <a:rPr lang="zh-CN" altLang="en-US" sz="2400" dirty="0">
                    <a:latin typeface="微软雅黑" panose="020B0503020204020204" charset="-122"/>
                    <a:ea typeface="微软雅黑" panose="020B0503020204020204" charset="-122"/>
                    <a:cs typeface="Cambria Math" panose="02040503050406030204" pitchFamily="18" charset="0"/>
                    <a:sym typeface="+mn-ea"/>
                  </a:rPr>
                  <a:t>：</a:t>
                </a:r>
              </a:p>
              <a:p>
                <a:pPr indent="457200" fontAlgn="auto">
                  <a:lnSpc>
                    <a:spcPct val="100000"/>
                  </a:lnSpc>
                </a:pPr>
                <a14:m>
                  <m:oMathPara xmlns:m="http://schemas.openxmlformats.org/officeDocument/2006/math">
                    <m:oMathParaPr>
                      <m:jc m:val="centerGroup"/>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T</m:t>
                                      </m:r>
                                    </m:e>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sub>
                                  </m:s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T</m:t>
                                      </m:r>
                                    </m:e>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Sub>
                                </m:num>
                                <m:den>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L</m:t>
                                  </m:r>
                                </m:den>
                              </m:f>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Sub>
                                <m:sSub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T</m:t>
                                  </m:r>
                                </m:e>
                                <m:sub>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50000"/>
                  </a:lnSpc>
                </a:pP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一般情况下，边界条件的表达式是时间的函数，故辅助函数在包含空间变量的同时也是时间函数：</a:t>
                </a:r>
              </a:p>
            </p:txBody>
          </p:sp>
        </mc:Choice>
        <mc:Fallback xmlns="">
          <p:sp>
            <p:nvSpPr>
              <p:cNvPr id="2" name="文本框 1"/>
              <p:cNvSpPr txBox="1">
                <a:spLocks noRot="1" noChangeAspect="1" noMove="1" noResize="1" noEditPoints="1" noAdjustHandles="1" noChangeArrowheads="1" noChangeShapeType="1" noTextEdit="1"/>
              </p:cNvSpPr>
              <p:nvPr/>
            </p:nvSpPr>
            <p:spPr>
              <a:xfrm>
                <a:off x="19685" y="796290"/>
                <a:ext cx="12172315" cy="5226685"/>
              </a:xfrm>
              <a:prstGeom prst="rect">
                <a:avLst/>
              </a:prstGeom>
              <a:blipFill rotWithShape="1">
                <a:blip r:embed="rId5"/>
                <a:stretch>
                  <a:fillRect r="-4424"/>
                </a:stretch>
              </a:blipFill>
            </p:spPr>
            <p:txBody>
              <a:bodyPr/>
              <a:lstStyle/>
              <a:p>
                <a:r>
                  <a:rPr lang="zh-CN" altLang="en-US">
                    <a:noFill/>
                  </a:rPr>
                  <a:t> </a:t>
                </a:r>
              </a:p>
            </p:txBody>
          </p:sp>
        </mc:Fallback>
      </mc:AlternateContent>
      <p:sp>
        <p:nvSpPr>
          <p:cNvPr id="4" name="矩形 3"/>
          <p:cNvSpPr/>
          <p:nvPr/>
        </p:nvSpPr>
        <p:spPr>
          <a:xfrm>
            <a:off x="337830" y="4857728"/>
            <a:ext cx="3424555" cy="602161"/>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537335" y="1965098"/>
            <a:ext cx="3424555" cy="360271"/>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7955" y="-35052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pic>
        <p:nvPicPr>
          <p:cNvPr id="9" name="图片 8"/>
          <p:cNvPicPr>
            <a:picLocks noChangeAspect="1"/>
          </p:cNvPicPr>
          <p:nvPr/>
        </p:nvPicPr>
        <p:blipFill>
          <a:blip r:embed="rId5"/>
          <a:srcRect l="1382" t="3992" r="3263"/>
          <a:stretch>
            <a:fillRect/>
          </a:stretch>
        </p:blipFill>
        <p:spPr>
          <a:xfrm>
            <a:off x="1949450" y="720725"/>
            <a:ext cx="7887335" cy="2259965"/>
          </a:xfrm>
          <a:prstGeom prst="rect">
            <a:avLst/>
          </a:prstGeom>
        </p:spPr>
      </p:pic>
      <mc:AlternateContent xmlns:mc="http://schemas.openxmlformats.org/markup-compatibility/2006" xmlns:a14="http://schemas.microsoft.com/office/drawing/2010/main">
        <mc:Choice Requires="a14">
          <p:sp>
            <p:nvSpPr>
              <p:cNvPr id="11" name="文本框 10"/>
              <p:cNvSpPr txBox="1"/>
              <p:nvPr/>
            </p:nvSpPr>
            <p:spPr>
              <a:xfrm>
                <a:off x="24130" y="3148330"/>
                <a:ext cx="12181205" cy="3150870"/>
              </a:xfrm>
              <a:prstGeom prst="rect">
                <a:avLst/>
              </a:prstGeom>
              <a:noFill/>
            </p:spPr>
            <p:txBody>
              <a:bodyPr wrap="square" rtlCol="0">
                <a:spAutoFit/>
              </a:bodyPr>
              <a:lstStyle/>
              <a:p>
                <a:pPr marL="342900" indent="-342900" fontAlgn="auto">
                  <a:lnSpc>
                    <a:spcPct val="150000"/>
                  </a:lnSpc>
                  <a:buFont typeface="Wingdings" panose="05000000000000000000" charset="0"/>
                  <a:buChar char="Ø"/>
                </a:pPr>
                <a:r>
                  <a:rPr lang="zh-CN" altLang="en-US" sz="2400" dirty="0">
                    <a:latin typeface="黑体" panose="02010609060101010101" charset="-122"/>
                    <a:ea typeface="黑体" panose="02010609060101010101" charset="-122"/>
                    <a:sym typeface="+mn-ea"/>
                  </a:rPr>
                  <a:t>如果非齐次方程的自由项</a:t>
                </a:r>
                <a:r>
                  <a:rPr lang="en-US" altLang="zh-CN" sz="2400" dirty="0">
                    <a:latin typeface="黑体" panose="02010609060101010101" charset="-122"/>
                    <a:ea typeface="黑体" panose="02010609060101010101" charset="-122"/>
                    <a:sym typeface="+mn-ea"/>
                  </a:rPr>
                  <a:t>f</a:t>
                </a:r>
                <a:r>
                  <a:rPr lang="zh-CN" altLang="en-US" sz="2400" dirty="0">
                    <a:latin typeface="黑体" panose="02010609060101010101" charset="-122"/>
                    <a:ea typeface="黑体" panose="02010609060101010101" charset="-122"/>
                    <a:sym typeface="+mn-ea"/>
                  </a:rPr>
                  <a:t>和边界条件的表达式都不含时间</a:t>
                </a:r>
                <a:r>
                  <a:rPr lang="en-US" altLang="zh-CN" sz="2400" dirty="0">
                    <a:latin typeface="黑体" panose="02010609060101010101" charset="-122"/>
                    <a:ea typeface="黑体" panose="02010609060101010101" charset="-122"/>
                    <a:sym typeface="+mn-ea"/>
                  </a:rPr>
                  <a:t>t</a:t>
                </a:r>
                <a:r>
                  <a:rPr lang="zh-CN" altLang="en-US" sz="2400" dirty="0">
                    <a:latin typeface="黑体" panose="02010609060101010101" charset="-122"/>
                    <a:ea typeface="黑体" panose="02010609060101010101" charset="-122"/>
                    <a:sym typeface="+mn-ea"/>
                  </a:rPr>
                  <a:t>，则可选择辅助函数</a:t>
                </a:r>
                <a:r>
                  <a:rPr lang="en-US" altLang="zh-CN" sz="2400" dirty="0">
                    <a:latin typeface="微软雅黑" panose="020B0503020204020204" charset="-122"/>
                    <a:ea typeface="微软雅黑" panose="020B0503020204020204" charset="-122"/>
                    <a:cs typeface="Cambria Math" panose="02040503050406030204" pitchFamily="18" charset="0"/>
                    <a:sym typeface="+mn-ea"/>
                  </a:rPr>
                  <a:t>Ω(x)</a:t>
                </a:r>
                <a:r>
                  <a:rPr lang="zh-CN" altLang="en-US" sz="2400" dirty="0">
                    <a:latin typeface="微软雅黑" panose="020B0503020204020204" charset="-122"/>
                    <a:ea typeface="微软雅黑" panose="020B0503020204020204" charset="-122"/>
                    <a:cs typeface="Cambria Math" panose="02040503050406030204" pitchFamily="18" charset="0"/>
                    <a:sym typeface="+mn-ea"/>
                  </a:rPr>
                  <a:t>，使得方程与边界条件同时齐次化：</a:t>
                </a:r>
              </a:p>
              <a:p>
                <a:pPr indent="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𝛹</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b</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c</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zh-CN" altLang="en-US" sz="2400" dirty="0">
                  <a:latin typeface="微软雅黑" panose="020B0503020204020204" charset="-122"/>
                  <a:ea typeface="微软雅黑" panose="020B0503020204020204" charset="-122"/>
                  <a:cs typeface="Cambria Math" panose="02040503050406030204" pitchFamily="18" charset="0"/>
                  <a:sym typeface="+mn-ea"/>
                </a:endParaRPr>
              </a:p>
            </p:txBody>
          </p:sp>
        </mc:Choice>
        <mc:Fallback xmlns="">
          <p:sp>
            <p:nvSpPr>
              <p:cNvPr id="11" name="文本框 10"/>
              <p:cNvSpPr txBox="1">
                <a:spLocks noRot="1" noChangeAspect="1" noMove="1" noResize="1" noEditPoints="1" noAdjustHandles="1" noChangeArrowheads="1" noChangeShapeType="1" noTextEdit="1"/>
              </p:cNvSpPr>
              <p:nvPr/>
            </p:nvSpPr>
            <p:spPr>
              <a:xfrm>
                <a:off x="24130" y="3148330"/>
                <a:ext cx="12181205" cy="3150870"/>
              </a:xfrm>
              <a:prstGeom prst="rect">
                <a:avLst/>
              </a:prstGeom>
              <a:blipFill rotWithShape="1">
                <a:blip r:embed="rId6"/>
                <a:stretch>
                  <a:fillRect/>
                </a:stretch>
              </a:blipFill>
            </p:spPr>
            <p:txBody>
              <a:bodyPr/>
              <a:lstStyle/>
              <a:p>
                <a:r>
                  <a:rPr lang="zh-CN" altLang="en-US">
                    <a:noFill/>
                  </a:rPr>
                  <a:t> </a:t>
                </a:r>
              </a:p>
            </p:txBody>
          </p:sp>
        </mc:Fallback>
      </mc:AlternateContent>
      <p:sp>
        <p:nvSpPr>
          <p:cNvPr id="2" name="矩形 1"/>
          <p:cNvSpPr/>
          <p:nvPr/>
        </p:nvSpPr>
        <p:spPr>
          <a:xfrm>
            <a:off x="2676761" y="4471670"/>
            <a:ext cx="668655" cy="504190"/>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412025" y="5983288"/>
            <a:ext cx="3343546" cy="747077"/>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7955" y="-35052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4" name="文本框 3"/>
              <p:cNvSpPr txBox="1"/>
              <p:nvPr/>
            </p:nvSpPr>
            <p:spPr>
              <a:xfrm>
                <a:off x="0" y="775970"/>
                <a:ext cx="12157710" cy="560832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将</a:t>
                </a:r>
                <a:r>
                  <a:rPr lang="en-US" altLang="zh-CN" sz="2400" dirty="0">
                    <a:latin typeface="黑体" panose="02010609060101010101" charset="-122"/>
                    <a:ea typeface="黑体" panose="02010609060101010101" charset="-122"/>
                    <a:sym typeface="+mn-ea"/>
                  </a:rPr>
                  <a:t>u(</a:t>
                </a:r>
                <a:r>
                  <a:rPr lang="en-US" altLang="zh-CN" sz="2400" dirty="0" err="1">
                    <a:latin typeface="黑体" panose="02010609060101010101" charset="-122"/>
                    <a:ea typeface="黑体" panose="02010609060101010101" charset="-122"/>
                    <a:sym typeface="+mn-ea"/>
                  </a:rPr>
                  <a:t>x,t</a:t>
                </a:r>
                <a:r>
                  <a:rPr lang="en-US" altLang="zh-CN" sz="2400" dirty="0">
                    <a:latin typeface="黑体" panose="02010609060101010101" charset="-122"/>
                    <a:ea typeface="黑体" panose="02010609060101010101" charset="-122"/>
                    <a:sym typeface="+mn-ea"/>
                  </a:rPr>
                  <a:t>)=v(</a:t>
                </a:r>
                <a:r>
                  <a:rPr lang="en-US" altLang="zh-CN" sz="2400" dirty="0" err="1">
                    <a:latin typeface="黑体" panose="02010609060101010101" charset="-122"/>
                    <a:ea typeface="黑体" panose="02010609060101010101" charset="-122"/>
                    <a:sym typeface="+mn-ea"/>
                  </a:rPr>
                  <a:t>x,t</a:t>
                </a:r>
                <a:r>
                  <a:rPr lang="en-US" altLang="zh-CN" sz="2400" dirty="0">
                    <a:latin typeface="黑体" panose="02010609060101010101" charset="-122"/>
                    <a:ea typeface="黑体" panose="02010609060101010101" charset="-122"/>
                    <a:sym typeface="+mn-ea"/>
                  </a:rPr>
                  <a:t>)+</a:t>
                </a:r>
                <a14:m>
                  <m:oMath xmlns:m="http://schemas.openxmlformats.org/officeDocument/2006/math">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Ω</m:t>
                    </m:r>
                  </m:oMath>
                </a14:m>
                <a:r>
                  <a:rPr lang="en-US" altLang="zh-CN" sz="2400" dirty="0">
                    <a:latin typeface="微软雅黑" panose="020B0503020204020204" charset="-122"/>
                    <a:ea typeface="微软雅黑" panose="020B0503020204020204" charset="-122"/>
                    <a:cs typeface="Cambria Math" panose="02040503050406030204" pitchFamily="18" charset="0"/>
                    <a:sym typeface="+mn-ea"/>
                  </a:rPr>
                  <a:t>(x)</a:t>
                </a:r>
                <a:r>
                  <a:rPr lang="zh-CN" altLang="en-US" sz="2400" dirty="0">
                    <a:latin typeface="微软雅黑" panose="020B0503020204020204" charset="-122"/>
                    <a:ea typeface="微软雅黑" panose="020B0503020204020204" charset="-122"/>
                    <a:cs typeface="Cambria Math" panose="02040503050406030204" pitchFamily="18" charset="0"/>
                    <a:sym typeface="+mn-ea"/>
                  </a:rPr>
                  <a:t>代入上述泛定方程和边界条件中：</a:t>
                </a:r>
              </a:p>
              <a:p>
                <a:pPr indent="0" fontAlgn="auto">
                  <a:lnSpc>
                    <a:spcPct val="150000"/>
                  </a:lnSpc>
                  <a:buFont typeface="Wingdings" panose="05000000000000000000" charset="0"/>
                  <a:buNone/>
                </a:pPr>
                <a14:m>
                  <m:oMathPara xmlns:m="http://schemas.openxmlformats.org/officeDocument/2006/math">
                    <m:oMathParaPr>
                      <m:jc m:val="centerGroup"/>
                    </m:oMathParaPr>
                    <m:oMath xmlns:m="http://schemas.openxmlformats.org/officeDocument/2006/math">
                      <m:d>
                        <m:dPr>
                          <m:begChr m:val="{"/>
                          <m:endChr m:val=""/>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dPr>
                        <m:e>
                          <m:eqArr>
                            <m:eqArr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eqArr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Ω</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𝑣</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𝛺</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𝑏</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  </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𝑣</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𝐿</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𝛺</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𝐿</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𝑐</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en-US" altLang="zh-CN" sz="2400" i="1" dirty="0">
                  <a:latin typeface="Cambria Math" panose="02040503050406030204" pitchFamily="18" charset="0"/>
                  <a:ea typeface="微软雅黑" panose="020B0503020204020204" charset="-122"/>
                  <a:cs typeface="Cambria Math" panose="02040503050406030204" pitchFamily="18" charset="0"/>
                  <a:sym typeface="+mn-ea"/>
                </a:endParaRPr>
              </a:p>
              <a:p>
                <a:pPr indent="0" fontAlgn="auto">
                  <a:lnSpc>
                    <a:spcPct val="150000"/>
                  </a:lnSpc>
                  <a:buFont typeface="Wingdings" panose="05000000000000000000" charset="0"/>
                  <a:buNone/>
                </a:pPr>
                <a:r>
                  <a:rPr lang="zh-CN" altLang="en-US" sz="2400" dirty="0">
                    <a:latin typeface="微软雅黑" panose="020B0503020204020204" charset="-122"/>
                    <a:ea typeface="微软雅黑" panose="020B0503020204020204" charset="-122"/>
                    <a:cs typeface="Cambria Math" panose="02040503050406030204" pitchFamily="18" charset="0"/>
                    <a:sym typeface="+mn-ea"/>
                  </a:rPr>
                  <a:t>为使</a:t>
                </a:r>
                <a:r>
                  <a:rPr lang="en-US" altLang="zh-CN" sz="2400" dirty="0">
                    <a:latin typeface="微软雅黑" panose="020B0503020204020204" charset="-122"/>
                    <a:ea typeface="微软雅黑" panose="020B0503020204020204" charset="-122"/>
                    <a:cs typeface="Cambria Math" panose="02040503050406030204" pitchFamily="18" charset="0"/>
                    <a:sym typeface="+mn-ea"/>
                  </a:rPr>
                  <a:t>v(</a:t>
                </a:r>
                <a:r>
                  <a:rPr lang="en-US" altLang="zh-CN" sz="2400" dirty="0" err="1">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latin typeface="微软雅黑" panose="020B0503020204020204" charset="-122"/>
                    <a:ea typeface="微软雅黑" panose="020B0503020204020204" charset="-122"/>
                    <a:cs typeface="Cambria Math" panose="02040503050406030204" pitchFamily="18" charset="0"/>
                    <a:sym typeface="+mn-ea"/>
                  </a:rPr>
                  <a:t>)</a:t>
                </a:r>
                <a:r>
                  <a:rPr lang="zh-CN" altLang="en-US" sz="2400" dirty="0">
                    <a:latin typeface="微软雅黑" panose="020B0503020204020204" charset="-122"/>
                    <a:ea typeface="微软雅黑" panose="020B0503020204020204" charset="-122"/>
                    <a:cs typeface="Cambria Math" panose="02040503050406030204" pitchFamily="18" charset="0"/>
                    <a:sym typeface="+mn-ea"/>
                  </a:rPr>
                  <a:t>的泛定方程和边界条件都变为齐次，按下列条件选取辅助函数：</a:t>
                </a:r>
              </a:p>
              <a:p>
                <a:pPr indent="0" fontAlgn="auto">
                  <a:lnSpc>
                    <a:spcPct val="150000"/>
                  </a:lnSpc>
                  <a:buFont typeface="Wingdings" panose="05000000000000000000" charset="0"/>
                  <a:buNone/>
                </a:pPr>
                <a14:m>
                  <m:oMathPara xmlns:m="http://schemas.openxmlformats.org/officeDocument/2006/math">
                    <m:oMathParaPr>
                      <m:jc m:val="centerGroup"/>
                    </m:oMathParaPr>
                    <m:oMath xmlns:m="http://schemas.openxmlformats.org/officeDocument/2006/math">
                      <m:d>
                        <m:dPr>
                          <m:begChr m:val="{"/>
                          <m:endChr m:val=""/>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dPr>
                        <m:e>
                          <m:eqArr>
                            <m:eqArr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Ω</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𝛺</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𝑏</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𝛺</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𝐿</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𝑐</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50000"/>
                  </a:lnSpc>
                  <a:buFont typeface="Wingdings" panose="05000000000000000000" charset="0"/>
                  <a:buNone/>
                </a:pPr>
                <a:r>
                  <a:rPr lang="zh-CN" altLang="en-US" sz="2400" dirty="0">
                    <a:latin typeface="微软雅黑" panose="020B0503020204020204" charset="-122"/>
                    <a:ea typeface="微软雅黑" panose="020B0503020204020204" charset="-122"/>
                    <a:cs typeface="Cambria Math" panose="02040503050406030204" pitchFamily="18" charset="0"/>
                    <a:sym typeface="+mn-ea"/>
                  </a:rPr>
                  <a:t>故：</a:t>
                </a:r>
                <a14:m>
                  <m:oMath xmlns:m="http://schemas.openxmlformats.org/officeDocument/2006/math">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𝛺</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b</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c</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b</m:t>
                        </m:r>
                      </m:num>
                      <m:den>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L</m:t>
                        </m:r>
                      </m:den>
                    </m:f>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F</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F</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F</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L</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num>
                      <m:den>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L</m:t>
                        </m:r>
                      </m:den>
                    </m:f>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F</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(0)</m:t>
                    </m:r>
                  </m:oMath>
                </a14:m>
                <a:r>
                  <a:rPr lang="en-US" altLang="zh-CN" sz="2400" dirty="0">
                    <a:latin typeface="微软雅黑" panose="020B0503020204020204" charset="-122"/>
                    <a:ea typeface="微软雅黑" panose="020B0503020204020204" charset="-122"/>
                    <a:cs typeface="Cambria Math" panose="02040503050406030204" pitchFamily="18" charset="0"/>
                    <a:sym typeface="+mn-ea"/>
                  </a:rPr>
                  <a:t>     </a:t>
                </a:r>
                <a:r>
                  <a:rPr lang="zh-CN" altLang="en-US" sz="2400" dirty="0">
                    <a:latin typeface="微软雅黑" panose="020B0503020204020204" charset="-122"/>
                    <a:ea typeface="微软雅黑" panose="020B0503020204020204" charset="-122"/>
                    <a:cs typeface="Cambria Math" panose="02040503050406030204" pitchFamily="18" charset="0"/>
                    <a:sym typeface="+mn-ea"/>
                  </a:rPr>
                  <a:t>令</a:t>
                </a:r>
                <a14:m>
                  <m:oMath xmlns:m="http://schemas.openxmlformats.org/officeDocument/2006/math">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F</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a:latin typeface="Cambria Math" panose="02040503050406030204" pitchFamily="18" charset="0"/>
                            <a:ea typeface="微软雅黑" panose="020B0503020204020204" charset="-122"/>
                            <a:cs typeface="Cambria Math" panose="02040503050406030204" pitchFamily="18" charset="0"/>
                            <a:sym typeface="+mn-ea"/>
                          </a:rPr>
                          <m:t>1</m:t>
                        </m:r>
                      </m:num>
                      <m:den>
                        <m:sSup>
                          <m:s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a</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sup>
                        </m:sSup>
                      </m:den>
                    </m:f>
                    <m:nary>
                      <m:naryPr>
                        <m:limLoc m:val="undOvr"/>
                        <m:subHide m:val="on"/>
                        <m:supHide m:val="on"/>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sup/>
                      <m:e>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nary>
                          <m:naryPr>
                            <m:limLoc m:val="undOvr"/>
                            <m:subHide m:val="on"/>
                            <m:supHide m:val="on"/>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naryPr>
                          <m:sub/>
                          <m:sup/>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f</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dx</m:t>
                            </m:r>
                          </m:e>
                        </m:nary>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dx</m:t>
                        </m:r>
                      </m:e>
                    </m:nary>
                  </m:oMath>
                </a14:m>
                <a:endParaRPr lang="en-US" altLang="zh-CN" sz="2400" dirty="0">
                  <a:latin typeface="微软雅黑" panose="020B0503020204020204" charset="-122"/>
                  <a:ea typeface="微软雅黑" panose="020B0503020204020204" charset="-122"/>
                  <a:cs typeface="Cambria Math" panose="02040503050406030204" pitchFamily="18" charset="0"/>
                  <a:sym typeface="+mn-ea"/>
                </a:endParaRPr>
              </a:p>
            </p:txBody>
          </p:sp>
        </mc:Choice>
        <mc:Fallback xmlns="">
          <p:sp>
            <p:nvSpPr>
              <p:cNvPr id="4" name="文本框 3"/>
              <p:cNvSpPr txBox="1">
                <a:spLocks noRot="1" noChangeAspect="1" noMove="1" noResize="1" noEditPoints="1" noAdjustHandles="1" noChangeArrowheads="1" noChangeShapeType="1" noTextEdit="1"/>
              </p:cNvSpPr>
              <p:nvPr/>
            </p:nvSpPr>
            <p:spPr>
              <a:xfrm>
                <a:off x="0" y="775970"/>
                <a:ext cx="12157710" cy="5608320"/>
              </a:xfrm>
              <a:prstGeom prst="rect">
                <a:avLst/>
              </a:prstGeom>
              <a:blipFill rotWithShape="1">
                <a:blip r:embed="rId5"/>
                <a:stretch>
                  <a:fillRect/>
                </a:stretch>
              </a:blipFill>
            </p:spPr>
            <p:txBody>
              <a:bodyPr/>
              <a:lstStyle/>
              <a:p>
                <a:r>
                  <a:rPr lang="zh-CN" altLang="en-US">
                    <a:noFill/>
                  </a:rPr>
                  <a:t> </a:t>
                </a:r>
              </a:p>
            </p:txBody>
          </p:sp>
        </mc:Fallback>
      </mc:AlternateContent>
      <p:sp>
        <p:nvSpPr>
          <p:cNvPr id="6" name="矩形 5"/>
          <p:cNvSpPr/>
          <p:nvPr/>
        </p:nvSpPr>
        <p:spPr>
          <a:xfrm>
            <a:off x="2532063" y="2137851"/>
            <a:ext cx="7262495" cy="1217295"/>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0970" y="-3371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4" name="文本框 3"/>
              <p:cNvSpPr txBox="1"/>
              <p:nvPr/>
            </p:nvSpPr>
            <p:spPr>
              <a:xfrm>
                <a:off x="0" y="775970"/>
                <a:ext cx="12157710" cy="259715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微软雅黑" panose="020B0503020204020204" charset="-122"/>
                    <a:ea typeface="微软雅黑" panose="020B0503020204020204" charset="-122"/>
                    <a:cs typeface="Cambria Math" panose="02040503050406030204" pitchFamily="18" charset="0"/>
                    <a:sym typeface="+mn-ea"/>
                  </a:rPr>
                  <a:t>故</a:t>
                </a:r>
                <a:r>
                  <a:rPr lang="en-US" altLang="zh-CN" sz="2400" dirty="0">
                    <a:latin typeface="微软雅黑" panose="020B0503020204020204" charset="-122"/>
                    <a:ea typeface="微软雅黑" panose="020B0503020204020204" charset="-122"/>
                    <a:cs typeface="Cambria Math" panose="02040503050406030204" pitchFamily="18" charset="0"/>
                    <a:sym typeface="+mn-ea"/>
                  </a:rPr>
                  <a:t>v(</a:t>
                </a:r>
                <a:r>
                  <a:rPr lang="en-US" altLang="zh-CN" sz="2400" dirty="0" err="1">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latin typeface="微软雅黑" panose="020B0503020204020204" charset="-122"/>
                    <a:ea typeface="微软雅黑" panose="020B0503020204020204" charset="-122"/>
                    <a:cs typeface="Cambria Math" panose="02040503050406030204" pitchFamily="18" charset="0"/>
                    <a:sym typeface="+mn-ea"/>
                  </a:rPr>
                  <a:t>)</a:t>
                </a:r>
                <a:r>
                  <a:rPr lang="zh-CN" altLang="en-US" sz="2400" dirty="0">
                    <a:latin typeface="微软雅黑" panose="020B0503020204020204" charset="-122"/>
                    <a:ea typeface="微软雅黑" panose="020B0503020204020204" charset="-122"/>
                    <a:cs typeface="Cambria Math" panose="02040503050406030204" pitchFamily="18" charset="0"/>
                    <a:sym typeface="+mn-ea"/>
                  </a:rPr>
                  <a:t>的定解问题：</a:t>
                </a:r>
              </a:p>
              <a:p>
                <a:pPr indent="45720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Ω</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𝑥</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𝛹</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zh-CN" altLang="en-US" sz="2400" dirty="0">
                  <a:latin typeface="微软雅黑" panose="020B0503020204020204" charset="-122"/>
                  <a:ea typeface="微软雅黑" panose="020B0503020204020204" charset="-122"/>
                  <a:cs typeface="Cambria Math" panose="02040503050406030204" pitchFamily="18" charset="0"/>
                  <a:sym typeface="+mn-ea"/>
                </a:endParaRPr>
              </a:p>
            </p:txBody>
          </p:sp>
        </mc:Choice>
        <mc:Fallback xmlns="">
          <p:sp>
            <p:nvSpPr>
              <p:cNvPr id="4" name="文本框 3"/>
              <p:cNvSpPr txBox="1">
                <a:spLocks noRot="1" noChangeAspect="1" noMove="1" noResize="1" noEditPoints="1" noAdjustHandles="1" noChangeArrowheads="1" noChangeShapeType="1" noTextEdit="1"/>
              </p:cNvSpPr>
              <p:nvPr/>
            </p:nvSpPr>
            <p:spPr>
              <a:xfrm>
                <a:off x="0" y="775970"/>
                <a:ext cx="12157710" cy="2597150"/>
              </a:xfrm>
              <a:prstGeom prst="rect">
                <a:avLst/>
              </a:prstGeom>
              <a:blipFill rotWithShape="1">
                <a:blip r:embed="rId5"/>
                <a:stretch>
                  <a:fillRect/>
                </a:stretch>
              </a:blipFill>
            </p:spPr>
            <p:txBody>
              <a:bodyPr/>
              <a:lstStyle/>
              <a:p>
                <a:r>
                  <a:rPr lang="zh-CN" altLang="en-US">
                    <a:noFill/>
                  </a:rPr>
                  <a:t> </a:t>
                </a:r>
              </a:p>
            </p:txBody>
          </p:sp>
        </mc:Fallback>
      </mc:AlternateContent>
      <p:sp>
        <p:nvSpPr>
          <p:cNvPr id="2" name="矩形 1"/>
          <p:cNvSpPr/>
          <p:nvPr/>
        </p:nvSpPr>
        <p:spPr>
          <a:xfrm>
            <a:off x="435430" y="3047999"/>
            <a:ext cx="3944166" cy="735331"/>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647700" y="1397635"/>
            <a:ext cx="2404110" cy="787400"/>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938145" y="2139314"/>
            <a:ext cx="1960426" cy="957671"/>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0970" y="-3371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4" name="文本框 3"/>
              <p:cNvSpPr txBox="1"/>
              <p:nvPr/>
            </p:nvSpPr>
            <p:spPr>
              <a:xfrm>
                <a:off x="0" y="782955"/>
                <a:ext cx="12157710" cy="5368290"/>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微软雅黑" panose="020B0503020204020204" charset="-122"/>
                    <a:ea typeface="微软雅黑" panose="020B0503020204020204" charset="-122"/>
                    <a:cs typeface="Cambria Math" panose="02040503050406030204" pitchFamily="18" charset="0"/>
                    <a:sym typeface="+mn-ea"/>
                  </a:rPr>
                  <a:t>例</a:t>
                </a:r>
                <a:r>
                  <a:rPr lang="en-US" altLang="zh-CN" sz="2400" dirty="0">
                    <a:latin typeface="微软雅黑" panose="020B0503020204020204" charset="-122"/>
                    <a:ea typeface="微软雅黑" panose="020B0503020204020204" charset="-122"/>
                    <a:cs typeface="Cambria Math" panose="02040503050406030204" pitchFamily="18" charset="0"/>
                    <a:sym typeface="+mn-ea"/>
                  </a:rPr>
                  <a:t>7</a:t>
                </a:r>
                <a:r>
                  <a:rPr lang="zh-CN" altLang="en-US" sz="2400" dirty="0">
                    <a:latin typeface="微软雅黑" panose="020B0503020204020204" charset="-122"/>
                    <a:ea typeface="微软雅黑" panose="020B0503020204020204" charset="-122"/>
                    <a:cs typeface="Cambria Math" panose="02040503050406030204" pitchFamily="18" charset="0"/>
                    <a:sym typeface="+mn-ea"/>
                  </a:rPr>
                  <a:t>：求解下列有源热传导的定解问题。</a:t>
                </a:r>
              </a:p>
              <a:p>
                <a:pPr indent="45720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cos</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𝑥</m:t>
                                  </m:r>
                                </m:num>
                                <m:den>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π</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𝑥</m:t>
                                  </m:r>
                                </m:num>
                                <m:den>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π</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  ,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π</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π</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50000"/>
                  </a:lnSpc>
                  <a:buFont typeface="Wingdings" panose="05000000000000000000" charset="0"/>
                  <a:buNone/>
                </a:pPr>
                <a:r>
                  <a:rPr lang="zh-CN" altLang="en-US" sz="2400" dirty="0">
                    <a:latin typeface="微软雅黑" panose="020B0503020204020204" charset="-122"/>
                    <a:ea typeface="微软雅黑" panose="020B0503020204020204" charset="-122"/>
                    <a:cs typeface="Cambria Math" panose="02040503050406030204" pitchFamily="18" charset="0"/>
                    <a:sym typeface="+mn-ea"/>
                  </a:rPr>
                  <a:t>解：设</a:t>
                </a:r>
                <a:r>
                  <a:rPr lang="en-US" altLang="zh-CN" sz="2400" dirty="0">
                    <a:latin typeface="微软雅黑" panose="020B0503020204020204" charset="-122"/>
                    <a:ea typeface="微软雅黑" panose="020B0503020204020204" charset="-122"/>
                    <a:cs typeface="Cambria Math" panose="02040503050406030204" pitchFamily="18" charset="0"/>
                    <a:sym typeface="+mn-ea"/>
                  </a:rPr>
                  <a:t>u(</a:t>
                </a:r>
                <a:r>
                  <a:rPr lang="en-US" altLang="zh-CN" sz="2400" dirty="0" err="1">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latin typeface="微软雅黑" panose="020B0503020204020204" charset="-122"/>
                    <a:ea typeface="微软雅黑" panose="020B0503020204020204" charset="-122"/>
                    <a:cs typeface="Cambria Math" panose="02040503050406030204" pitchFamily="18" charset="0"/>
                    <a:sym typeface="+mn-ea"/>
                  </a:rPr>
                  <a:t>)=v(</a:t>
                </a:r>
                <a:r>
                  <a:rPr lang="en-US" altLang="zh-CN" sz="2400" dirty="0" err="1">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latin typeface="微软雅黑" panose="020B0503020204020204" charset="-122"/>
                    <a:ea typeface="微软雅黑" panose="020B0503020204020204" charset="-122"/>
                    <a:cs typeface="Cambria Math" panose="02040503050406030204" pitchFamily="18" charset="0"/>
                    <a:sym typeface="+mn-ea"/>
                  </a:rPr>
                  <a:t>)+Ω(x)</a:t>
                </a:r>
                <a:r>
                  <a:rPr lang="zh-CN" altLang="en-US" sz="2400" dirty="0">
                    <a:latin typeface="微软雅黑" panose="020B0503020204020204" charset="-122"/>
                    <a:ea typeface="微软雅黑" panose="020B0503020204020204" charset="-122"/>
                    <a:cs typeface="Cambria Math" panose="02040503050406030204" pitchFamily="18" charset="0"/>
                    <a:sym typeface="+mn-ea"/>
                  </a:rPr>
                  <a:t>，故：</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d>
                        <m:dPr>
                          <m:begChr m:val="{"/>
                          <m:endChr m:val=""/>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dPr>
                        <m:e>
                          <m:eqArr>
                            <m:eqArr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eqArr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Ω</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cos</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𝑥</m:t>
                                  </m:r>
                                </m:num>
                                <m:den>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Ω</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’(0)=1</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π</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𝛺</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π</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π</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en-US" altLang="zh-CN" sz="2400" i="1" dirty="0">
                  <a:latin typeface="Cambria Math" panose="02040503050406030204" pitchFamily="18" charset="0"/>
                  <a:ea typeface="微软雅黑" panose="020B0503020204020204" charset="-122"/>
                  <a:cs typeface="Cambria Math" panose="02040503050406030204" pitchFamily="18" charset="0"/>
                  <a:sym typeface="+mn-ea"/>
                </a:endParaRPr>
              </a:p>
              <a:p>
                <a:pPr indent="457200" fontAlgn="auto">
                  <a:lnSpc>
                    <a:spcPct val="100000"/>
                  </a:lnSpc>
                  <a:buFont typeface="Wingdings" panose="05000000000000000000" charset="0"/>
                  <a:buNone/>
                </a:pPr>
                <a:r>
                  <a:rPr lang="zh-CN" altLang="en-US" sz="2400" dirty="0">
                    <a:latin typeface="微软雅黑" panose="020B0503020204020204" charset="-122"/>
                    <a:ea typeface="微软雅黑" panose="020B0503020204020204" charset="-122"/>
                    <a:cs typeface="Cambria Math" panose="02040503050406030204" pitchFamily="18" charset="0"/>
                    <a:sym typeface="+mn-ea"/>
                  </a:rPr>
                  <a:t>为使关于</a:t>
                </a:r>
                <a:r>
                  <a:rPr lang="en-US" altLang="zh-CN" sz="2400" dirty="0">
                    <a:latin typeface="微软雅黑" panose="020B0503020204020204" charset="-122"/>
                    <a:ea typeface="微软雅黑" panose="020B0503020204020204" charset="-122"/>
                    <a:cs typeface="Cambria Math" panose="02040503050406030204" pitchFamily="18" charset="0"/>
                    <a:sym typeface="+mn-ea"/>
                  </a:rPr>
                  <a:t>v(</a:t>
                </a:r>
                <a:r>
                  <a:rPr lang="en-US" altLang="zh-CN" sz="2400" dirty="0" err="1">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latin typeface="微软雅黑" panose="020B0503020204020204" charset="-122"/>
                    <a:ea typeface="微软雅黑" panose="020B0503020204020204" charset="-122"/>
                    <a:cs typeface="Cambria Math" panose="02040503050406030204" pitchFamily="18" charset="0"/>
                    <a:sym typeface="+mn-ea"/>
                  </a:rPr>
                  <a:t>)</a:t>
                </a:r>
                <a:r>
                  <a:rPr lang="zh-CN" altLang="en-US" sz="2400" dirty="0">
                    <a:latin typeface="微软雅黑" panose="020B0503020204020204" charset="-122"/>
                    <a:ea typeface="微软雅黑" panose="020B0503020204020204" charset="-122"/>
                    <a:cs typeface="Cambria Math" panose="02040503050406030204" pitchFamily="18" charset="0"/>
                    <a:sym typeface="+mn-ea"/>
                  </a:rPr>
                  <a:t>的方程和边界条件都变成齐次，按下列条件选取辅助函数：</a:t>
                </a:r>
              </a:p>
            </p:txBody>
          </p:sp>
        </mc:Choice>
        <mc:Fallback xmlns="">
          <p:sp>
            <p:nvSpPr>
              <p:cNvPr id="4" name="文本框 3"/>
              <p:cNvSpPr txBox="1">
                <a:spLocks noRot="1" noChangeAspect="1" noMove="1" noResize="1" noEditPoints="1" noAdjustHandles="1" noChangeArrowheads="1" noChangeShapeType="1" noTextEdit="1"/>
              </p:cNvSpPr>
              <p:nvPr/>
            </p:nvSpPr>
            <p:spPr>
              <a:xfrm>
                <a:off x="0" y="782955"/>
                <a:ext cx="12157710" cy="5368290"/>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0970" y="-3371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0" y="673577"/>
                <a:ext cx="12251690" cy="5379720"/>
              </a:xfrm>
              <a:prstGeom prst="rect">
                <a:avLst/>
              </a:prstGeom>
              <a:noFill/>
            </p:spPr>
            <p:txBody>
              <a:bodyPr wrap="square" rtlCol="0">
                <a:spAutoFit/>
              </a:bodyPr>
              <a:lstStyle/>
              <a:p>
                <a:pPr indent="45720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dPr>
                        <m:e>
                          <m:eqArr>
                            <m:eqArr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Ω</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cos</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𝑥</m:t>
                                  </m:r>
                                </m:num>
                                <m:den>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𝛺</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’(0)=1,</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𝛺</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𝐿</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𝜋</m:t>
                              </m:r>
                              <m:r>
                                <a:rPr lang="en-US" altLang="zh-CN" sz="2400" i="1">
                                  <a:latin typeface="Cambria Math" panose="02040503050406030204" pitchFamily="18" charset="0"/>
                                  <a:ea typeface="微软雅黑" panose="020B0503020204020204"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endParaRPr lang="zh-CN" altLang="en-US" sz="2400" dirty="0">
                  <a:latin typeface="黑体" panose="02010609060101010101" charset="-122"/>
                  <a:ea typeface="黑体" panose="02010609060101010101" charset="-122"/>
                  <a:sym typeface="+mn-ea"/>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a:rPr lang="en-US" altLang="zh-CN" sz="2400">
                          <a:latin typeface="Cambria Math" panose="02040503050406030204" pitchFamily="18" charset="0"/>
                          <a:ea typeface="微软雅黑" panose="020B0503020204020204" charset="-122"/>
                          <a:cs typeface="Cambria Math" panose="02040503050406030204" pitchFamily="18" charset="0"/>
                          <a:sym typeface="+mn-ea"/>
                        </a:rPr>
                        <m:t>𝛺</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a:latin typeface="Cambria Math" panose="02040503050406030204" pitchFamily="18" charset="0"/>
                              <a:ea typeface="微软雅黑" panose="020B0503020204020204" charset="-122"/>
                              <a:cs typeface="Cambria Math" panose="02040503050406030204" pitchFamily="18" charset="0"/>
                              <a:sym typeface="+mn-ea"/>
                            </a:rPr>
                            <m:t>4</m:t>
                          </m:r>
                        </m:num>
                        <m:den>
                          <m:sSup>
                            <m:s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a</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sup>
                          </m:sSup>
                        </m:den>
                      </m:f>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cos</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den>
                      </m:f>
                    </m:oMath>
                  </m:oMathPara>
                </a14:m>
                <a:endParaRPr lang="en-US" altLang="zh-CN" sz="2400" dirty="0">
                  <a:latin typeface="Cambria Math" panose="02040503050406030204" pitchFamily="18" charset="0"/>
                  <a:ea typeface="微软雅黑" panose="020B0503020204020204" charset="-122"/>
                  <a:cs typeface="Cambria Math" panose="02040503050406030204" pitchFamily="18" charset="0"/>
                  <a:sym typeface="+mn-ea"/>
                </a:endParaRPr>
              </a:p>
              <a:p>
                <a:pPr indent="457200" fontAlgn="auto">
                  <a:lnSpc>
                    <a:spcPct val="100000"/>
                  </a:lnSpc>
                  <a:buFont typeface="Wingdings" panose="05000000000000000000" charset="0"/>
                  <a:buNone/>
                </a:pP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v(</a:t>
                </a:r>
                <a:r>
                  <a:rPr lang="en-US" altLang="zh-CN" sz="2400" dirty="0" err="1">
                    <a:solidFill>
                      <a:schemeClr val="tx1"/>
                    </a:solidFill>
                    <a:latin typeface="Cambria Math" panose="02040503050406030204" pitchFamily="18" charset="0"/>
                    <a:ea typeface="黑体" panose="02010609060101010101" charset="-122"/>
                    <a:cs typeface="Cambria Math" panose="02040503050406030204" pitchFamily="18" charset="0"/>
                    <a:sym typeface="+mn-ea"/>
                  </a:rPr>
                  <a:t>x,t</a:t>
                </a:r>
                <a:r>
                  <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a:t>
                </a:r>
                <a:r>
                  <a:rPr lang="zh-CN" altLang="en-US"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rPr>
                  <a:t>的定解问题：</a:t>
                </a:r>
                <a:endParaRPr lang="en-US" altLang="zh-CN" sz="2400"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endParaRPr lang="en-US" altLang="zh-CN" sz="2400" i="1" dirty="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π</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=(1−</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a:latin typeface="Cambria Math" panose="02040503050406030204" pitchFamily="18" charset="0"/>
                                      <a:ea typeface="微软雅黑" panose="020B0503020204020204" charset="-122"/>
                                      <a:cs typeface="Cambria Math" panose="02040503050406030204" pitchFamily="18" charset="0"/>
                                      <a:sym typeface="+mn-ea"/>
                                    </a:rPr>
                                    <m:t>4</m:t>
                                  </m:r>
                                </m:num>
                                <m:den>
                                  <m:sSup>
                                    <m:s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a</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sup>
                                  </m:sSup>
                                </m:den>
                              </m:f>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cos</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den>
                              </m:f>
                              <m:r>
                                <a:rPr lang="en-US" altLang="zh-CN" sz="2400">
                                  <a:latin typeface="Cambria Math" panose="02040503050406030204" pitchFamily="18" charset="0"/>
                                  <a:ea typeface="微软雅黑" panose="020B0503020204020204" charset="-122"/>
                                  <a:cs typeface="Cambria Math" panose="02040503050406030204" pitchFamily="18" charset="0"/>
                                  <a:sym typeface="+mn-ea"/>
                                </a:rPr>
                                <m:t> </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π</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v</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π</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en-US" altLang="zh-CN" sz="2400" dirty="0">
                  <a:latin typeface="黑体" panose="02010609060101010101" charset="-122"/>
                  <a:ea typeface="黑体" panose="02010609060101010101" charset="-122"/>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0" y="673577"/>
                <a:ext cx="12251690" cy="5379720"/>
              </a:xfrm>
              <a:prstGeom prst="rect">
                <a:avLst/>
              </a:prstGeom>
              <a:blipFill>
                <a:blip r:embed="rId5"/>
                <a:stretch>
                  <a:fillRect b="-5436"/>
                </a:stretch>
              </a:blipFill>
            </p:spPr>
            <p:txBody>
              <a:bodyPr/>
              <a:lstStyle/>
              <a:p>
                <a:r>
                  <a:rPr lang="zh-CN" altLang="en-US">
                    <a:noFill/>
                  </a:rPr>
                  <a:t> </a:t>
                </a:r>
              </a:p>
            </p:txBody>
          </p:sp>
        </mc:Fallback>
      </mc:AlternateContent>
      <p:sp>
        <p:nvSpPr>
          <p:cNvPr id="3" name="矩形 2"/>
          <p:cNvSpPr/>
          <p:nvPr/>
        </p:nvSpPr>
        <p:spPr>
          <a:xfrm>
            <a:off x="534690" y="3931762"/>
            <a:ext cx="1671935" cy="787400"/>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8989" y="5494347"/>
            <a:ext cx="3693886" cy="810260"/>
          </a:xfrm>
          <a:prstGeom prst="rect">
            <a:avLst/>
          </a:prstGeom>
          <a:noFill/>
          <a:ln w="28575">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106670" y="3300095"/>
            <a:ext cx="2206625" cy="62738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a:t>分离变量法</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2"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1" animBg="1"/>
      <p:bldP spid="7" grpId="2"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59055" y="-267335"/>
            <a:ext cx="7947025" cy="7080250"/>
            <a:chOff x="154" y="-285"/>
            <a:chExt cx="12517" cy="11150"/>
          </a:xfrm>
        </p:grpSpPr>
        <p:pic>
          <p:nvPicPr>
            <p:cNvPr id="5" name="图片 4" descr="011"/>
            <p:cNvPicPr>
              <a:picLocks noChangeAspect="1"/>
            </p:cNvPicPr>
            <p:nvPr>
              <p:custDataLst>
                <p:tags r:id="rId2"/>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5"/>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5"/>
          <a:stretch>
            <a:fillRect/>
          </a:stretch>
        </p:blipFill>
        <p:spPr>
          <a:xfrm>
            <a:off x="7922973" y="6106045"/>
            <a:ext cx="3078744" cy="707331"/>
          </a:xfrm>
          <a:prstGeom prst="rect">
            <a:avLst/>
          </a:prstGeom>
          <a:noFill/>
          <a:ln w="9525">
            <a:noFill/>
          </a:ln>
        </p:spPr>
      </p:pic>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24130" y="763270"/>
                <a:ext cx="12098655" cy="5821680"/>
              </a:xfrm>
              <a:prstGeom prst="rect">
                <a:avLst/>
              </a:prstGeom>
              <a:noFill/>
            </p:spPr>
            <p:txBody>
              <a:bodyPr wrap="square" rtlCol="0">
                <a:spAutoFit/>
              </a:bodyPr>
              <a:lstStyle/>
              <a:p>
                <a:pPr indent="457200" fontAlgn="auto">
                  <a:lnSpc>
                    <a:spcPct val="100000"/>
                  </a:lnSpc>
                  <a:buFont typeface="Wingdings" panose="05000000000000000000" charset="0"/>
                  <a:buNone/>
                </a:pPr>
                <a:endParaRPr lang="zh-CN" sz="2400">
                  <a:sym typeface="+mn-ea"/>
                </a:endParaRPr>
              </a:p>
              <a:p>
                <a:pPr indent="457200" fontAlgn="auto">
                  <a:lnSpc>
                    <a:spcPct val="100000"/>
                  </a:lnSpc>
                  <a:buFont typeface="Wingdings" panose="05000000000000000000" charset="0"/>
                  <a:buNone/>
                </a:pPr>
                <a:r>
                  <a:rPr lang="zh-CN" sz="2400">
                    <a:sym typeface="+mn-ea"/>
                  </a:rPr>
                  <a:t>对于</a:t>
                </a:r>
                <a14:m>
                  <m:oMath xmlns:m="http://schemas.openxmlformats.org/officeDocument/2006/math">
                    <m:d>
                      <m:dPr>
                        <m:begChr m:val="{"/>
                        <m:endChr m:val=""/>
                        <m:ctrlPr>
                          <a:rPr lang="en-US" altLang="zh-CN" sz="2400" i="1">
                            <a:latin typeface="Cambria Math" panose="02040503050406030204" pitchFamily="18" charset="0"/>
                            <a:cs typeface="Cambria Math" panose="02040503050406030204" pitchFamily="18" charset="0"/>
                            <a:sym typeface="+mn-ea"/>
                          </a:rPr>
                        </m:ctrlPr>
                      </m:dPr>
                      <m:e>
                        <m:eqArr>
                          <m:eqArrPr>
                            <m:ctrlPr>
                              <a:rPr lang="en-US" altLang="zh-CN" sz="2400" i="1">
                                <a:latin typeface="Cambria Math" panose="02040503050406030204" pitchFamily="18" charset="0"/>
                                <a:cs typeface="Cambria Math" panose="02040503050406030204" pitchFamily="18" charset="0"/>
                                <a:sym typeface="+mn-ea"/>
                              </a:rPr>
                            </m:ctrlPr>
                          </m:eqArrPr>
                          <m:e>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sup>
                            </m:sSup>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MS Mincho" panose="02020609040205080304" charset="-128"/>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m:t>
                            </m:r>
                            <m:r>
                              <a:rPr lang="en-US" altLang="zh-CN" sz="2400">
                                <a:latin typeface="Cambria Math" panose="02040503050406030204" pitchFamily="18" charset="0"/>
                                <a:cs typeface="Cambria Math" panose="02040503050406030204" pitchFamily="18" charset="0"/>
                                <a:sym typeface="+mn-ea"/>
                              </a:rPr>
                              <m:t>𝜆</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)=0</m:t>
                            </m:r>
                          </m:e>
                          <m:e>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(0)=0, </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L</m:t>
                            </m:r>
                            <m:r>
                              <a:rPr lang="en-US" altLang="zh-CN" sz="2400">
                                <a:latin typeface="Cambria Math" panose="02040503050406030204" pitchFamily="18" charset="0"/>
                                <a:cs typeface="Cambria Math" panose="02040503050406030204" pitchFamily="18" charset="0"/>
                                <a:sym typeface="+mn-ea"/>
                              </a:rPr>
                              <m:t>)=0</m:t>
                            </m:r>
                          </m:e>
                        </m:eqArr>
                      </m:e>
                    </m:d>
                  </m:oMath>
                </a14:m>
                <a:r>
                  <a:rPr lang="zh-CN" altLang="en-US" sz="2400">
                    <a:latin typeface="Cambria Math" panose="02040503050406030204" pitchFamily="18" charset="0"/>
                    <a:cs typeface="Cambria Math" panose="02040503050406030204" pitchFamily="18" charset="0"/>
                    <a:sym typeface="+mn-ea"/>
                  </a:rPr>
                  <a:t>：</a:t>
                </a:r>
              </a:p>
              <a:p>
                <a:pPr indent="0" fontAlgn="auto">
                  <a:lnSpc>
                    <a:spcPct val="150000"/>
                  </a:lnSpc>
                  <a:buFont typeface="Wingdings" panose="05000000000000000000" charset="0"/>
                  <a:buNone/>
                </a:pPr>
                <a:r>
                  <a:rPr lang="zh-CN" altLang="en-US" sz="2400">
                    <a:latin typeface="Cambria Math" panose="02040503050406030204" pitchFamily="18" charset="0"/>
                    <a:cs typeface="Cambria Math" panose="02040503050406030204" pitchFamily="18" charset="0"/>
                    <a:sym typeface="+mn-ea"/>
                  </a:rPr>
                  <a:t>现在对</a:t>
                </a:r>
                <a:r>
                  <a:rPr lang="zh-CN" altLang="en-US" sz="2400">
                    <a:solidFill>
                      <a:srgbClr val="FF0000"/>
                    </a:solidFill>
                    <a:latin typeface="Cambria Math" panose="02040503050406030204" pitchFamily="18" charset="0"/>
                    <a:cs typeface="Cambria Math" panose="02040503050406030204" pitchFamily="18" charset="0"/>
                    <a:sym typeface="+mn-ea"/>
                  </a:rPr>
                  <a:t>特征值</a:t>
                </a:r>
                <a:r>
                  <a:rPr lang="en-US" altLang="zh-CN" sz="2400">
                    <a:solidFill>
                      <a:srgbClr val="FF0000"/>
                    </a:solidFill>
                    <a:latin typeface="Times New Roman" panose="02020603050405020304" charset="0"/>
                    <a:ea typeface="宋体" panose="02010600030101010101" pitchFamily="2" charset="-122"/>
                    <a:cs typeface="Times New Roman" panose="02020603050405020304" charset="0"/>
                    <a:sym typeface="+mn-ea"/>
                  </a:rPr>
                  <a:t>λ</a:t>
                </a:r>
                <a:r>
                  <a:rPr lang="zh-CN" altLang="en-US" sz="2400">
                    <a:solidFill>
                      <a:schemeClr val="tx1"/>
                    </a:solidFill>
                    <a:latin typeface="Cambria Math" panose="02040503050406030204" pitchFamily="18" charset="0"/>
                    <a:cs typeface="Cambria Math" panose="02040503050406030204" pitchFamily="18" charset="0"/>
                    <a:sym typeface="+mn-ea"/>
                  </a:rPr>
                  <a:t>讨论（特征方程：</a:t>
                </a:r>
                <a:r>
                  <a:rPr lang="en-US" altLang="zh-CN" sz="2400">
                    <a:solidFill>
                      <a:schemeClr val="tx1"/>
                    </a:solidFill>
                    <a:latin typeface="Cambria Math" panose="02040503050406030204" pitchFamily="18" charset="0"/>
                    <a:cs typeface="Cambria Math" panose="02040503050406030204" pitchFamily="18" charset="0"/>
                    <a:sym typeface="+mn-ea"/>
                  </a:rPr>
                  <a:t>r</a:t>
                </a:r>
                <a:r>
                  <a:rPr lang="en-US" altLang="zh-CN" sz="2400" baseline="30000">
                    <a:solidFill>
                      <a:schemeClr val="tx1"/>
                    </a:solidFill>
                    <a:latin typeface="Cambria Math" panose="02040503050406030204" pitchFamily="18" charset="0"/>
                    <a:cs typeface="Cambria Math" panose="02040503050406030204" pitchFamily="18" charset="0"/>
                    <a:sym typeface="+mn-ea"/>
                  </a:rPr>
                  <a:t>2</a:t>
                </a:r>
                <a:r>
                  <a:rPr lang="en-US" altLang="zh-CN" sz="2400">
                    <a:solidFill>
                      <a:schemeClr val="tx1"/>
                    </a:solidFill>
                    <a:latin typeface="Cambria Math" panose="02040503050406030204" pitchFamily="18" charset="0"/>
                    <a:cs typeface="Cambria Math" panose="02040503050406030204" pitchFamily="18" charset="0"/>
                    <a:sym typeface="+mn-ea"/>
                  </a:rPr>
                  <a:t>+</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a:solidFill>
                      <a:schemeClr val="tx1"/>
                    </a:solidFill>
                    <a:latin typeface="Cambria Math" panose="02040503050406030204" pitchFamily="18" charset="0"/>
                    <a:cs typeface="Cambria Math" panose="02040503050406030204" pitchFamily="18" charset="0"/>
                    <a:sym typeface="+mn-ea"/>
                  </a:rPr>
                  <a:t>=0</a:t>
                </a:r>
                <a:r>
                  <a:rPr lang="zh-CN" altLang="en-US" sz="2400">
                    <a:solidFill>
                      <a:schemeClr val="tx1"/>
                    </a:solidFill>
                    <a:latin typeface="Cambria Math" panose="02040503050406030204" pitchFamily="18" charset="0"/>
                    <a:cs typeface="Cambria Math" panose="02040503050406030204" pitchFamily="18" charset="0"/>
                    <a:sym typeface="+mn-ea"/>
                  </a:rPr>
                  <a:t>）：</a:t>
                </a:r>
              </a:p>
              <a:p>
                <a:pPr indent="0" fontAlgn="auto">
                  <a:lnSpc>
                    <a:spcPct val="150000"/>
                  </a:lnSpc>
                  <a:buFont typeface="Wingdings" panose="05000000000000000000" charset="0"/>
                  <a:buNone/>
                </a:pPr>
                <a:r>
                  <a:rPr lang="en-US" altLang="zh-CN" sz="2400">
                    <a:solidFill>
                      <a:schemeClr val="tx1"/>
                    </a:solidFill>
                    <a:latin typeface="Cambria Math" panose="02040503050406030204" pitchFamily="18" charset="0"/>
                    <a:cs typeface="Cambria Math" panose="02040503050406030204" pitchFamily="18" charset="0"/>
                    <a:sym typeface="+mn-ea"/>
                  </a:rPr>
                  <a:t>(1)</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a:solidFill>
                      <a:schemeClr val="tx1"/>
                    </a:solidFill>
                    <a:latin typeface="Cambria Math" panose="02040503050406030204" pitchFamily="18" charset="0"/>
                    <a:cs typeface="Cambria Math" panose="02040503050406030204" pitchFamily="18" charset="0"/>
                    <a:sym typeface="+mn-ea"/>
                  </a:rPr>
                  <a:t>=0</a:t>
                </a:r>
                <a:r>
                  <a:rPr lang="zh-CN" altLang="en-US" sz="2400">
                    <a:solidFill>
                      <a:schemeClr val="tx1"/>
                    </a:solidFill>
                    <a:latin typeface="Cambria Math" panose="02040503050406030204" pitchFamily="18" charset="0"/>
                    <a:cs typeface="Cambria Math" panose="02040503050406030204" pitchFamily="18" charset="0"/>
                    <a:sym typeface="+mn-ea"/>
                  </a:rPr>
                  <a:t>，方程的通解：</a:t>
                </a:r>
                <a:r>
                  <a:rPr lang="en-US" altLang="zh-CN" sz="2400">
                    <a:solidFill>
                      <a:schemeClr val="tx1"/>
                    </a:solidFill>
                    <a:latin typeface="Cambria Math" panose="02040503050406030204" pitchFamily="18" charset="0"/>
                    <a:cs typeface="Cambria Math" panose="02040503050406030204" pitchFamily="18" charset="0"/>
                    <a:sym typeface="+mn-ea"/>
                  </a:rPr>
                  <a:t>X(x)=A+Bx(A, B</a:t>
                </a:r>
                <a:r>
                  <a:rPr lang="zh-CN" altLang="en-US" sz="2400">
                    <a:solidFill>
                      <a:schemeClr val="tx1"/>
                    </a:solidFill>
                    <a:latin typeface="Cambria Math" panose="02040503050406030204" pitchFamily="18" charset="0"/>
                    <a:cs typeface="Cambria Math" panose="02040503050406030204" pitchFamily="18" charset="0"/>
                    <a:sym typeface="+mn-ea"/>
                  </a:rPr>
                  <a:t>为任意常数</a:t>
                </a:r>
                <a:r>
                  <a:rPr lang="en-US" altLang="zh-CN" sz="2400">
                    <a:solidFill>
                      <a:schemeClr val="tx1"/>
                    </a:solidFill>
                    <a:latin typeface="Cambria Math" panose="02040503050406030204" pitchFamily="18" charset="0"/>
                    <a:cs typeface="Cambria Math" panose="02040503050406030204" pitchFamily="18" charset="0"/>
                    <a:sym typeface="+mn-ea"/>
                  </a:rPr>
                  <a:t>)</a:t>
                </a:r>
                <a:r>
                  <a:rPr lang="zh-CN" altLang="en-US" sz="2400">
                    <a:solidFill>
                      <a:schemeClr val="tx1"/>
                    </a:solidFill>
                    <a:latin typeface="Cambria Math" panose="02040503050406030204" pitchFamily="18" charset="0"/>
                    <a:cs typeface="Cambria Math" panose="02040503050406030204" pitchFamily="18" charset="0"/>
                    <a:sym typeface="+mn-ea"/>
                  </a:rPr>
                  <a:t>，</a:t>
                </a:r>
              </a:p>
              <a:p>
                <a:pPr indent="0" algn="l" fontAlgn="auto">
                  <a:lnSpc>
                    <a:spcPct val="150000"/>
                  </a:lnSpc>
                  <a:buFont typeface="Wingdings" panose="05000000000000000000" charset="0"/>
                  <a:buNone/>
                </a:pPr>
                <a:r>
                  <a:rPr lang="en-US" altLang="zh-CN" sz="2400">
                    <a:solidFill>
                      <a:schemeClr val="tx1"/>
                    </a:solidFill>
                    <a:latin typeface="Cambria Math" panose="02040503050406030204" pitchFamily="18" charset="0"/>
                    <a:cs typeface="Cambria Math" panose="02040503050406030204" pitchFamily="18" charset="0"/>
                    <a:sym typeface="+mn-ea"/>
                  </a:rPr>
                  <a:t>   </a:t>
                </a:r>
                <a:r>
                  <a:rPr lang="zh-CN" altLang="en-US" sz="2400">
                    <a:solidFill>
                      <a:schemeClr val="tx1"/>
                    </a:solidFill>
                    <a:latin typeface="Cambria Math" panose="02040503050406030204" pitchFamily="18" charset="0"/>
                    <a:cs typeface="Cambria Math" panose="02040503050406030204" pitchFamily="18" charset="0"/>
                    <a:sym typeface="+mn-ea"/>
                  </a:rPr>
                  <a:t>满足边界条件的唯一解：</a:t>
                </a:r>
                <a:r>
                  <a:rPr lang="en-US" altLang="zh-CN" sz="2400">
                    <a:solidFill>
                      <a:schemeClr val="tx1"/>
                    </a:solidFill>
                    <a:latin typeface="Cambria Math" panose="02040503050406030204" pitchFamily="18" charset="0"/>
                    <a:cs typeface="Cambria Math" panose="02040503050406030204" pitchFamily="18" charset="0"/>
                    <a:sym typeface="+mn-ea"/>
                  </a:rPr>
                  <a:t>A=B=0      u(x,t)=0(</a:t>
                </a:r>
                <a:r>
                  <a:rPr lang="zh-CN" altLang="en-US" sz="2400">
                    <a:solidFill>
                      <a:srgbClr val="FF0000"/>
                    </a:solidFill>
                    <a:latin typeface="Cambria Math" panose="02040503050406030204" pitchFamily="18" charset="0"/>
                    <a:cs typeface="Cambria Math" panose="02040503050406030204" pitchFamily="18" charset="0"/>
                    <a:sym typeface="+mn-ea"/>
                  </a:rPr>
                  <a:t>平凡解</a:t>
                </a:r>
                <a:r>
                  <a:rPr lang="en-US" altLang="zh-CN" sz="2400">
                    <a:solidFill>
                      <a:schemeClr val="tx1"/>
                    </a:solidFill>
                    <a:latin typeface="Cambria Math" panose="02040503050406030204" pitchFamily="18" charset="0"/>
                    <a:cs typeface="Cambria Math" panose="02040503050406030204" pitchFamily="18" charset="0"/>
                    <a:sym typeface="+mn-ea"/>
                  </a:rPr>
                  <a:t>) </a:t>
                </a:r>
              </a:p>
              <a:p>
                <a:pPr indent="0" algn="l" fontAlgn="auto">
                  <a:lnSpc>
                    <a:spcPct val="150000"/>
                  </a:lnSpc>
                  <a:buFont typeface="Wingdings" panose="05000000000000000000" charset="0"/>
                  <a:buNone/>
                </a:pPr>
                <a:r>
                  <a:rPr lang="en-US" altLang="zh-CN" sz="2400">
                    <a:solidFill>
                      <a:schemeClr val="tx1"/>
                    </a:solidFill>
                    <a:latin typeface="Cambria Math" panose="02040503050406030204" pitchFamily="18" charset="0"/>
                    <a:cs typeface="Cambria Math" panose="02040503050406030204" pitchFamily="18" charset="0"/>
                    <a:sym typeface="+mn-ea"/>
                  </a:rPr>
                  <a:t>(2)</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a:solidFill>
                      <a:schemeClr val="tx1"/>
                    </a:solidFill>
                    <a:latin typeface="微软雅黑" panose="020B0503020204020204" charset="-122"/>
                    <a:ea typeface="微软雅黑" panose="020B0503020204020204" charset="-122"/>
                    <a:cs typeface="Cambria Math" panose="02040503050406030204" pitchFamily="18" charset="0"/>
                    <a:sym typeface="+mn-ea"/>
                  </a:rPr>
                  <a:t>&lt;</a:t>
                </a:r>
                <a:r>
                  <a:rPr lang="en-US" altLang="zh-CN" sz="2400">
                    <a:solidFill>
                      <a:schemeClr val="tx1"/>
                    </a:solidFill>
                    <a:latin typeface="Cambria Math" panose="02040503050406030204" pitchFamily="18" charset="0"/>
                    <a:cs typeface="Cambria Math" panose="02040503050406030204" pitchFamily="18" charset="0"/>
                    <a:sym typeface="+mn-ea"/>
                  </a:rPr>
                  <a:t>0</a:t>
                </a:r>
                <a:r>
                  <a:rPr lang="zh-CN" altLang="en-US" sz="2400">
                    <a:solidFill>
                      <a:schemeClr val="tx1"/>
                    </a:solidFill>
                    <a:latin typeface="Cambria Math" panose="02040503050406030204" pitchFamily="18" charset="0"/>
                    <a:cs typeface="Cambria Math" panose="02040503050406030204" pitchFamily="18" charset="0"/>
                    <a:sym typeface="+mn-ea"/>
                  </a:rPr>
                  <a:t>，方程的通解：</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
                          <a:rPr lang="en-US" altLang="zh-CN" sz="24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sup>
                    </m:sSup>
                  </m:oMath>
                </a14:m>
                <a:endParaRPr lang="en-US" altLang="zh-CN" sz="2400" i="1">
                  <a:solidFill>
                    <a:schemeClr val="tx1"/>
                  </a:solidFill>
                  <a:latin typeface="Cambria Math" panose="02040503050406030204" pitchFamily="18" charset="0"/>
                  <a:cs typeface="Cambria Math" panose="02040503050406030204" pitchFamily="18" charset="0"/>
                  <a:sym typeface="+mn-ea"/>
                </a:endParaRPr>
              </a:p>
              <a:p>
                <a:pPr indent="0" algn="l" fontAlgn="auto">
                  <a:lnSpc>
                    <a:spcPct val="150000"/>
                  </a:lnSpc>
                  <a:buFont typeface="Wingdings" panose="05000000000000000000" charset="0"/>
                  <a:buNone/>
                </a:pPr>
                <a:r>
                  <a:rPr lang="en-US" altLang="zh-CN" sz="2400">
                    <a:solidFill>
                      <a:schemeClr val="tx1"/>
                    </a:solidFill>
                    <a:latin typeface="Cambria Math" panose="02040503050406030204" pitchFamily="18" charset="0"/>
                    <a:cs typeface="Cambria Math" panose="02040503050406030204" pitchFamily="18" charset="0"/>
                    <a:sym typeface="+mn-ea"/>
                  </a:rPr>
                  <a:t>  </a:t>
                </a:r>
                <a:r>
                  <a:rPr lang="zh-CN" altLang="en-US" sz="2400">
                    <a:solidFill>
                      <a:schemeClr val="tx1"/>
                    </a:solidFill>
                    <a:latin typeface="Cambria Math" panose="02040503050406030204" pitchFamily="18" charset="0"/>
                    <a:cs typeface="Cambria Math" panose="02040503050406030204" pitchFamily="18" charset="0"/>
                    <a:sym typeface="+mn-ea"/>
                  </a:rPr>
                  <a:t>由边界条件：</a:t>
                </a:r>
                <a:r>
                  <a:rPr lang="en-US" altLang="zh-CN" sz="2400">
                    <a:solidFill>
                      <a:schemeClr val="tx1"/>
                    </a:solidFill>
                    <a:latin typeface="Cambria Math" panose="02040503050406030204" pitchFamily="18" charset="0"/>
                    <a:cs typeface="Cambria Math" panose="02040503050406030204" pitchFamily="18" charset="0"/>
                    <a:sym typeface="+mn-ea"/>
                  </a:rPr>
                  <a:t>A+B=0</a:t>
                </a:r>
              </a:p>
              <a:p>
                <a:pPr indent="0" algn="l" fontAlgn="auto">
                  <a:lnSpc>
                    <a:spcPct val="150000"/>
                  </a:lnSpc>
                  <a:buFont typeface="Wingdings" panose="05000000000000000000" charset="0"/>
                  <a:buNone/>
                </a:pPr>
                <a:r>
                  <a:rPr lang="en-US" altLang="zh-CN" sz="2400">
                    <a:solidFill>
                      <a:schemeClr val="tx1"/>
                    </a:solidFill>
                    <a:latin typeface="Cambria Math" panose="02040503050406030204" pitchFamily="18" charset="0"/>
                    <a:cs typeface="Cambria Math" panose="02040503050406030204" pitchFamily="18"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A</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e</m:t>
                        </m:r>
                      </m:e>
                      <m:sup>
                        <m:r>
                          <a:rPr lang="en-US" altLang="zh-CN" sz="2400">
                            <a:solidFill>
                              <a:schemeClr val="tx1"/>
                            </a:solidFill>
                            <a:latin typeface="Cambria Math" panose="02040503050406030204" pitchFamily="18" charset="0"/>
                            <a:cs typeface="Cambria Math" panose="02040503050406030204" pitchFamily="18" charset="0"/>
                            <a:sym typeface="+mn-ea"/>
                          </a:rPr>
                          <m:t>−</m:t>
                        </m:r>
                        <m:rad>
                          <m:radPr>
                            <m:degHide m:val="on"/>
                            <m:ctrlPr>
                              <a:rPr lang="en-US" altLang="zh-CN" sz="2400" i="1">
                                <a:solidFill>
                                  <a:schemeClr val="tx1"/>
                                </a:solidFill>
                                <a:latin typeface="Cambria Math" panose="02040503050406030204" pitchFamily="18" charset="0"/>
                                <a:cs typeface="Cambria Math" panose="02040503050406030204" pitchFamily="18" charset="0"/>
                                <a:sym typeface="+mn-ea"/>
                              </a:rPr>
                            </m:ctrlPr>
                          </m:radPr>
                          <m:deg/>
                          <m:e>
                            <m:r>
                              <a:rPr lang="en-US" altLang="zh-CN" sz="2400">
                                <a:solidFill>
                                  <a:schemeClr val="tx1"/>
                                </a:solidFill>
                                <a:latin typeface="Cambria Math" panose="02040503050406030204" pitchFamily="18" charset="0"/>
                                <a:cs typeface="Cambria Math" panose="02040503050406030204" pitchFamily="18" charset="0"/>
                                <a:sym typeface="+mn-ea"/>
                              </a:rPr>
                              <m:t>−</m:t>
                            </m:r>
                            <m:r>
                              <a:rPr lang="en-US" altLang="zh-CN" sz="2400">
                                <a:solidFill>
                                  <a:schemeClr val="tx1"/>
                                </a:solidFill>
                                <a:latin typeface="Cambria Math" panose="02040503050406030204" pitchFamily="18" charset="0"/>
                                <a:cs typeface="Cambria Math" panose="02040503050406030204" pitchFamily="18" charset="0"/>
                                <a:sym typeface="+mn-ea"/>
                              </a:rPr>
                              <m:t>𝜆</m:t>
                            </m:r>
                          </m:e>
                        </m:rad>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sup>
                    </m:sSup>
                    <m:r>
                      <a:rPr lang="en-US" altLang="zh-CN" sz="2400">
                        <a:solidFill>
                          <a:schemeClr val="tx1"/>
                        </a:solidFill>
                        <a:latin typeface="Cambria Math" panose="02040503050406030204" pitchFamily="18" charset="0"/>
                        <a:cs typeface="Cambria Math" panose="02040503050406030204" pitchFamily="18" charset="0"/>
                        <a:sym typeface="+mn-ea"/>
                      </a:rPr>
                      <m:t>=0</m:t>
                    </m:r>
                  </m:oMath>
                </a14:m>
                <a:endParaRPr lang="en-US" altLang="zh-CN" sz="2400">
                  <a:solidFill>
                    <a:schemeClr val="tx1"/>
                  </a:solidFill>
                  <a:latin typeface="Cambria Math" panose="02040503050406030204" pitchFamily="18" charset="0"/>
                  <a:cs typeface="Cambria Math" panose="02040503050406030204" pitchFamily="18" charset="0"/>
                  <a:sym typeface="+mn-ea"/>
                </a:endParaRPr>
              </a:p>
              <a:p>
                <a:pPr indent="0" algn="l" fontAlgn="auto">
                  <a:lnSpc>
                    <a:spcPct val="150000"/>
                  </a:lnSpc>
                  <a:buFont typeface="Wingdings" panose="05000000000000000000" charset="0"/>
                  <a:buNone/>
                </a:pPr>
                <a:r>
                  <a:rPr lang="en-US" altLang="zh-CN" sz="2400">
                    <a:solidFill>
                      <a:schemeClr val="tx1"/>
                    </a:solidFill>
                    <a:latin typeface="Cambria Math" panose="02040503050406030204" pitchFamily="18" charset="0"/>
                    <a:cs typeface="Cambria Math" panose="02040503050406030204" pitchFamily="18" charset="0"/>
                    <a:sym typeface="+mn-ea"/>
                  </a:rPr>
                  <a:t>                   A=B=0     </a:t>
                </a:r>
                <a:r>
                  <a:rPr lang="en-US" altLang="zh-CN" sz="2400">
                    <a:latin typeface="Cambria Math" panose="02040503050406030204" pitchFamily="18" charset="0"/>
                    <a:cs typeface="Cambria Math" panose="02040503050406030204" pitchFamily="18" charset="0"/>
                    <a:sym typeface="+mn-ea"/>
                  </a:rPr>
                  <a:t> u(x,t)=0(</a:t>
                </a:r>
                <a:r>
                  <a:rPr lang="zh-CN" altLang="en-US" sz="2400">
                    <a:solidFill>
                      <a:srgbClr val="FF0000"/>
                    </a:solidFill>
                    <a:latin typeface="Cambria Math" panose="02040503050406030204" pitchFamily="18" charset="0"/>
                    <a:cs typeface="Cambria Math" panose="02040503050406030204" pitchFamily="18" charset="0"/>
                    <a:sym typeface="+mn-ea"/>
                  </a:rPr>
                  <a:t>平凡解</a:t>
                </a:r>
                <a:r>
                  <a:rPr lang="en-US" altLang="zh-CN" sz="2400">
                    <a:latin typeface="Cambria Math" panose="02040503050406030204" pitchFamily="18" charset="0"/>
                    <a:cs typeface="Cambria Math" panose="02040503050406030204" pitchFamily="18" charset="0"/>
                    <a:sym typeface="+mn-ea"/>
                  </a:rPr>
                  <a:t>) </a:t>
                </a:r>
                <a:endParaRPr lang="zh-CN" altLang="en-US" sz="2400">
                  <a:solidFill>
                    <a:schemeClr val="tx1"/>
                  </a:solidFill>
                  <a:latin typeface="Cambria Math" panose="02040503050406030204" pitchFamily="18" charset="0"/>
                  <a:cs typeface="Cambria Math" panose="02040503050406030204" pitchFamily="18" charset="0"/>
                  <a:sym typeface="+mn-ea"/>
                </a:endParaRPr>
              </a:p>
              <a:p>
                <a:pPr indent="0" algn="l" fontAlgn="auto">
                  <a:lnSpc>
                    <a:spcPct val="150000"/>
                  </a:lnSpc>
                  <a:buFont typeface="Wingdings" panose="05000000000000000000" charset="0"/>
                  <a:buNone/>
                </a:pPr>
                <a:r>
                  <a:rPr lang="en-US" altLang="zh-CN" sz="2400">
                    <a:solidFill>
                      <a:schemeClr val="tx1"/>
                    </a:solidFill>
                    <a:latin typeface="Cambria Math" panose="02040503050406030204" pitchFamily="18" charset="0"/>
                    <a:cs typeface="Cambria Math" panose="02040503050406030204" pitchFamily="18" charset="0"/>
                    <a:sym typeface="+mn-ea"/>
                  </a:rPr>
                  <a:t>                </a:t>
                </a:r>
              </a:p>
            </p:txBody>
          </p:sp>
        </mc:Choice>
        <mc:Fallback xmlns="">
          <p:sp>
            <p:nvSpPr>
              <p:cNvPr id="2" name="文本框 1"/>
              <p:cNvSpPr txBox="1">
                <a:spLocks noRot="1" noChangeAspect="1" noMove="1" noResize="1" noEditPoints="1" noAdjustHandles="1" noChangeArrowheads="1" noChangeShapeType="1" noTextEdit="1"/>
              </p:cNvSpPr>
              <p:nvPr/>
            </p:nvSpPr>
            <p:spPr>
              <a:xfrm>
                <a:off x="24130" y="763270"/>
                <a:ext cx="12098655" cy="5821680"/>
              </a:xfrm>
              <a:prstGeom prst="rect">
                <a:avLst/>
              </a:prstGeom>
              <a:blipFill rotWithShape="1">
                <a:blip r:embed="rId6"/>
                <a:stretch>
                  <a:fillRect/>
                </a:stretch>
              </a:blipFill>
            </p:spPr>
            <p:txBody>
              <a:bodyPr/>
              <a:lstStyle/>
              <a:p>
                <a:r>
                  <a:rPr lang="zh-CN" altLang="en-US">
                    <a:noFill/>
                  </a:rPr>
                  <a:t> </a:t>
                </a:r>
              </a:p>
            </p:txBody>
          </p:sp>
        </mc:Fallback>
      </mc:AlternateContent>
      <p:sp>
        <p:nvSpPr>
          <p:cNvPr id="9" name="矩形 8"/>
          <p:cNvSpPr/>
          <p:nvPr/>
        </p:nvSpPr>
        <p:spPr>
          <a:xfrm>
            <a:off x="6074410" y="1033145"/>
            <a:ext cx="3552825" cy="90297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a:solidFill>
                  <a:schemeClr val="tx1"/>
                </a:solidFill>
                <a:latin typeface="Times New Roman" panose="02020603050405020304" charset="0"/>
                <a:cs typeface="Times New Roman" panose="02020603050405020304" charset="0"/>
              </a:rPr>
              <a:t>二阶线性齐次常微分方程</a:t>
            </a:r>
          </a:p>
          <a:p>
            <a:pPr indent="0" algn="ctr" fontAlgn="auto">
              <a:lnSpc>
                <a:spcPct val="100000"/>
              </a:lnSpc>
              <a:buFont typeface="Wingdings" panose="05000000000000000000" charset="0"/>
              <a:buNone/>
            </a:pPr>
            <a:r>
              <a:rPr lang="zh-CN" altLang="en-US" sz="2400">
                <a:solidFill>
                  <a:schemeClr val="tx1"/>
                </a:solidFill>
                <a:latin typeface="Times New Roman" panose="02020603050405020304" charset="0"/>
                <a:cs typeface="Times New Roman" panose="02020603050405020304" charset="0"/>
              </a:rPr>
              <a:t>特征值问题</a:t>
            </a:r>
          </a:p>
        </p:txBody>
      </p:sp>
      <p:sp>
        <p:nvSpPr>
          <p:cNvPr id="4" name="矩形 3"/>
          <p:cNvSpPr/>
          <p:nvPr/>
        </p:nvSpPr>
        <p:spPr>
          <a:xfrm>
            <a:off x="2443480" y="1124585"/>
            <a:ext cx="177165" cy="471805"/>
          </a:xfrm>
          <a:prstGeom prst="rect">
            <a:avLst/>
          </a:prstGeom>
          <a:noFill/>
          <a:ln w="28575">
            <a:solidFill>
              <a:srgbClr val="00B0F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custDataLst>
              <p:tags r:id="rId1"/>
            </p:custDataLst>
          </p:nvPr>
        </p:nvPicPr>
        <p:blipFill>
          <a:blip r:embed="rId7"/>
          <a:stretch>
            <a:fillRect/>
          </a:stretch>
        </p:blipFill>
        <p:spPr>
          <a:xfrm>
            <a:off x="6451600" y="2849245"/>
            <a:ext cx="6021705" cy="325691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
                                            <p:txEl>
                                              <p:pRg st="7" end="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4" grpId="0" animBg="1"/>
      <p:bldP spid="4" grpId="1"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0970" y="-33718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2" name="文本框 1"/>
              <p:cNvSpPr txBox="1"/>
              <p:nvPr/>
            </p:nvSpPr>
            <p:spPr>
              <a:xfrm>
                <a:off x="-23495" y="720725"/>
                <a:ext cx="12251690" cy="1805305"/>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latin typeface="黑体" panose="02010609060101010101" charset="-122"/>
                    <a:ea typeface="黑体" panose="02010609060101010101" charset="-122"/>
                    <a:sym typeface="+mn-ea"/>
                  </a:rPr>
                  <a:t>故：</a:t>
                </a:r>
                <a:r>
                  <a:rPr lang="en-US" altLang="zh-CN" sz="2400" dirty="0">
                    <a:latin typeface="黑体" panose="02010609060101010101" charset="-122"/>
                    <a:ea typeface="黑体" panose="02010609060101010101" charset="-122"/>
                    <a:sym typeface="+mn-ea"/>
                  </a:rPr>
                  <a:t>u(</a:t>
                </a:r>
                <a:r>
                  <a:rPr lang="en-US" altLang="zh-CN" sz="2400" dirty="0" err="1">
                    <a:latin typeface="黑体" panose="02010609060101010101" charset="-122"/>
                    <a:ea typeface="黑体" panose="02010609060101010101" charset="-122"/>
                    <a:sym typeface="+mn-ea"/>
                  </a:rPr>
                  <a:t>x,t</a:t>
                </a:r>
                <a:r>
                  <a:rPr lang="en-US" altLang="zh-CN" sz="2400" dirty="0">
                    <a:latin typeface="黑体" panose="02010609060101010101" charset="-122"/>
                    <a:ea typeface="黑体" panose="02010609060101010101" charset="-122"/>
                    <a:sym typeface="+mn-ea"/>
                  </a:rPr>
                  <a:t>)=</a:t>
                </a:r>
                <a:r>
                  <a:rPr lang="en-US" altLang="zh-CN" sz="2400" dirty="0">
                    <a:latin typeface="微软雅黑" panose="020B0503020204020204" charset="-122"/>
                    <a:ea typeface="微软雅黑" panose="020B0503020204020204" charset="-122"/>
                    <a:cs typeface="Cambria Math" panose="02040503050406030204" pitchFamily="18" charset="0"/>
                    <a:sym typeface="+mn-ea"/>
                  </a:rPr>
                  <a:t>v(</a:t>
                </a:r>
                <a:r>
                  <a:rPr lang="en-US" altLang="zh-CN" sz="2400" dirty="0" err="1">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latin typeface="微软雅黑" panose="020B0503020204020204" charset="-122"/>
                    <a:ea typeface="微软雅黑" panose="020B0503020204020204" charset="-122"/>
                    <a:cs typeface="Cambria Math" panose="02040503050406030204" pitchFamily="18" charset="0"/>
                    <a:sym typeface="+mn-ea"/>
                  </a:rPr>
                  <a:t>)+Ω(x)</a:t>
                </a:r>
              </a:p>
              <a:p>
                <a:pPr indent="457200" fontAlgn="auto">
                  <a:lnSpc>
                    <a:spcPct val="150000"/>
                  </a:lnSpc>
                  <a:buFont typeface="Wingdings" panose="05000000000000000000" charset="0"/>
                  <a:buNone/>
                </a:pPr>
                <a:r>
                  <a:rPr lang="en-US" altLang="zh-CN" sz="2400" dirty="0">
                    <a:latin typeface="微软雅黑" panose="020B0503020204020204" charset="-122"/>
                    <a:ea typeface="微软雅黑" panose="020B0503020204020204" charset="-122"/>
                    <a:cs typeface="Cambria Math" panose="02040503050406030204" pitchFamily="18" charset="0"/>
                    <a:sym typeface="+mn-ea"/>
                  </a:rPr>
                  <a:t>                = v(</a:t>
                </a:r>
                <a:r>
                  <a:rPr lang="en-US" altLang="zh-CN" sz="2400" dirty="0" err="1">
                    <a:latin typeface="微软雅黑" panose="020B0503020204020204" charset="-122"/>
                    <a:ea typeface="微软雅黑" panose="020B0503020204020204" charset="-122"/>
                    <a:cs typeface="Cambria Math" panose="02040503050406030204" pitchFamily="18" charset="0"/>
                    <a:sym typeface="+mn-ea"/>
                  </a:rPr>
                  <a:t>x,t</a:t>
                </a:r>
                <a:r>
                  <a:rPr lang="en-US" altLang="zh-CN" sz="2400" dirty="0">
                    <a:latin typeface="微软雅黑" panose="020B0503020204020204" charset="-122"/>
                    <a:ea typeface="微软雅黑" panose="020B0503020204020204" charset="-122"/>
                    <a:cs typeface="Cambria Math" panose="02040503050406030204" pitchFamily="18" charset="0"/>
                    <a:sym typeface="+mn-ea"/>
                  </a:rPr>
                  <a:t>)+</a:t>
                </a:r>
                <a14:m>
                  <m:oMath xmlns:m="http://schemas.openxmlformats.org/officeDocument/2006/math">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latin typeface="Cambria Math" panose="02040503050406030204" pitchFamily="18" charset="0"/>
                        <a:ea typeface="微软雅黑" panose="020B0503020204020204" charset="-122"/>
                        <a:cs typeface="Cambria Math" panose="02040503050406030204" pitchFamily="18" charset="0"/>
                        <a:sym typeface="+mn-ea"/>
                      </a:rPr>
                      <m:t>+</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a:rPr lang="en-US" altLang="zh-CN" sz="2400">
                            <a:latin typeface="Cambria Math" panose="02040503050406030204" pitchFamily="18" charset="0"/>
                            <a:ea typeface="微软雅黑" panose="020B0503020204020204" charset="-122"/>
                            <a:cs typeface="Cambria Math" panose="02040503050406030204" pitchFamily="18" charset="0"/>
                            <a:sym typeface="+mn-ea"/>
                          </a:rPr>
                          <m:t>4</m:t>
                        </m:r>
                      </m:num>
                      <m:den>
                        <m:sSup>
                          <m:sSup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sSupPr>
                          <m:e>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a</m:t>
                            </m:r>
                          </m:e>
                          <m:sup>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sup>
                        </m:sSup>
                      </m:den>
                    </m:f>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cos</m:t>
                    </m:r>
                    <m:f>
                      <m:fPr>
                        <m:ctrlPr>
                          <a:rPr lang="en-US" altLang="zh-CN" sz="2400" i="1">
                            <a:latin typeface="Cambria Math" panose="02040503050406030204" pitchFamily="18" charset="0"/>
                            <a:ea typeface="微软雅黑" panose="020B0503020204020204" charset="-122"/>
                            <a:cs typeface="Cambria Math" panose="02040503050406030204" pitchFamily="18" charset="0"/>
                            <a:sym typeface="+mn-ea"/>
                          </a:rPr>
                        </m:ctrlPr>
                      </m:fPr>
                      <m:num>
                        <m:r>
                          <m:rPr>
                            <m:sty m:val="p"/>
                          </m:rPr>
                          <a:rPr lang="en-US" altLang="zh-CN" sz="2400">
                            <a:latin typeface="Cambria Math" panose="02040503050406030204" pitchFamily="18" charset="0"/>
                            <a:ea typeface="微软雅黑" panose="020B0503020204020204" charset="-122"/>
                            <a:cs typeface="Cambria Math" panose="02040503050406030204" pitchFamily="18" charset="0"/>
                            <a:sym typeface="+mn-ea"/>
                          </a:rPr>
                          <m:t>x</m:t>
                        </m:r>
                      </m:num>
                      <m:den>
                        <m:r>
                          <a:rPr lang="en-US" altLang="zh-CN" sz="2400">
                            <a:latin typeface="Cambria Math" panose="02040503050406030204" pitchFamily="18" charset="0"/>
                            <a:ea typeface="微软雅黑" panose="020B0503020204020204" charset="-122"/>
                            <a:cs typeface="Cambria Math" panose="02040503050406030204" pitchFamily="18" charset="0"/>
                            <a:sym typeface="+mn-ea"/>
                          </a:rPr>
                          <m:t>2</m:t>
                        </m:r>
                      </m:den>
                    </m:f>
                  </m:oMath>
                </a14:m>
                <a:endParaRPr lang="en-US" altLang="zh-CN" sz="2400" dirty="0">
                  <a:latin typeface="Cambria Math" panose="02040503050406030204" pitchFamily="18" charset="0"/>
                  <a:ea typeface="微软雅黑" panose="020B0503020204020204" charset="-122"/>
                  <a:cs typeface="Cambria Math" panose="02040503050406030204" pitchFamily="18" charset="0"/>
                  <a:sym typeface="+mn-ea"/>
                </a:endParaRPr>
              </a:p>
              <a:p>
                <a:pPr indent="457200" fontAlgn="auto">
                  <a:lnSpc>
                    <a:spcPct val="100000"/>
                  </a:lnSpc>
                  <a:buFont typeface="Wingdings" panose="05000000000000000000" charset="0"/>
                  <a:buNone/>
                </a:pPr>
                <a:endParaRPr lang="en-US" altLang="zh-CN" sz="2400" dirty="0">
                  <a:latin typeface="黑体" panose="02010609060101010101" charset="-122"/>
                  <a:ea typeface="黑体" panose="02010609060101010101" charset="-122"/>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23495" y="720725"/>
                <a:ext cx="12251690" cy="1805305"/>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140970" y="-35052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103425" name="图片 33"/>
          <p:cNvPicPr>
            <a:picLocks noChangeAspect="1"/>
          </p:cNvPicPr>
          <p:nvPr/>
        </p:nvPicPr>
        <p:blipFill>
          <a:blip/>
          <a:srcRect l="54439" t="44122" r="17995" b="21957"/>
          <a:stretch>
            <a:fillRect/>
          </a:stretch>
        </p:blipFill>
        <p:spPr>
          <a:xfrm>
            <a:off x="10593388" y="0"/>
            <a:ext cx="1570037" cy="720725"/>
          </a:xfrm>
          <a:prstGeom prst="rect">
            <a:avLst/>
          </a:prstGeom>
          <a:noFill/>
          <a:ln w="9525">
            <a:noFill/>
          </a:ln>
        </p:spPr>
      </p:pic>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sp>
        <p:nvSpPr>
          <p:cNvPr id="57372" name="Rectangle 28"/>
          <p:cNvSpPr>
            <a:spLocks noChangeArrowheads="1"/>
          </p:cNvSpPr>
          <p:nvPr/>
        </p:nvSpPr>
        <p:spPr bwMode="auto">
          <a:xfrm>
            <a:off x="4566603" y="56198"/>
            <a:ext cx="3660140" cy="583565"/>
          </a:xfrm>
          <a:prstGeom prst="rect">
            <a:avLst/>
          </a:prstGeom>
          <a:noFill/>
          <a:ln>
            <a:noFill/>
          </a:ln>
          <a:effec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mc:AlternateContent xmlns:mc="http://schemas.openxmlformats.org/markup-compatibility/2006" xmlns:a14="http://schemas.microsoft.com/office/drawing/2010/main">
        <mc:Choice Requires="a14">
          <p:sp>
            <p:nvSpPr>
              <p:cNvPr id="4" name="文本框 3"/>
              <p:cNvSpPr txBox="1"/>
              <p:nvPr/>
            </p:nvSpPr>
            <p:spPr>
              <a:xfrm>
                <a:off x="0" y="782955"/>
                <a:ext cx="12157710" cy="4979670"/>
              </a:xfrm>
              <a:prstGeom prst="rect">
                <a:avLst/>
              </a:prstGeom>
              <a:noFill/>
            </p:spPr>
            <p:txBody>
              <a:bodyPr wrap="square" rtlCol="0">
                <a:spAutoFit/>
              </a:bodyPr>
              <a:lstStyle/>
              <a:p>
                <a:pPr indent="457200" fontAlgn="auto">
                  <a:lnSpc>
                    <a:spcPct val="100000"/>
                  </a:lnSpc>
                  <a:buFont typeface="Wingdings" panose="05000000000000000000" charset="0"/>
                  <a:buNone/>
                </a:pPr>
                <a:r>
                  <a:rPr lang="zh-CN" altLang="en-US" sz="2400">
                    <a:latin typeface="微软雅黑" panose="020B0503020204020204" charset="-122"/>
                    <a:ea typeface="微软雅黑" panose="020B0503020204020204" charset="-122"/>
                    <a:cs typeface="Cambria Math" panose="02040503050406030204" pitchFamily="18" charset="0"/>
                    <a:sym typeface="+mn-ea"/>
                  </a:rPr>
                  <a:t>作业：</a:t>
                </a:r>
              </a:p>
              <a:p>
                <a:pPr indent="457200" fontAlgn="auto">
                  <a:lnSpc>
                    <a:spcPct val="100000"/>
                  </a:lnSpc>
                  <a:buFont typeface="Wingdings" panose="05000000000000000000" charset="0"/>
                  <a:buNone/>
                </a:pPr>
                <a:r>
                  <a:rPr lang="en-US" altLang="zh-CN" sz="2400">
                    <a:latin typeface="微软雅黑" panose="020B0503020204020204" charset="-122"/>
                    <a:ea typeface="微软雅黑" panose="020B0503020204020204" charset="-122"/>
                    <a:cs typeface="Cambria Math" panose="02040503050406030204" pitchFamily="18" charset="0"/>
                    <a:sym typeface="+mn-ea"/>
                  </a:rPr>
                  <a:t>1</a:t>
                </a:r>
                <a:r>
                  <a:rPr lang="zh-CN" altLang="en-US" sz="2400">
                    <a:latin typeface="微软雅黑" panose="020B0503020204020204" charset="-122"/>
                    <a:ea typeface="微软雅黑" panose="020B0503020204020204" charset="-122"/>
                    <a:cs typeface="Cambria Math" panose="02040503050406030204" pitchFamily="18" charset="0"/>
                    <a:sym typeface="+mn-ea"/>
                  </a:rPr>
                  <a:t>、求解下列热传导的定解问题</a:t>
                </a:r>
                <a:r>
                  <a:rPr lang="en-US" altLang="zh-CN" sz="2400">
                    <a:latin typeface="微软雅黑" panose="020B0503020204020204" charset="-122"/>
                    <a:ea typeface="微软雅黑" panose="020B0503020204020204" charset="-122"/>
                    <a:cs typeface="Cambria Math" panose="02040503050406030204" pitchFamily="18" charset="0"/>
                    <a:sym typeface="+mn-ea"/>
                  </a:rPr>
                  <a:t>(a,b,c</a:t>
                </a:r>
                <a:r>
                  <a:rPr lang="zh-CN" altLang="en-US" sz="2400">
                    <a:latin typeface="微软雅黑" panose="020B0503020204020204" charset="-122"/>
                    <a:ea typeface="微软雅黑" panose="020B0503020204020204" charset="-122"/>
                    <a:cs typeface="Cambria Math" panose="02040503050406030204" pitchFamily="18" charset="0"/>
                    <a:sym typeface="+mn-ea"/>
                  </a:rPr>
                  <a:t>均为常数</a:t>
                </a:r>
                <a:r>
                  <a:rPr lang="en-US" altLang="zh-CN" sz="2400">
                    <a:latin typeface="微软雅黑" panose="020B0503020204020204" charset="-122"/>
                    <a:ea typeface="微软雅黑" panose="020B0503020204020204" charset="-122"/>
                    <a:cs typeface="Cambria Math" panose="02040503050406030204" pitchFamily="18" charset="0"/>
                    <a:sym typeface="+mn-ea"/>
                  </a:rPr>
                  <a:t>)</a:t>
                </a:r>
                <a:r>
                  <a:rPr lang="zh-CN" altLang="en-US" sz="2400">
                    <a:latin typeface="微软雅黑" panose="020B0503020204020204" charset="-122"/>
                    <a:ea typeface="微软雅黑" panose="020B0503020204020204" charset="-122"/>
                    <a:cs typeface="Cambria Math" panose="02040503050406030204" pitchFamily="18" charset="0"/>
                    <a:sym typeface="+mn-ea"/>
                  </a:rPr>
                  <a:t>：</a:t>
                </a:r>
              </a:p>
              <a:p>
                <a:pPr indent="45720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𝑏</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𝑐</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𝐿</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𝑥</m:t>
                                  </m:r>
                                </m:e>
                                <m:sup>
                                  <m: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den>
                                      </m:f>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  ,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c</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endParaRPr>
              </a:p>
              <a:p>
                <a:pPr indent="457200" fontAlgn="auto">
                  <a:lnSpc>
                    <a:spcPct val="100000"/>
                  </a:lnSpc>
                  <a:buFont typeface="Wingdings" panose="05000000000000000000" charset="0"/>
                  <a:buNone/>
                </a:pPr>
                <a:r>
                  <a:rPr lang="en-US" altLang="zh-CN" sz="2400">
                    <a:latin typeface="微软雅黑" panose="020B0503020204020204" charset="-122"/>
                    <a:ea typeface="微软雅黑" panose="020B0503020204020204" charset="-122"/>
                    <a:cs typeface="Cambria Math" panose="02040503050406030204" pitchFamily="18" charset="0"/>
                    <a:sym typeface="+mn-ea"/>
                  </a:rPr>
                  <a:t>2</a:t>
                </a:r>
                <a:r>
                  <a:rPr lang="zh-CN" altLang="en-US" sz="2400">
                    <a:latin typeface="微软雅黑" panose="020B0503020204020204" charset="-122"/>
                    <a:ea typeface="微软雅黑" panose="020B0503020204020204" charset="-122"/>
                    <a:cs typeface="Cambria Math" panose="02040503050406030204" pitchFamily="18" charset="0"/>
                    <a:sym typeface="+mn-ea"/>
                  </a:rPr>
                  <a:t>、求解下列有源热传导的定解问题：</a:t>
                </a:r>
              </a:p>
              <a:p>
                <a:pPr indent="457200" fontAlgn="auto">
                  <a:lnSpc>
                    <a:spcPct val="100000"/>
                  </a:lnSpc>
                  <a:buFont typeface="Wingdings" panose="05000000000000000000" charset="0"/>
                  <a:buNone/>
                </a:pPr>
                <a14:m>
                  <m:oMathPara xmlns:m="http://schemas.openxmlformats.org/officeDocument/2006/math">
                    <m:oMathParaPr>
                      <m:jc m:val="left"/>
                    </m:oMathParaPr>
                    <m:oMath xmlns:m="http://schemas.openxmlformats.org/officeDocument/2006/math">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eqArr>
                            <m:eqArr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eqArr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f>
                                <m:f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fPr>
                                <m:num>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num>
                                <m:den>
                                  <m:sSup>
                                    <m:sSup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pPr>
                                    <m:e>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e>
                                    <m:sup>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2</m:t>
                                      </m:r>
                                    </m:sup>
                                  </m:sSup>
                                </m:den>
                              </m:f>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f</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(0≤</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e>
                            <m:e>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a:rPr lang="en-US" altLang="zh-CN" sz="2400" b="0" i="0" smtClean="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=0</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A</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sSub>
                                <m:sSubPr>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sSubPr>
                                <m:e>
                                  <m:d>
                                    <m:dPr>
                                      <m:begChr m:val=""/>
                                      <m:endChr m:val="|"/>
                                      <m:ctrlPr>
                                        <a:rPr lang="en-US" altLang="zh-CN" sz="2400" i="1">
                                          <a:solidFill>
                                            <a:schemeClr val="tx1"/>
                                          </a:solidFill>
                                          <a:latin typeface="Cambria Math" panose="02040503050406030204" pitchFamily="18" charset="0"/>
                                          <a:ea typeface="黑体" panose="02010609060101010101" charset="-122"/>
                                          <a:cs typeface="Cambria Math" panose="02040503050406030204" pitchFamily="18" charset="0"/>
                                          <a:sym typeface="+mn-ea"/>
                                        </a:rPr>
                                      </m:ctrlPr>
                                    </m:dPr>
                                    <m:e>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u</m:t>
                                      </m:r>
                                    </m:e>
                                  </m:d>
                                </m:e>
                                <m:sub>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L</m:t>
                                  </m:r>
                                </m:sub>
                              </m:sSub>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B</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                                                           (</m:t>
                              </m:r>
                              <m:r>
                                <m:rPr>
                                  <m:sty m:val="p"/>
                                </m:rP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t</m:t>
                              </m:r>
                              <m:r>
                                <a:rPr lang="en-US" altLang="zh-CN" sz="2400">
                                  <a:solidFill>
                                    <a:schemeClr val="tx1"/>
                                  </a:solidFill>
                                  <a:latin typeface="Cambria Math" panose="02040503050406030204" pitchFamily="18" charset="0"/>
                                  <a:ea typeface="黑体" panose="02010609060101010101" charset="-122"/>
                                  <a:cs typeface="Cambria Math" panose="02040503050406030204" pitchFamily="18" charset="0"/>
                                  <a:sym typeface="+mn-ea"/>
                                </a:rPr>
                                <m:t>&gt;0)                                        </m:t>
                              </m:r>
                            </m:e>
                          </m:eqArr>
                        </m:e>
                      </m:d>
                    </m:oMath>
                  </m:oMathPara>
                </a14:m>
                <a:endParaRPr lang="zh-CN" altLang="en-US" sz="2400">
                  <a:latin typeface="微软雅黑" panose="020B0503020204020204" charset="-122"/>
                  <a:ea typeface="微软雅黑" panose="020B0503020204020204" charset="-122"/>
                  <a:cs typeface="Cambria Math" panose="02040503050406030204" pitchFamily="18" charset="0"/>
                  <a:sym typeface="+mn-ea"/>
                </a:endParaRPr>
              </a:p>
            </p:txBody>
          </p:sp>
        </mc:Choice>
        <mc:Fallback xmlns="">
          <p:sp>
            <p:nvSpPr>
              <p:cNvPr id="4" name="文本框 3"/>
              <p:cNvSpPr txBox="1">
                <a:spLocks noRot="1" noChangeAspect="1" noMove="1" noResize="1" noEditPoints="1" noAdjustHandles="1" noChangeArrowheads="1" noChangeShapeType="1" noTextEdit="1"/>
              </p:cNvSpPr>
              <p:nvPr/>
            </p:nvSpPr>
            <p:spPr>
              <a:xfrm>
                <a:off x="0" y="782955"/>
                <a:ext cx="12157710" cy="4979670"/>
              </a:xfrm>
              <a:prstGeom prst="rect">
                <a:avLst/>
              </a:prstGeom>
              <a:blipFill rotWithShape="1">
                <a:blip r:embed="rId5"/>
                <a:stretch>
                  <a:fillRect/>
                </a:stretch>
              </a:blipFill>
            </p:spPr>
            <p:txBody>
              <a:bodyPr/>
              <a:lstStyle/>
              <a:p>
                <a:r>
                  <a:rPr lang="zh-CN" altLang="en-US">
                    <a:noFill/>
                  </a:rPr>
                  <a:t> </a:t>
                </a:r>
              </a:p>
            </p:txBody>
          </p:sp>
        </mc:Fallback>
      </mc:AlternateContent>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59055" y="-26733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24130" y="763270"/>
                <a:ext cx="12098655" cy="5379720"/>
              </a:xfrm>
              <a:prstGeom prst="rect">
                <a:avLst/>
              </a:prstGeom>
              <a:noFill/>
            </p:spPr>
            <p:txBody>
              <a:bodyPr wrap="square" rtlCol="0">
                <a:spAutoFit/>
              </a:bodyPr>
              <a:lstStyle/>
              <a:p>
                <a:pPr indent="0" fontAlgn="auto">
                  <a:lnSpc>
                    <a:spcPct val="150000"/>
                  </a:lnSpc>
                  <a:buFont typeface="Wingdings" panose="05000000000000000000" charset="0"/>
                  <a:buNone/>
                </a:pPr>
                <a:r>
                  <a:rPr lang="en-US" altLang="zh-CN" sz="2400" dirty="0">
                    <a:sym typeface="+mn-ea"/>
                  </a:rPr>
                  <a:t>(3)</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dirty="0">
                    <a:solidFill>
                      <a:schemeClr val="tx1"/>
                    </a:solidFill>
                    <a:latin typeface="Times New Roman" panose="02020603050405020304" charset="0"/>
                    <a:ea typeface="微软雅黑" panose="020B0503020204020204" charset="-122"/>
                    <a:cs typeface="Times New Roman" panose="02020603050405020304" charset="0"/>
                    <a:sym typeface="+mn-ea"/>
                  </a:rPr>
                  <a:t>&gt;0</a:t>
                </a:r>
                <a:r>
                  <a:rPr lang="zh-CN" altLang="en-US" sz="2400" dirty="0">
                    <a:solidFill>
                      <a:schemeClr val="tx1"/>
                    </a:solidFill>
                    <a:latin typeface="微软雅黑" panose="020B0503020204020204" charset="-122"/>
                    <a:ea typeface="微软雅黑" panose="020B0503020204020204" charset="-122"/>
                    <a:cs typeface="Cambria Math" panose="02040503050406030204" pitchFamily="18" charset="0"/>
                    <a:sym typeface="+mn-ea"/>
                  </a:rPr>
                  <a:t>，令</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λ</m:t>
                    </m:r>
                  </m:oMath>
                </a14:m>
                <a:r>
                  <a:rPr lang="en-US" altLang="zh-CN" sz="2400" dirty="0">
                    <a:sym typeface="+mn-ea"/>
                  </a:rPr>
                  <a:t>=</a:t>
                </a:r>
                <a:r>
                  <a:rPr lang="en-US" altLang="zh-CN" sz="2400" dirty="0">
                    <a:latin typeface="Arial" panose="020B0604020202020204" pitchFamily="34" charset="0"/>
                    <a:cs typeface="Arial" panose="020B0604020202020204" pitchFamily="34" charset="0"/>
                    <a:sym typeface="+mn-ea"/>
                  </a:rPr>
                  <a:t>β</a:t>
                </a:r>
                <a:r>
                  <a:rPr lang="en-US" altLang="zh-CN" sz="2400" baseline="30000" dirty="0">
                    <a:latin typeface="Arial" panose="020B0604020202020204" pitchFamily="34" charset="0"/>
                    <a:cs typeface="Arial" panose="020B0604020202020204" pitchFamily="34" charset="0"/>
                    <a:sym typeface="+mn-ea"/>
                  </a:rPr>
                  <a:t>2</a:t>
                </a:r>
                <a:r>
                  <a:rPr lang="zh-CN" altLang="en-US" sz="2400" dirty="0">
                    <a:latin typeface="Arial" panose="020B0604020202020204" pitchFamily="34" charset="0"/>
                    <a:cs typeface="Arial" panose="020B0604020202020204" pitchFamily="34" charset="0"/>
                    <a:sym typeface="+mn-ea"/>
                  </a:rPr>
                  <a:t>（</a:t>
                </a:r>
                <a:r>
                  <a:rPr lang="zh-CN" altLang="en-US" sz="2400" dirty="0">
                    <a:solidFill>
                      <a:srgbClr val="FF0000"/>
                    </a:solidFill>
                    <a:latin typeface="Arial" panose="020B0604020202020204" pitchFamily="34" charset="0"/>
                    <a:cs typeface="Arial" panose="020B0604020202020204" pitchFamily="34" charset="0"/>
                    <a:sym typeface="+mn-ea"/>
                  </a:rPr>
                  <a:t>β为非零实数</a:t>
                </a:r>
                <a:r>
                  <a:rPr lang="zh-CN" altLang="en-US" sz="2400" dirty="0">
                    <a:latin typeface="Arial" panose="020B0604020202020204" pitchFamily="34" charset="0"/>
                    <a:cs typeface="Arial" panose="020B0604020202020204" pitchFamily="34" charset="0"/>
                    <a:sym typeface="+mn-ea"/>
                  </a:rPr>
                  <a:t>），</a:t>
                </a:r>
                <a:r>
                  <a:rPr lang="zh-CN" altLang="en-US" sz="2400" dirty="0">
                    <a:latin typeface="Cambria Math" panose="02040503050406030204" pitchFamily="18" charset="0"/>
                    <a:cs typeface="Cambria Math" panose="02040503050406030204" pitchFamily="18" charset="0"/>
                    <a:sym typeface="+mn-ea"/>
                  </a:rPr>
                  <a:t>方程的通解：</a:t>
                </a:r>
                <a:endParaRPr lang="zh-CN" sz="2400" dirty="0">
                  <a:sym typeface="+mn-ea"/>
                </a:endParaRPr>
              </a:p>
              <a:p>
                <a:pPr indent="0" algn="ctr" fontAlgn="auto">
                  <a:lnSpc>
                    <a:spcPct val="100000"/>
                  </a:lnSpc>
                  <a:buFont typeface="Wingdings" panose="05000000000000000000" charset="0"/>
                  <a:buNone/>
                </a:pPr>
                <a:r>
                  <a:rPr lang="en-US" altLang="zh-CN" sz="2400" dirty="0">
                    <a:solidFill>
                      <a:schemeClr val="tx1"/>
                    </a:solidFill>
                    <a:latin typeface="Cambria Math" panose="02040503050406030204" pitchFamily="18" charset="0"/>
                    <a:cs typeface="Cambria Math" panose="02040503050406030204" pitchFamily="18" charset="0"/>
                    <a:sym typeface="+mn-ea"/>
                  </a:rPr>
                  <a:t>                </a:t>
                </a:r>
                <a14:m>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Acosβx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Bsinβx</m:t>
                    </m:r>
                  </m:oMath>
                </a14:m>
                <a:endParaRPr lang="en-US" sz="2400" dirty="0">
                  <a:latin typeface="Cambria Math" panose="02040503050406030204" pitchFamily="18" charset="0"/>
                  <a:cs typeface="Cambria Math" panose="02040503050406030204" pitchFamily="18" charset="0"/>
                </a:endParaRPr>
              </a:p>
              <a:p>
                <a:pPr indent="0" algn="l" fontAlgn="auto">
                  <a:lnSpc>
                    <a:spcPct val="100000"/>
                  </a:lnSpc>
                  <a:buFont typeface="Wingdings" panose="05000000000000000000" charset="0"/>
                  <a:buNone/>
                </a:pPr>
                <a:r>
                  <a:rPr lang="en-US" altLang="zh-CN" sz="2400" dirty="0">
                    <a:latin typeface="Cambria Math" panose="02040503050406030204" pitchFamily="18" charset="0"/>
                    <a:cs typeface="Cambria Math" panose="02040503050406030204" pitchFamily="18" charset="0"/>
                    <a:sym typeface="+mn-ea"/>
                  </a:rPr>
                  <a:t>   </a:t>
                </a:r>
                <a:r>
                  <a:rPr lang="zh-CN" altLang="en-US" sz="2400" dirty="0">
                    <a:latin typeface="Cambria Math" panose="02040503050406030204" pitchFamily="18" charset="0"/>
                    <a:cs typeface="Cambria Math" panose="02040503050406030204" pitchFamily="18" charset="0"/>
                    <a:sym typeface="+mn-ea"/>
                  </a:rPr>
                  <a:t>由边界条件：</a:t>
                </a:r>
                <a:r>
                  <a:rPr lang="en-US" altLang="zh-CN" sz="2400" dirty="0">
                    <a:latin typeface="Cambria Math" panose="02040503050406030204" pitchFamily="18" charset="0"/>
                    <a:cs typeface="Cambria Math" panose="02040503050406030204" pitchFamily="18" charset="0"/>
                    <a:sym typeface="+mn-ea"/>
                  </a:rPr>
                  <a:t>A=0     </a:t>
                </a:r>
                <a:r>
                  <a:rPr lang="en-US" altLang="zh-CN" sz="2400" dirty="0" err="1">
                    <a:latin typeface="Cambria Math" panose="02040503050406030204" pitchFamily="18" charset="0"/>
                    <a:cs typeface="Cambria Math" panose="02040503050406030204" pitchFamily="18" charset="0"/>
                    <a:sym typeface="+mn-ea"/>
                  </a:rPr>
                  <a:t>Bsin</a:t>
                </a:r>
                <a:r>
                  <a:rPr lang="en-US" altLang="zh-CN" sz="2400" dirty="0">
                    <a:latin typeface="Arial" panose="020B0604020202020204" pitchFamily="34" charset="0"/>
                    <a:cs typeface="Arial" panose="020B0604020202020204" pitchFamily="34" charset="0"/>
                    <a:sym typeface="+mn-ea"/>
                  </a:rPr>
                  <a:t>βL=0(</a:t>
                </a:r>
                <a:r>
                  <a:rPr lang="zh-CN" altLang="en-US" sz="2400" dirty="0">
                    <a:latin typeface="Arial" panose="020B0604020202020204" pitchFamily="34" charset="0"/>
                    <a:cs typeface="Arial" panose="020B0604020202020204" pitchFamily="34" charset="0"/>
                    <a:sym typeface="+mn-ea"/>
                  </a:rPr>
                  <a:t>此处</a:t>
                </a:r>
                <a:r>
                  <a:rPr lang="en-US" altLang="zh-CN" sz="2400" dirty="0">
                    <a:solidFill>
                      <a:srgbClr val="FF0000"/>
                    </a:solidFill>
                    <a:latin typeface="Arial" panose="020B0604020202020204" pitchFamily="34" charset="0"/>
                    <a:cs typeface="Arial" panose="020B0604020202020204" pitchFamily="34" charset="0"/>
                    <a:sym typeface="+mn-ea"/>
                  </a:rPr>
                  <a:t>B≠0</a:t>
                </a:r>
                <a:r>
                  <a:rPr lang="en-US" altLang="zh-CN" sz="2400" dirty="0">
                    <a:latin typeface="Arial" panose="020B0604020202020204" pitchFamily="34" charset="0"/>
                    <a:cs typeface="Arial" panose="020B0604020202020204" pitchFamily="34" charset="0"/>
                    <a:sym typeface="+mn-ea"/>
                  </a:rPr>
                  <a:t>)      </a:t>
                </a:r>
                <a:r>
                  <a:rPr lang="zh-CN" altLang="en-US" sz="2400" dirty="0">
                    <a:latin typeface="Arial" panose="020B0604020202020204" pitchFamily="34" charset="0"/>
                    <a:cs typeface="Arial" panose="020B0604020202020204" pitchFamily="34" charset="0"/>
                    <a:sym typeface="+mn-ea"/>
                  </a:rPr>
                  <a:t>故：</a:t>
                </a:r>
              </a:p>
              <a:p>
                <a:pPr indent="0" algn="l" fontAlgn="auto">
                  <a:lnSpc>
                    <a:spcPct val="100000"/>
                  </a:lnSpc>
                  <a:buFont typeface="Wingdings" panose="05000000000000000000" charset="0"/>
                  <a:buNone/>
                </a:pPr>
                <a:r>
                  <a:rPr lang="en-US" altLang="zh-CN" sz="2400" dirty="0">
                    <a:solidFill>
                      <a:schemeClr val="tx1"/>
                    </a:solidFill>
                    <a:latin typeface="Arial" panose="020B0604020202020204" pitchFamily="34" charset="0"/>
                    <a:cs typeface="Arial" panose="020B0604020202020204" pitchFamily="34" charset="0"/>
                    <a:sym typeface="+mn-ea"/>
                  </a:rPr>
                  <a:t>                         </a:t>
                </a:r>
                <a:r>
                  <a:rPr lang="en-US" altLang="zh-CN" sz="2400" dirty="0">
                    <a:latin typeface="Cambria Math" panose="02040503050406030204" pitchFamily="18" charset="0"/>
                    <a:cs typeface="Cambria Math" panose="02040503050406030204" pitchFamily="18" charset="0"/>
                    <a:sym typeface="+mn-ea"/>
                  </a:rPr>
                  <a:t>sin</a:t>
                </a:r>
                <a:r>
                  <a:rPr lang="en-US" altLang="zh-CN" sz="2400" dirty="0">
                    <a:latin typeface="Arial" panose="020B0604020202020204" pitchFamily="34" charset="0"/>
                    <a:cs typeface="Arial" panose="020B0604020202020204" pitchFamily="34" charset="0"/>
                    <a:sym typeface="+mn-ea"/>
                  </a:rPr>
                  <a:t>βL=0       β=β</a:t>
                </a:r>
                <a:r>
                  <a:rPr lang="en-US" altLang="zh-CN" sz="2400" baseline="-25000" dirty="0">
                    <a:latin typeface="Arial" panose="020B0604020202020204" pitchFamily="34" charset="0"/>
                    <a:cs typeface="Arial" panose="020B0604020202020204" pitchFamily="34" charset="0"/>
                    <a:sym typeface="+mn-ea"/>
                  </a:rPr>
                  <a:t>n</a:t>
                </a:r>
                <a:r>
                  <a:rPr lang="en-US" altLang="zh-CN" sz="2400" dirty="0">
                    <a:latin typeface="Arial" panose="020B0604020202020204" pitchFamily="34" charset="0"/>
                    <a:cs typeface="Arial" panose="020B0604020202020204" pitchFamily="34" charset="0"/>
                    <a:sym typeface="+mn-ea"/>
                  </a:rPr>
                  <a:t>=n</a:t>
                </a:r>
                <a:r>
                  <a:rPr lang="en-US" altLang="zh-CN" sz="2400" dirty="0">
                    <a:latin typeface="微软雅黑" panose="020B0503020204020204" charset="-122"/>
                    <a:ea typeface="微软雅黑" panose="020B0503020204020204" charset="-122"/>
                    <a:cs typeface="Arial" panose="020B0604020202020204" pitchFamily="34" charset="0"/>
                    <a:sym typeface="+mn-ea"/>
                  </a:rPr>
                  <a:t>π/L  (n=1,2,3,....)</a:t>
                </a:r>
              </a:p>
              <a:p>
                <a:pPr indent="0" algn="l" fontAlgn="auto">
                  <a:lnSpc>
                    <a:spcPct val="100000"/>
                  </a:lnSpc>
                  <a:buFont typeface="Wingdings" panose="05000000000000000000" charset="0"/>
                  <a:buNone/>
                </a:pPr>
                <a:r>
                  <a:rPr lang="en-US" altLang="zh-CN" sz="2400" dirty="0">
                    <a:solidFill>
                      <a:schemeClr val="tx1"/>
                    </a:solidFill>
                    <a:latin typeface="Arial" panose="020B0604020202020204" pitchFamily="34" charset="0"/>
                    <a:cs typeface="Arial" panose="020B0604020202020204" pitchFamily="34" charset="0"/>
                    <a:sym typeface="+mn-ea"/>
                  </a:rPr>
                  <a:t>  </a:t>
                </a:r>
                <a:r>
                  <a:rPr lang="zh-CN" altLang="en-US" sz="2400" dirty="0">
                    <a:solidFill>
                      <a:schemeClr val="tx1"/>
                    </a:solidFill>
                    <a:latin typeface="Arial" panose="020B0604020202020204" pitchFamily="34" charset="0"/>
                    <a:cs typeface="Arial" panose="020B0604020202020204" pitchFamily="34" charset="0"/>
                    <a:sym typeface="+mn-ea"/>
                  </a:rPr>
                  <a:t>即</a:t>
                </a:r>
                <a:r>
                  <a:rPr lang="zh-CN" altLang="en-US" sz="2400" dirty="0">
                    <a:solidFill>
                      <a:srgbClr val="FF0000"/>
                    </a:solidFill>
                    <a:latin typeface="Cambria Math" panose="02040503050406030204" pitchFamily="18" charset="0"/>
                    <a:cs typeface="Cambria Math" panose="02040503050406030204" pitchFamily="18" charset="0"/>
                    <a:sym typeface="+mn-ea"/>
                  </a:rPr>
                  <a:t>特征值</a:t>
                </a:r>
                <a:r>
                  <a:rPr lang="en-US" altLang="zh-CN"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λ</a:t>
                </a:r>
                <a:r>
                  <a:rPr lang="zh-CN" altLang="en-US"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a:t>
                </a:r>
              </a:p>
              <a:p>
                <a:pPr indent="0" algn="ctr" fontAlgn="auto">
                  <a:lnSpc>
                    <a:spcPct val="100000"/>
                  </a:lnSpc>
                  <a:buFont typeface="Wingdings" panose="05000000000000000000" charset="0"/>
                  <a:buNone/>
                </a:pPr>
                <a:r>
                  <a:rPr lang="en-US" altLang="zh-CN" sz="2400" dirty="0">
                    <a:solidFill>
                      <a:srgbClr val="FF0000"/>
                    </a:solidFill>
                    <a:latin typeface="Times New Roman" panose="02020603050405020304" charset="0"/>
                    <a:ea typeface="宋体" panose="02010600030101010101" pitchFamily="2" charset="-122"/>
                    <a:cs typeface="Times New Roman" panose="02020603050405020304" charset="0"/>
                    <a:sym typeface="+mn-ea"/>
                  </a:rPr>
                  <a:t>             </a:t>
                </a:r>
                <a:r>
                  <a:rPr lang="zh-CN" altLang="en-US" sz="2400" dirty="0">
                    <a:latin typeface="微软雅黑" panose="020B0503020204020204" charset="-122"/>
                    <a:ea typeface="微软雅黑" panose="020B0503020204020204" charset="-122"/>
                    <a:cs typeface="Times New Roman" panose="02020603050405020304" charset="0"/>
                    <a:sym typeface="+mn-ea"/>
                  </a:rPr>
                  <a:t>λ</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zh-CN" altLang="en-US" sz="2400" dirty="0">
                    <a:latin typeface="微软雅黑" panose="020B0503020204020204" charset="-122"/>
                    <a:ea typeface="微软雅黑" panose="020B0503020204020204" charset="-122"/>
                    <a:cs typeface="Times New Roman" panose="02020603050405020304" charset="0"/>
                    <a:sym typeface="+mn-ea"/>
                  </a:rPr>
                  <a:t>λ</a:t>
                </a:r>
                <a:r>
                  <a:rPr lang="en-US" altLang="zh-CN" sz="2400" baseline="-25000" dirty="0">
                    <a:latin typeface="微软雅黑" panose="020B0503020204020204" charset="-122"/>
                    <a:ea typeface="微软雅黑" panose="020B0503020204020204" charset="-122"/>
                    <a:cs typeface="Times New Roman" panose="02020603050405020304" charset="0"/>
                    <a:sym typeface="+mn-ea"/>
                  </a:rPr>
                  <a:t>n</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Arial" panose="020B0604020202020204" pitchFamily="34" charset="0"/>
                    <a:cs typeface="Arial" panose="020B0604020202020204" pitchFamily="34" charset="0"/>
                    <a:sym typeface="+mn-ea"/>
                  </a:rPr>
                  <a:t>n</a:t>
                </a:r>
                <a:r>
                  <a:rPr lang="en-US" altLang="zh-CN" sz="2400" dirty="0">
                    <a:latin typeface="微软雅黑" panose="020B0503020204020204" charset="-122"/>
                    <a:ea typeface="微软雅黑" panose="020B0503020204020204" charset="-122"/>
                    <a:cs typeface="Arial" panose="020B0604020202020204" pitchFamily="34" charset="0"/>
                    <a:sym typeface="+mn-ea"/>
                  </a:rPr>
                  <a:t>π/L)</a:t>
                </a:r>
                <a:r>
                  <a:rPr lang="en-US" altLang="zh-CN" sz="2400" baseline="30000" dirty="0">
                    <a:latin typeface="微软雅黑" panose="020B0503020204020204" charset="-122"/>
                    <a:ea typeface="微软雅黑" panose="020B0503020204020204" charset="-122"/>
                    <a:cs typeface="Arial" panose="020B0604020202020204" pitchFamily="34" charset="0"/>
                    <a:sym typeface="+mn-ea"/>
                  </a:rPr>
                  <a:t>2</a:t>
                </a:r>
                <a:r>
                  <a:rPr lang="en-US" altLang="zh-CN" sz="2400" dirty="0">
                    <a:latin typeface="微软雅黑" panose="020B0503020204020204" charset="-122"/>
                    <a:ea typeface="微软雅黑" panose="020B0503020204020204" charset="-122"/>
                    <a:cs typeface="Arial" panose="020B0604020202020204" pitchFamily="34" charset="0"/>
                    <a:sym typeface="+mn-ea"/>
                  </a:rPr>
                  <a:t>  (n=1,2,3,....)</a:t>
                </a:r>
              </a:p>
              <a:p>
                <a:pPr indent="0" algn="l" fontAlgn="auto">
                  <a:lnSpc>
                    <a:spcPct val="100000"/>
                  </a:lnSpc>
                  <a:buFont typeface="Wingdings" panose="05000000000000000000" charset="0"/>
                  <a:buNone/>
                </a:pPr>
                <a:r>
                  <a:rPr lang="en-US" altLang="zh-CN" sz="2400" dirty="0">
                    <a:solidFill>
                      <a:srgbClr val="FF0000"/>
                    </a:solidFill>
                    <a:latin typeface="微软雅黑" panose="020B0503020204020204" charset="-122"/>
                    <a:ea typeface="微软雅黑" panose="020B0503020204020204" charset="-122"/>
                    <a:cs typeface="Times New Roman" panose="02020603050405020304" charset="0"/>
                    <a:sym typeface="+mn-ea"/>
                  </a:rPr>
                  <a:t>  </a:t>
                </a:r>
                <a:r>
                  <a:rPr lang="zh-CN" altLang="en-US" sz="2400" dirty="0">
                    <a:solidFill>
                      <a:srgbClr val="FF0000"/>
                    </a:solidFill>
                    <a:latin typeface="微软雅黑" panose="020B0503020204020204" charset="-122"/>
                    <a:ea typeface="微软雅黑" panose="020B0503020204020204" charset="-122"/>
                    <a:cs typeface="Times New Roman" panose="02020603050405020304" charset="0"/>
                    <a:sym typeface="+mn-ea"/>
                  </a:rPr>
                  <a:t>特征函数</a:t>
                </a:r>
                <a:r>
                  <a:rPr lang="en-US" altLang="zh-CN" sz="2400" dirty="0">
                    <a:solidFill>
                      <a:srgbClr val="FF0000"/>
                    </a:solidFill>
                    <a:latin typeface="微软雅黑" panose="020B0503020204020204" charset="-122"/>
                    <a:ea typeface="微软雅黑" panose="020B0503020204020204" charset="-122"/>
                    <a:cs typeface="Times New Roman" panose="02020603050405020304" charset="0"/>
                    <a:sym typeface="+mn-ea"/>
                  </a:rPr>
                  <a:t>X(x)</a:t>
                </a:r>
                <a:r>
                  <a:rPr lang="zh-CN" altLang="en-US" sz="2400" dirty="0">
                    <a:solidFill>
                      <a:srgbClr val="FF0000"/>
                    </a:solidFill>
                    <a:latin typeface="微软雅黑" panose="020B0503020204020204" charset="-122"/>
                    <a:ea typeface="微软雅黑" panose="020B0503020204020204" charset="-122"/>
                    <a:cs typeface="Times New Roman" panose="02020603050405020304" charset="0"/>
                    <a:sym typeface="+mn-ea"/>
                  </a:rPr>
                  <a:t>（非零）：</a:t>
                </a:r>
              </a:p>
              <a:p>
                <a:pPr indent="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B</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oMath>
                  </m:oMathPara>
                </a14:m>
                <a:endParaRPr lang="en-US" sz="2400" dirty="0">
                  <a:latin typeface="Cambria Math" panose="02040503050406030204" pitchFamily="18" charset="0"/>
                  <a:cs typeface="Cambria Math" panose="02040503050406030204" pitchFamily="18" charset="0"/>
                </a:endParaRPr>
              </a:p>
              <a:p>
                <a:pPr indent="457200" algn="l" fontAlgn="auto">
                  <a:lnSpc>
                    <a:spcPct val="100000"/>
                  </a:lnSpc>
                  <a:buFont typeface="Wingdings" panose="05000000000000000000" charset="0"/>
                  <a:buNone/>
                </a:pPr>
                <a:r>
                  <a:rPr lang="zh-CN" altLang="en-US" sz="2400" dirty="0">
                    <a:latin typeface="Cambria Math" panose="02040503050406030204" pitchFamily="18" charset="0"/>
                    <a:cs typeface="Cambria Math" panose="02040503050406030204" pitchFamily="18" charset="0"/>
                    <a:sym typeface="+mn-ea"/>
                  </a:rPr>
                  <a:t>对于</a:t>
                </a:r>
                <a:r>
                  <a:rPr lang="en-US" altLang="zh-CN" sz="2400" dirty="0">
                    <a:latin typeface="Times New Roman" panose="02020603050405020304" charset="0"/>
                    <a:cs typeface="Times New Roman" panose="02020603050405020304" charset="0"/>
                    <a:sym typeface="+mn-ea"/>
                  </a:rPr>
                  <a:t>T</a:t>
                </a:r>
                <a:r>
                  <a:rPr lang="en-US" altLang="zh-CN" sz="2400" dirty="0">
                    <a:latin typeface="微软雅黑" panose="020B0503020204020204" charset="-122"/>
                    <a:ea typeface="微软雅黑" panose="020B0503020204020204" charset="-122"/>
                    <a:cs typeface="Times New Roman" panose="02020603050405020304" charset="0"/>
                    <a:sym typeface="+mn-ea"/>
                  </a:rPr>
                  <a:t>′′</a:t>
                </a:r>
                <a:r>
                  <a:rPr lang="en-US" altLang="zh-CN" sz="2400" dirty="0">
                    <a:latin typeface="Times New Roman" panose="02020603050405020304" charset="0"/>
                    <a:cs typeface="Times New Roman" panose="02020603050405020304" charset="0"/>
                    <a:sym typeface="+mn-ea"/>
                  </a:rPr>
                  <a:t>(t)+</a:t>
                </a:r>
                <a:r>
                  <a:rPr lang="en-US" altLang="zh-CN" sz="2400" dirty="0">
                    <a:latin typeface="Times New Roman" panose="02020603050405020304" charset="0"/>
                    <a:ea typeface="宋体" panose="02010600030101010101" pitchFamily="2" charset="-122"/>
                    <a:cs typeface="Times New Roman" panose="02020603050405020304" charset="0"/>
                    <a:sym typeface="+mn-ea"/>
                  </a:rPr>
                  <a:t>λ</a:t>
                </a:r>
                <a:r>
                  <a:rPr lang="en-US" altLang="zh-CN" sz="2400" dirty="0">
                    <a:latin typeface="Times New Roman" panose="02020603050405020304" charset="0"/>
                    <a:cs typeface="Times New Roman" panose="02020603050405020304" charset="0"/>
                    <a:sym typeface="+mn-ea"/>
                  </a:rPr>
                  <a:t>a</a:t>
                </a:r>
                <a:r>
                  <a:rPr lang="en-US" altLang="zh-CN" sz="2400" baseline="30000" dirty="0">
                    <a:latin typeface="Times New Roman" panose="02020603050405020304" charset="0"/>
                    <a:cs typeface="Times New Roman" panose="02020603050405020304" charset="0"/>
                    <a:sym typeface="+mn-ea"/>
                  </a:rPr>
                  <a:t>2</a:t>
                </a:r>
                <a:r>
                  <a:rPr lang="en-US" altLang="zh-CN" sz="2400" dirty="0">
                    <a:latin typeface="Times New Roman" panose="02020603050405020304" charset="0"/>
                    <a:cs typeface="Times New Roman" panose="02020603050405020304" charset="0"/>
                    <a:sym typeface="+mn-ea"/>
                  </a:rPr>
                  <a:t>T(t)=0</a:t>
                </a:r>
                <a:r>
                  <a:rPr lang="zh-CN" altLang="en-US" sz="2400" dirty="0">
                    <a:latin typeface="Times New Roman" panose="02020603050405020304" charset="0"/>
                    <a:cs typeface="Times New Roman" panose="02020603050405020304" charset="0"/>
                    <a:sym typeface="+mn-ea"/>
                  </a:rPr>
                  <a:t>，</a:t>
                </a:r>
                <a14:m>
                  <m:oMath xmlns:m="http://schemas.openxmlformats.org/officeDocument/2006/math">
                    <m:sSup>
                      <m:sSupPr>
                        <m:ctrlPr>
                          <a:rPr lang="zh-CN" altLang="en-US" sz="2400" i="1">
                            <a:latin typeface="Cambria Math" panose="02040503050406030204" pitchFamily="18" charset="0"/>
                            <a:cs typeface="Cambria Math" panose="02040503050406030204" pitchFamily="18" charset="0"/>
                            <a:sym typeface="+mn-ea"/>
                          </a:rPr>
                        </m:ctrlPr>
                      </m:sSupPr>
                      <m:e>
                        <m:r>
                          <m:rPr>
                            <m:sty m:val="p"/>
                          </m:rPr>
                          <a:rPr lang="en-US" altLang="zh-CN" sz="2400">
                            <a:latin typeface="Cambria Math" panose="02040503050406030204" pitchFamily="18" charset="0"/>
                            <a:cs typeface="Cambria Math" panose="02040503050406030204" pitchFamily="18" charset="0"/>
                            <a:sym typeface="+mn-ea"/>
                          </a:rPr>
                          <m:t>T</m:t>
                        </m:r>
                      </m:e>
                      <m:sup>
                        <m:r>
                          <a:rPr lang="en-US" altLang="zh-CN" sz="2400">
                            <a:latin typeface="Cambria Math" panose="02040503050406030204" pitchFamily="18" charset="0"/>
                            <a:ea typeface="微软雅黑" panose="020B0503020204020204" charset="-122"/>
                            <a:cs typeface="Times New Roman" panose="02020603050405020304" charset="0"/>
                            <a:sym typeface="+mn-ea"/>
                          </a:rPr>
                          <m:t>′′</m:t>
                        </m:r>
                      </m:sup>
                    </m:sSup>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p>
                      <m:sSupPr>
                        <m:ctrlPr>
                          <a:rPr lang="en-US" altLang="zh-CN" sz="2400" i="1">
                            <a:solidFill>
                              <a:schemeClr val="tx1"/>
                            </a:solidFill>
                            <a:latin typeface="Cambria Math" panose="02040503050406030204" pitchFamily="18" charset="0"/>
                            <a:cs typeface="Cambria Math" panose="02040503050406030204" pitchFamily="18" charset="0"/>
                            <a:sym typeface="+mn-ea"/>
                          </a:rPr>
                        </m:ctrlPr>
                      </m:sSupPr>
                      <m:e>
                        <m:f>
                          <m:fPr>
                            <m:ctrlPr>
                              <a:rPr lang="en-US" altLang="zh-CN" sz="24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400">
                                <a:solidFill>
                                  <a:schemeClr val="tx1"/>
                                </a:solidFill>
                                <a:latin typeface="Cambria Math" panose="02040503050406030204" pitchFamily="18" charset="0"/>
                                <a:cs typeface="Cambria Math" panose="02040503050406030204" pitchFamily="18" charset="0"/>
                                <a:sym typeface="+mn-ea"/>
                              </a:rPr>
                              <m:t>an</m:t>
                            </m:r>
                            <m:r>
                              <a:rPr lang="en-US" altLang="zh-CN" sz="2400">
                                <a:solidFill>
                                  <a:schemeClr val="tx1"/>
                                </a:solidFill>
                                <a:latin typeface="Cambria Math" panose="02040503050406030204" pitchFamily="18" charset="0"/>
                                <a:cs typeface="Cambria Math" panose="02040503050406030204" pitchFamily="18" charset="0"/>
                                <a:sym typeface="+mn-ea"/>
                              </a:rPr>
                              <m:t>𝜋</m:t>
                            </m:r>
                          </m:num>
                          <m:den>
                            <m:r>
                              <m:rPr>
                                <m:sty m:val="p"/>
                              </m:rPr>
                              <a:rPr lang="en-US" altLang="zh-CN" sz="2400">
                                <a:solidFill>
                                  <a:schemeClr val="tx1"/>
                                </a:solidFill>
                                <a:latin typeface="Cambria Math" panose="02040503050406030204" pitchFamily="18" charset="0"/>
                                <a:cs typeface="Cambria Math" panose="02040503050406030204" pitchFamily="18" charset="0"/>
                                <a:sym typeface="+mn-ea"/>
                              </a:rPr>
                              <m:t>L</m:t>
                            </m:r>
                          </m:den>
                        </m:f>
                        <m:r>
                          <a:rPr lang="en-US" altLang="zh-CN" sz="2400">
                            <a:solidFill>
                              <a:schemeClr val="tx1"/>
                            </a:solidFill>
                            <a:latin typeface="Cambria Math" panose="02040503050406030204" pitchFamily="18" charset="0"/>
                            <a:cs typeface="Cambria Math" panose="02040503050406030204" pitchFamily="18" charset="0"/>
                            <a:sym typeface="+mn-ea"/>
                          </a:rPr>
                          <m:t>)</m:t>
                        </m:r>
                      </m:e>
                      <m:sup>
                        <m:r>
                          <a:rPr lang="en-US" altLang="zh-CN" sz="2400">
                            <a:solidFill>
                              <a:schemeClr val="tx1"/>
                            </a:solidFill>
                            <a:latin typeface="Cambria Math" panose="02040503050406030204" pitchFamily="18" charset="0"/>
                            <a:cs typeface="Cambria Math" panose="02040503050406030204" pitchFamily="18" charset="0"/>
                            <a:sym typeface="+mn-ea"/>
                          </a:rPr>
                          <m:t>2</m:t>
                        </m:r>
                      </m:sup>
                    </m:sSup>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)=0</m:t>
                    </m:r>
                  </m:oMath>
                </a14:m>
                <a:endParaRPr lang="en-US" altLang="zh-CN" sz="2400" dirty="0">
                  <a:solidFill>
                    <a:schemeClr val="tx1"/>
                  </a:solidFill>
                  <a:latin typeface="Cambria Math" panose="02040503050406030204" pitchFamily="18" charset="0"/>
                  <a:cs typeface="Cambria Math" panose="02040503050406030204" pitchFamily="18" charset="0"/>
                  <a:sym typeface="+mn-ea"/>
                </a:endParaRPr>
              </a:p>
              <a:p>
                <a:pPr indent="0" algn="l" fontAlgn="auto">
                  <a:lnSpc>
                    <a:spcPct val="100000"/>
                  </a:lnSpc>
                  <a:buFont typeface="Wingdings" panose="05000000000000000000" charset="0"/>
                  <a:buNone/>
                </a:pPr>
                <a:r>
                  <a:rPr lang="zh-CN" altLang="en-US" sz="2400" dirty="0">
                    <a:latin typeface="Times New Roman" panose="02020603050405020304" charset="0"/>
                    <a:cs typeface="Times New Roman" panose="02020603050405020304" charset="0"/>
                    <a:sym typeface="+mn-ea"/>
                  </a:rPr>
                  <a:t>其通解为：</a:t>
                </a:r>
                <a:endParaRPr lang="en-US" altLang="zh-CN" sz="2400" dirty="0">
                  <a:latin typeface="Times New Roman" panose="02020603050405020304" charset="0"/>
                  <a:cs typeface="Times New Roman" panose="02020603050405020304" charset="0"/>
                  <a:sym typeface="+mn-ea"/>
                </a:endParaRPr>
              </a:p>
              <a:p>
                <a:pPr indent="457200" algn="l"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an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t</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an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t</m:t>
                      </m:r>
                      <m:r>
                        <a:rPr lang="en-US" sz="2400">
                          <a:latin typeface="Cambria Math" panose="02040503050406030204" pitchFamily="18" charset="0"/>
                          <a:cs typeface="Cambria Math" panose="02040503050406030204" pitchFamily="18" charset="0"/>
                        </a:rPr>
                        <m:t>   (</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cs typeface="Cambria Math" panose="02040503050406030204" pitchFamily="18" charset="0"/>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sz="2400">
                          <a:latin typeface="Cambria Math" panose="02040503050406030204" pitchFamily="18" charset="0"/>
                          <a:cs typeface="Cambria Math" panose="02040503050406030204" pitchFamily="18" charset="0"/>
                        </a:rPr>
                        <m:t>任意常数)</m:t>
                      </m:r>
                    </m:oMath>
                  </m:oMathPara>
                </a14:m>
                <a:endParaRPr lang="en-US" sz="2400" dirty="0">
                  <a:latin typeface="Cambria Math" panose="02040503050406030204" pitchFamily="18" charset="0"/>
                  <a:cs typeface="Cambria Math" panose="02040503050406030204" pitchFamily="18" charset="0"/>
                </a:endParaRPr>
              </a:p>
              <a:p>
                <a:pPr indent="457200" algn="l" fontAlgn="auto">
                  <a:lnSpc>
                    <a:spcPct val="100000"/>
                  </a:lnSpc>
                  <a:buFont typeface="Wingdings" panose="05000000000000000000" charset="0"/>
                  <a:buNone/>
                </a:pPr>
                <a:endParaRPr lang="zh-CN" altLang="en-US" sz="2400" dirty="0">
                  <a:solidFill>
                    <a:srgbClr val="FF0000"/>
                  </a:solidFill>
                  <a:latin typeface="微软雅黑" panose="020B0503020204020204" charset="-122"/>
                  <a:ea typeface="微软雅黑" panose="020B0503020204020204" charset="-122"/>
                  <a:cs typeface="Times New Roman" panose="02020603050405020304"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24130" y="763270"/>
                <a:ext cx="12098655" cy="5379720"/>
              </a:xfrm>
              <a:prstGeom prst="rect">
                <a:avLst/>
              </a:prstGeom>
              <a:blipFill rotWithShape="1">
                <a:blip r:embed="rId5"/>
                <a:stretch>
                  <a:fillRect t="-567"/>
                </a:stretch>
              </a:blipFill>
            </p:spPr>
            <p:txBody>
              <a:bodyPr/>
              <a:lstStyle/>
              <a:p>
                <a:r>
                  <a:rPr lang="zh-CN" altLang="en-US">
                    <a:noFill/>
                  </a:rPr>
                  <a:t> </a:t>
                </a:r>
              </a:p>
            </p:txBody>
          </p:sp>
        </mc:Fallback>
      </mc:AlternateContent>
      <p:sp>
        <p:nvSpPr>
          <p:cNvPr id="6" name="矩形 5"/>
          <p:cNvSpPr/>
          <p:nvPr/>
        </p:nvSpPr>
        <p:spPr>
          <a:xfrm>
            <a:off x="5504815" y="2044700"/>
            <a:ext cx="1841500" cy="47180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332470" y="1417320"/>
            <a:ext cx="3552825" cy="90297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en-US" altLang="zh-CN" sz="2400" dirty="0">
                <a:solidFill>
                  <a:schemeClr val="tx1"/>
                </a:solidFill>
                <a:latin typeface="Times New Roman" panose="02020603050405020304" charset="0"/>
                <a:cs typeface="Times New Roman" panose="02020603050405020304" charset="0"/>
              </a:rPr>
              <a:t>n</a:t>
            </a:r>
            <a:r>
              <a:rPr lang="zh-CN" altLang="en-US" sz="2400" dirty="0">
                <a:solidFill>
                  <a:schemeClr val="tx1"/>
                </a:solidFill>
                <a:latin typeface="Times New Roman" panose="02020603050405020304" charset="0"/>
                <a:cs typeface="Times New Roman" panose="02020603050405020304" charset="0"/>
              </a:rPr>
              <a:t>不能取零或负数的原因：</a:t>
            </a:r>
            <a:r>
              <a:rPr lang="zh-CN" altLang="en-US" sz="2400" dirty="0">
                <a:solidFill>
                  <a:schemeClr val="tx1"/>
                </a:solidFill>
                <a:latin typeface="微软雅黑" panose="020B0503020204020204" charset="-122"/>
                <a:ea typeface="微软雅黑" panose="020B0503020204020204" charset="-122"/>
                <a:cs typeface="Times New Roman" panose="02020603050405020304" charset="0"/>
              </a:rPr>
              <a:t>λ</a:t>
            </a:r>
            <a:r>
              <a:rPr lang="en-US" altLang="zh-CN" sz="2400" dirty="0">
                <a:solidFill>
                  <a:schemeClr val="tx1"/>
                </a:solidFill>
                <a:latin typeface="微软雅黑" panose="020B0503020204020204" charset="-122"/>
                <a:ea typeface="微软雅黑" panose="020B0503020204020204" charset="-122"/>
                <a:cs typeface="Times New Roman" panose="02020603050405020304" charset="0"/>
              </a:rPr>
              <a:t>&gt;0</a:t>
            </a:r>
          </a:p>
        </p:txBody>
      </p:sp>
      <p:sp>
        <p:nvSpPr>
          <p:cNvPr id="11" name="矩形 10"/>
          <p:cNvSpPr/>
          <p:nvPr/>
        </p:nvSpPr>
        <p:spPr>
          <a:xfrm>
            <a:off x="4550228" y="4186872"/>
            <a:ext cx="810985" cy="54610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2" nodeType="click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
                                            <p:txEl>
                                              <p:pRg st="9" end="9"/>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animBg="1"/>
      <p:bldP spid="6" grpId="2" animBg="1"/>
      <p:bldP spid="10" grpId="1" animBg="1"/>
      <p:bldP spid="11" grpId="1" animBg="1"/>
      <p:bldP spid="11" grpId="2"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59055" y="-267335"/>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2" name="文本框 1"/>
              <p:cNvSpPr txBox="1"/>
              <p:nvPr/>
            </p:nvSpPr>
            <p:spPr>
              <a:xfrm>
                <a:off x="24130" y="906780"/>
                <a:ext cx="12098655" cy="4890135"/>
              </a:xfrm>
              <a:prstGeom prst="rect">
                <a:avLst/>
              </a:prstGeom>
              <a:noFill/>
            </p:spPr>
            <p:txBody>
              <a:bodyPr wrap="square" rtlCol="0">
                <a:spAutoFit/>
              </a:bodyPr>
              <a:lstStyle/>
              <a:p>
                <a:pPr indent="457200" fontAlgn="auto">
                  <a:lnSpc>
                    <a:spcPct val="150000"/>
                  </a:lnSpc>
                  <a:buFont typeface="Wingdings" panose="05000000000000000000" charset="0"/>
                  <a:buNone/>
                </a:pPr>
                <a:r>
                  <a:rPr lang="zh-CN" altLang="en-US" sz="2400" dirty="0">
                    <a:solidFill>
                      <a:schemeClr val="tx1"/>
                    </a:solidFill>
                    <a:latin typeface="微软雅黑" panose="020B0503020204020204" charset="-122"/>
                    <a:ea typeface="微软雅黑" panose="020B0503020204020204" charset="-122"/>
                    <a:cs typeface="Times New Roman" panose="02020603050405020304" charset="0"/>
                    <a:sym typeface="+mn-ea"/>
                  </a:rPr>
                  <a:t>因此，满足上述泛定方程和边界条件的</a:t>
                </a:r>
                <a:r>
                  <a:rPr lang="zh-CN" altLang="en-US" sz="2400" dirty="0">
                    <a:solidFill>
                      <a:srgbClr val="FF0000"/>
                    </a:solidFill>
                    <a:latin typeface="微软雅黑" panose="020B0503020204020204" charset="-122"/>
                    <a:ea typeface="微软雅黑" panose="020B0503020204020204" charset="-122"/>
                    <a:cs typeface="Times New Roman" panose="02020603050405020304" charset="0"/>
                    <a:sym typeface="+mn-ea"/>
                  </a:rPr>
                  <a:t>特征解</a:t>
                </a:r>
                <a:r>
                  <a:rPr lang="en-US" altLang="zh-CN" sz="2400" dirty="0">
                    <a:solidFill>
                      <a:srgbClr val="FF0000"/>
                    </a:solidFill>
                    <a:latin typeface="微软雅黑" panose="020B0503020204020204" charset="-122"/>
                    <a:ea typeface="微软雅黑" panose="020B0503020204020204" charset="-122"/>
                    <a:cs typeface="Times New Roman" panose="02020603050405020304" charset="0"/>
                    <a:sym typeface="+mn-ea"/>
                  </a:rPr>
                  <a:t>u(</a:t>
                </a:r>
                <a:r>
                  <a:rPr lang="en-US" altLang="zh-CN" sz="2400" dirty="0" err="1">
                    <a:solidFill>
                      <a:srgbClr val="FF0000"/>
                    </a:solidFill>
                    <a:latin typeface="微软雅黑" panose="020B0503020204020204" charset="-122"/>
                    <a:ea typeface="微软雅黑" panose="020B0503020204020204" charset="-122"/>
                    <a:cs typeface="Times New Roman" panose="02020603050405020304" charset="0"/>
                    <a:sym typeface="+mn-ea"/>
                  </a:rPr>
                  <a:t>x,t</a:t>
                </a:r>
                <a:r>
                  <a:rPr lang="en-US" altLang="zh-CN" sz="2400" dirty="0">
                    <a:solidFill>
                      <a:srgbClr val="FF0000"/>
                    </a:solidFill>
                    <a:latin typeface="微软雅黑" panose="020B0503020204020204" charset="-122"/>
                    <a:ea typeface="微软雅黑" panose="020B0503020204020204" charset="-122"/>
                    <a:cs typeface="Times New Roman" panose="02020603050405020304" charset="0"/>
                    <a:sym typeface="+mn-ea"/>
                  </a:rPr>
                  <a:t>)</a:t>
                </a:r>
                <a:r>
                  <a:rPr lang="zh-CN" altLang="en-US" sz="2400" dirty="0">
                    <a:solidFill>
                      <a:schemeClr val="tx1"/>
                    </a:solidFill>
                    <a:latin typeface="微软雅黑" panose="020B0503020204020204" charset="-122"/>
                    <a:ea typeface="微软雅黑" panose="020B0503020204020204" charset="-122"/>
                    <a:cs typeface="Times New Roman" panose="02020603050405020304" charset="0"/>
                    <a:sym typeface="+mn-ea"/>
                  </a:rPr>
                  <a:t>：</a:t>
                </a:r>
              </a:p>
              <a:p>
                <a:pPr indent="457200" fontAlgn="auto">
                  <a:lnSpc>
                    <a:spcPct val="100000"/>
                  </a:lnSpc>
                  <a:buFont typeface="Wingdings" panose="05000000000000000000" charset="0"/>
                  <a:buNone/>
                </a:pPr>
                <a14:m>
                  <m:oMathPara xmlns:m="http://schemas.openxmlformats.org/officeDocument/2006/math">
                    <m:oMathParaPr>
                      <m:jc m:val="center"/>
                    </m:oMathParaPr>
                    <m:oMath xmlns:m="http://schemas.openxmlformats.org/officeDocument/2006/math">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u</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x</m:t>
                      </m:r>
                      <m:r>
                        <a:rPr lang="en-US" altLang="zh-CN" sz="24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400">
                          <a:solidFill>
                            <a:schemeClr val="tx1"/>
                          </a:solidFill>
                          <a:latin typeface="Cambria Math" panose="02040503050406030204" pitchFamily="18" charset="0"/>
                          <a:cs typeface="Cambria Math" panose="02040503050406030204" pitchFamily="18" charset="0"/>
                          <a:sym typeface="+mn-ea"/>
                        </a:rPr>
                        <m:t>t</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cos</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an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t</m:t>
                      </m:r>
                      <m:r>
                        <a:rPr lang="en-US" altLang="zh-CN" sz="2400">
                          <a:solidFill>
                            <a:schemeClr val="tx1"/>
                          </a:solidFill>
                          <a:latin typeface="Cambria Math" panose="02040503050406030204" pitchFamily="18" charset="0"/>
                          <a:cs typeface="Cambria Math" panose="02040503050406030204" pitchFamily="18" charset="0"/>
                          <a:sym typeface="+mn-ea"/>
                        </a:rPr>
                        <m:t>+</m:t>
                      </m:r>
                      <m:sSub>
                        <m:sSubPr>
                          <m:ctrlPr>
                            <a:rPr lang="en-US" altLang="zh-CN" sz="24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4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4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an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t</m:t>
                      </m:r>
                      <m:r>
                        <a:rPr lang="en-US" sz="2400">
                          <a:latin typeface="Cambria Math" panose="02040503050406030204" pitchFamily="18" charset="0"/>
                          <a:cs typeface="Cambria Math" panose="02040503050406030204" pitchFamily="18" charset="0"/>
                        </a:rPr>
                        <m:t>)</m:t>
                      </m:r>
                      <m:r>
                        <m:rPr>
                          <m:sty m:val="p"/>
                        </m:rPr>
                        <a:rPr lang="en-US" sz="2400">
                          <a:latin typeface="Cambria Math" panose="02040503050406030204" pitchFamily="18" charset="0"/>
                        </a:rPr>
                        <m:t>sin</m:t>
                      </m:r>
                      <m:f>
                        <m:fPr>
                          <m:ctrlPr>
                            <a:rPr lang="en-US" sz="2400" i="1">
                              <a:latin typeface="Cambria Math" panose="02040503050406030204" pitchFamily="18" charset="0"/>
                              <a:cs typeface="Cambria Math" panose="02040503050406030204" pitchFamily="18" charset="0"/>
                            </a:rPr>
                          </m:ctrlPr>
                        </m:fPr>
                        <m:num>
                          <m:r>
                            <m:rPr>
                              <m:sty m:val="p"/>
                            </m:rPr>
                            <a:rPr lang="en-US" sz="2400">
                              <a:latin typeface="Cambria Math" panose="02040503050406030204" pitchFamily="18" charset="0"/>
                              <a:cs typeface="Cambria Math" panose="02040503050406030204" pitchFamily="18" charset="0"/>
                            </a:rPr>
                            <m:t>n</m:t>
                          </m:r>
                          <m:r>
                            <a:rPr lang="en-US" sz="2400">
                              <a:latin typeface="Cambria Math" panose="02040503050406030204" pitchFamily="18" charset="0"/>
                              <a:cs typeface="Cambria Math" panose="02040503050406030204" pitchFamily="18" charset="0"/>
                            </a:rPr>
                            <m:t>𝜋</m:t>
                          </m:r>
                        </m:num>
                        <m:den>
                          <m:r>
                            <m:rPr>
                              <m:sty m:val="p"/>
                            </m:rPr>
                            <a:rPr lang="en-US" sz="2400">
                              <a:latin typeface="Cambria Math" panose="02040503050406030204" pitchFamily="18" charset="0"/>
                              <a:cs typeface="Cambria Math" panose="02040503050406030204" pitchFamily="18" charset="0"/>
                            </a:rPr>
                            <m:t>L</m:t>
                          </m:r>
                        </m:den>
                      </m:f>
                      <m:r>
                        <m:rPr>
                          <m:sty m:val="p"/>
                        </m:rPr>
                        <a:rPr lang="en-US" sz="2400">
                          <a:latin typeface="Cambria Math" panose="02040503050406030204" pitchFamily="18" charset="0"/>
                          <a:cs typeface="Cambria Math" panose="02040503050406030204" pitchFamily="18" charset="0"/>
                        </a:rPr>
                        <m:t>x</m:t>
                      </m:r>
                      <m:r>
                        <a:rPr lang="en-US" sz="2400">
                          <a:latin typeface="Cambria Math" panose="02040503050406030204" pitchFamily="18" charset="0"/>
                          <a:cs typeface="Cambria Math" panose="02040503050406030204" pitchFamily="18" charset="0"/>
                        </a:rPr>
                        <m:t>    (</m:t>
                      </m:r>
                      <m:r>
                        <a:rPr lang="en-US" altLang="zh-CN" sz="2400">
                          <a:latin typeface="Cambria Math" panose="02040503050406030204" pitchFamily="18" charset="0"/>
                          <a:ea typeface="微软雅黑" panose="020B0503020204020204" charset="-122"/>
                          <a:cs typeface="Arial" panose="020B0604020202020204" pitchFamily="34" charset="0"/>
                          <a:sym typeface="+mn-ea"/>
                        </a:rPr>
                        <m:t>𝑛</m:t>
                      </m:r>
                      <m:r>
                        <a:rPr lang="en-US" altLang="zh-CN" sz="2400">
                          <a:latin typeface="Cambria Math" panose="02040503050406030204" pitchFamily="18" charset="0"/>
                          <a:ea typeface="微软雅黑" panose="020B0503020204020204" charset="-122"/>
                          <a:cs typeface="Arial" panose="020B0604020202020204" pitchFamily="34" charset="0"/>
                          <a:sym typeface="+mn-ea"/>
                        </a:rPr>
                        <m:t>=1,2,3,....)</m:t>
                      </m:r>
                    </m:oMath>
                  </m:oMathPara>
                </a14:m>
                <a:endParaRPr lang="en-US" altLang="zh-CN" sz="2400" dirty="0">
                  <a:latin typeface="微软雅黑" panose="020B0503020204020204" charset="-122"/>
                  <a:ea typeface="微软雅黑" panose="020B0503020204020204" charset="-122"/>
                  <a:cs typeface="Arial" panose="020B0604020202020204" pitchFamily="34" charset="0"/>
                  <a:sym typeface="+mn-ea"/>
                </a:endParaRPr>
              </a:p>
              <a:p>
                <a:pPr indent="457200" fontAlgn="auto">
                  <a:lnSpc>
                    <a:spcPct val="100000"/>
                  </a:lnSpc>
                  <a:buFont typeface="Wingdings" panose="05000000000000000000" charset="0"/>
                  <a:buNone/>
                </a:pPr>
                <a:r>
                  <a:rPr lang="zh-CN" altLang="en-US" sz="2400" dirty="0">
                    <a:solidFill>
                      <a:schemeClr val="tx1"/>
                    </a:solidFill>
                    <a:latin typeface="微软雅黑" panose="020B0503020204020204" charset="-122"/>
                    <a:ea typeface="微软雅黑" panose="020B0503020204020204" charset="-122"/>
                    <a:cs typeface="Times New Roman" panose="02020603050405020304" charset="0"/>
                    <a:sym typeface="+mn-ea"/>
                  </a:rPr>
                  <a:t>利用</a:t>
                </a:r>
                <a:r>
                  <a:rPr lang="zh-CN" altLang="en-US" sz="2400" dirty="0">
                    <a:solidFill>
                      <a:srgbClr val="FF0000"/>
                    </a:solidFill>
                    <a:latin typeface="微软雅黑" panose="020B0503020204020204" charset="-122"/>
                    <a:ea typeface="微软雅黑" panose="020B0503020204020204" charset="-122"/>
                    <a:cs typeface="Times New Roman" panose="02020603050405020304" charset="0"/>
                    <a:sym typeface="+mn-ea"/>
                  </a:rPr>
                  <a:t>叠加定理</a:t>
                </a:r>
                <a:r>
                  <a:rPr lang="zh-CN" altLang="en-US" sz="2400" dirty="0">
                    <a:solidFill>
                      <a:schemeClr val="tx1"/>
                    </a:solidFill>
                    <a:latin typeface="微软雅黑" panose="020B0503020204020204" charset="-122"/>
                    <a:ea typeface="微软雅黑" panose="020B0503020204020204" charset="-122"/>
                    <a:cs typeface="Times New Roman" panose="02020603050405020304" charset="0"/>
                    <a:sym typeface="+mn-ea"/>
                  </a:rPr>
                  <a:t>得到上述泛定方程的</a:t>
                </a:r>
                <a:r>
                  <a:rPr lang="zh-CN" altLang="en-US" sz="2400" dirty="0">
                    <a:solidFill>
                      <a:srgbClr val="FF0000"/>
                    </a:solidFill>
                    <a:latin typeface="微软雅黑" panose="020B0503020204020204" charset="-122"/>
                    <a:ea typeface="微软雅黑" panose="020B0503020204020204" charset="-122"/>
                    <a:cs typeface="Times New Roman" panose="02020603050405020304" charset="0"/>
                    <a:sym typeface="+mn-ea"/>
                  </a:rPr>
                  <a:t>一般解</a:t>
                </a:r>
                <a:r>
                  <a:rPr lang="zh-CN" altLang="en-US" sz="2400" dirty="0">
                    <a:solidFill>
                      <a:schemeClr val="tx1"/>
                    </a:solidFill>
                    <a:latin typeface="微软雅黑" panose="020B0503020204020204" charset="-122"/>
                    <a:ea typeface="微软雅黑" panose="020B0503020204020204" charset="-122"/>
                    <a:cs typeface="Times New Roman" panose="02020603050405020304" charset="0"/>
                    <a:sym typeface="+mn-ea"/>
                  </a:rPr>
                  <a:t>：</a:t>
                </a:r>
              </a:p>
              <a:p>
                <a:pPr indent="457200" fontAlgn="auto">
                  <a:lnSpc>
                    <a:spcPct val="100000"/>
                  </a:lnSpc>
                  <a:buFont typeface="Wingdings" panose="05000000000000000000" charset="0"/>
                  <a:buNone/>
                </a:pPr>
                <a14:m>
                  <m:oMathPara xmlns:m="http://schemas.openxmlformats.org/officeDocument/2006/math">
                    <m:oMathParaPr>
                      <m:jc m:val="center"/>
                    </m:oMathParaPr>
                    <m:oMath xmlns:m="http://schemas.openxmlformats.org/officeDocument/2006/math">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u</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nary>
                        <m:naryPr>
                          <m:chr m:val="∑"/>
                          <m:limLoc m:val="undOvr"/>
                          <m:ctrlPr>
                            <a:rPr lang="zh-CN" altLang="en-US" sz="20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=1</m:t>
                          </m:r>
                        </m:sub>
                        <m:sup>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sup>
                        <m:e>
                          <m:sSub>
                            <m:sSubPr>
                              <m:ctrlPr>
                                <a:rPr lang="zh-CN" altLang="en-US" sz="2000" i="1">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u</m:t>
                              </m:r>
                            </m:e>
                            <m:sub>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n</m:t>
                              </m:r>
                            </m:sub>
                          </m:sSub>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t</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e>
                      </m:nary>
                      <m:r>
                        <a:rPr lang="en-US" altLang="zh-CN" sz="2000">
                          <a:solidFill>
                            <a:schemeClr val="tx1"/>
                          </a:solidFill>
                          <a:latin typeface="Cambria Math" panose="02040503050406030204" pitchFamily="18" charset="0"/>
                          <a:cs typeface="Cambria Math" panose="02040503050406030204" pitchFamily="18" charset="0"/>
                          <a:sym typeface="+mn-ea"/>
                        </a:rPr>
                        <m:t>=</m:t>
                      </m:r>
                      <m:nary>
                        <m:naryPr>
                          <m:chr m:val="∑"/>
                          <m:limLoc m:val="undOvr"/>
                          <m:ctrlPr>
                            <a:rPr lang="en-US" altLang="zh-CN" sz="2000" i="1">
                              <a:solidFill>
                                <a:schemeClr val="tx1"/>
                              </a:solidFill>
                              <a:latin typeface="Cambria Math" panose="02040503050406030204" pitchFamily="18" charset="0"/>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=1</m:t>
                          </m:r>
                        </m:sub>
                        <m:sup>
                          <m:r>
                            <a:rPr lang="en-US" altLang="zh-CN" sz="2000">
                              <a:solidFill>
                                <a:schemeClr val="tx1"/>
                              </a:solidFill>
                              <a:latin typeface="Cambria Math" panose="02040503050406030204" pitchFamily="18" charset="0"/>
                              <a:cs typeface="Cambria Math" panose="02040503050406030204" pitchFamily="18" charset="0"/>
                              <a:sym typeface="+mn-ea"/>
                            </a:rPr>
                            <m:t>∞</m:t>
                          </m:r>
                        </m:sup>
                        <m:e>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000">
                              <a:latin typeface="Cambria Math" panose="02040503050406030204" pitchFamily="18" charset="0"/>
                            </a:rPr>
                            <m:t>cos</m:t>
                          </m:r>
                          <m:f>
                            <m:fPr>
                              <m:ctrlPr>
                                <a:rPr lang="en-US" sz="2000" i="1">
                                  <a:latin typeface="Cambria Math" panose="02040503050406030204" pitchFamily="18" charset="0"/>
                                  <a:cs typeface="Cambria Math" panose="02040503050406030204" pitchFamily="18" charset="0"/>
                                </a:rPr>
                              </m:ctrlPr>
                            </m:fPr>
                            <m:num>
                              <m:r>
                                <m:rPr>
                                  <m:sty m:val="p"/>
                                </m:rPr>
                                <a:rPr lang="en-US" sz="2000">
                                  <a:latin typeface="Cambria Math" panose="02040503050406030204" pitchFamily="18" charset="0"/>
                                  <a:cs typeface="Cambria Math" panose="02040503050406030204" pitchFamily="18" charset="0"/>
                                </a:rPr>
                                <m:t>an</m:t>
                              </m:r>
                              <m:r>
                                <a:rPr lang="en-US" sz="2000">
                                  <a:latin typeface="Cambria Math" panose="02040503050406030204" pitchFamily="18" charset="0"/>
                                  <a:cs typeface="Cambria Math" panose="02040503050406030204" pitchFamily="18" charset="0"/>
                                </a:rPr>
                                <m:t>𝜋</m:t>
                              </m:r>
                            </m:num>
                            <m:den>
                              <m:r>
                                <m:rPr>
                                  <m:sty m:val="p"/>
                                </m:rPr>
                                <a:rPr lang="en-US" sz="2000">
                                  <a:latin typeface="Cambria Math" panose="02040503050406030204" pitchFamily="18" charset="0"/>
                                  <a:cs typeface="Cambria Math" panose="02040503050406030204" pitchFamily="18" charset="0"/>
                                </a:rPr>
                                <m:t>L</m:t>
                              </m:r>
                            </m:den>
                          </m:f>
                          <m:r>
                            <m:rPr>
                              <m:sty m:val="p"/>
                            </m:rPr>
                            <a:rPr lang="en-US" sz="2000">
                              <a:latin typeface="Cambria Math" panose="02040503050406030204" pitchFamily="18" charset="0"/>
                              <a:cs typeface="Cambria Math" panose="02040503050406030204" pitchFamily="18" charset="0"/>
                            </a:rPr>
                            <m:t>t</m:t>
                          </m:r>
                          <m:r>
                            <a:rPr lang="en-US" altLang="zh-CN" sz="2000">
                              <a:solidFill>
                                <a:schemeClr val="tx1"/>
                              </a:solidFill>
                              <a:latin typeface="Cambria Math" panose="02040503050406030204" pitchFamily="18" charset="0"/>
                              <a:cs typeface="Cambria Math" panose="02040503050406030204" pitchFamily="18" charset="0"/>
                              <a:sym typeface="+mn-ea"/>
                            </a:rPr>
                            <m:t>+</m:t>
                          </m:r>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000">
                              <a:latin typeface="Cambria Math" panose="02040503050406030204" pitchFamily="18" charset="0"/>
                            </a:rPr>
                            <m:t>sin</m:t>
                          </m:r>
                          <m:f>
                            <m:fPr>
                              <m:ctrlPr>
                                <a:rPr lang="en-US" sz="2000" i="1">
                                  <a:latin typeface="Cambria Math" panose="02040503050406030204" pitchFamily="18" charset="0"/>
                                  <a:cs typeface="Cambria Math" panose="02040503050406030204" pitchFamily="18" charset="0"/>
                                </a:rPr>
                              </m:ctrlPr>
                            </m:fPr>
                            <m:num>
                              <m:r>
                                <m:rPr>
                                  <m:sty m:val="p"/>
                                </m:rPr>
                                <a:rPr lang="en-US" sz="2000">
                                  <a:latin typeface="Cambria Math" panose="02040503050406030204" pitchFamily="18" charset="0"/>
                                  <a:cs typeface="Cambria Math" panose="02040503050406030204" pitchFamily="18" charset="0"/>
                                </a:rPr>
                                <m:t>an</m:t>
                              </m:r>
                              <m:r>
                                <a:rPr lang="en-US" sz="2000">
                                  <a:latin typeface="Cambria Math" panose="02040503050406030204" pitchFamily="18" charset="0"/>
                                  <a:cs typeface="Cambria Math" panose="02040503050406030204" pitchFamily="18" charset="0"/>
                                </a:rPr>
                                <m:t>𝜋</m:t>
                              </m:r>
                            </m:num>
                            <m:den>
                              <m:r>
                                <m:rPr>
                                  <m:sty m:val="p"/>
                                </m:rPr>
                                <a:rPr lang="en-US" sz="2000">
                                  <a:latin typeface="Cambria Math" panose="02040503050406030204" pitchFamily="18" charset="0"/>
                                  <a:cs typeface="Cambria Math" panose="02040503050406030204" pitchFamily="18" charset="0"/>
                                </a:rPr>
                                <m:t>L</m:t>
                              </m:r>
                            </m:den>
                          </m:f>
                          <m:r>
                            <m:rPr>
                              <m:sty m:val="p"/>
                            </m:rPr>
                            <a:rPr lang="en-US" sz="2000">
                              <a:latin typeface="Cambria Math" panose="02040503050406030204" pitchFamily="18" charset="0"/>
                              <a:cs typeface="Cambria Math" panose="02040503050406030204" pitchFamily="18" charset="0"/>
                            </a:rPr>
                            <m:t>t</m:t>
                          </m:r>
                          <m:r>
                            <a:rPr lang="en-US" sz="2000">
                              <a:latin typeface="Cambria Math" panose="02040503050406030204" pitchFamily="18" charset="0"/>
                              <a:cs typeface="Cambria Math" panose="02040503050406030204" pitchFamily="18" charset="0"/>
                            </a:rPr>
                            <m:t>)</m:t>
                          </m:r>
                          <m:r>
                            <m:rPr>
                              <m:sty m:val="p"/>
                            </m:rPr>
                            <a:rPr lang="en-US" sz="2000">
                              <a:latin typeface="Cambria Math" panose="02040503050406030204" pitchFamily="18" charset="0"/>
                            </a:rPr>
                            <m:t>sin</m:t>
                          </m:r>
                          <m:f>
                            <m:fPr>
                              <m:ctrlPr>
                                <a:rPr lang="en-US" sz="2000" i="1">
                                  <a:latin typeface="Cambria Math" panose="02040503050406030204" pitchFamily="18" charset="0"/>
                                  <a:cs typeface="Cambria Math" panose="02040503050406030204" pitchFamily="18" charset="0"/>
                                </a:rPr>
                              </m:ctrlPr>
                            </m:fPr>
                            <m:num>
                              <m:r>
                                <m:rPr>
                                  <m:sty m:val="p"/>
                                </m:rPr>
                                <a:rPr lang="en-US" sz="2000">
                                  <a:latin typeface="Cambria Math" panose="02040503050406030204" pitchFamily="18" charset="0"/>
                                  <a:cs typeface="Cambria Math" panose="02040503050406030204" pitchFamily="18" charset="0"/>
                                </a:rPr>
                                <m:t>n</m:t>
                              </m:r>
                              <m:r>
                                <a:rPr lang="en-US" sz="2000">
                                  <a:latin typeface="Cambria Math" panose="02040503050406030204" pitchFamily="18" charset="0"/>
                                  <a:cs typeface="Cambria Math" panose="02040503050406030204" pitchFamily="18" charset="0"/>
                                </a:rPr>
                                <m:t>𝜋</m:t>
                              </m:r>
                            </m:num>
                            <m:den>
                              <m:r>
                                <m:rPr>
                                  <m:sty m:val="p"/>
                                </m:rPr>
                                <a:rPr lang="en-US" sz="2000">
                                  <a:latin typeface="Cambria Math" panose="02040503050406030204" pitchFamily="18" charset="0"/>
                                  <a:cs typeface="Cambria Math" panose="02040503050406030204" pitchFamily="18" charset="0"/>
                                </a:rPr>
                                <m:t>L</m:t>
                              </m:r>
                            </m:den>
                          </m:f>
                          <m:r>
                            <m:rPr>
                              <m:sty m:val="p"/>
                            </m:rPr>
                            <a:rPr lang="en-US" sz="2000">
                              <a:latin typeface="Cambria Math" panose="02040503050406030204" pitchFamily="18" charset="0"/>
                              <a:cs typeface="Cambria Math" panose="02040503050406030204" pitchFamily="18" charset="0"/>
                            </a:rPr>
                            <m:t>x</m:t>
                          </m:r>
                        </m:e>
                      </m:nary>
                      <m:r>
                        <a:rPr lang="en-US" sz="2000">
                          <a:latin typeface="Cambria Math" panose="02040503050406030204" pitchFamily="18" charset="0"/>
                          <a:cs typeface="Cambria Math" panose="02040503050406030204" pitchFamily="18" charset="0"/>
                        </a:rPr>
                        <m:t> </m:t>
                      </m:r>
                    </m:oMath>
                  </m:oMathPara>
                </a14:m>
                <a:endParaRPr lang="en-US" sz="2000" dirty="0">
                  <a:latin typeface="Cambria Math" panose="02040503050406030204" pitchFamily="18" charset="0"/>
                  <a:cs typeface="Cambria Math" panose="02040503050406030204" pitchFamily="18" charset="0"/>
                </a:endParaRPr>
              </a:p>
              <a:p>
                <a:pPr indent="457200" fontAlgn="auto">
                  <a:lnSpc>
                    <a:spcPct val="100000"/>
                  </a:lnSpc>
                  <a:buFont typeface="Wingdings" panose="05000000000000000000" charset="0"/>
                  <a:buNone/>
                </a:pPr>
                <a:r>
                  <a:rPr lang="zh-CN" altLang="en-US" sz="2400" dirty="0">
                    <a:solidFill>
                      <a:schemeClr val="tx1"/>
                    </a:solidFill>
                    <a:latin typeface="微软雅黑" panose="020B0503020204020204" charset="-122"/>
                    <a:ea typeface="微软雅黑" panose="020B0503020204020204" charset="-122"/>
                    <a:cs typeface="Times New Roman" panose="02020603050405020304" charset="0"/>
                    <a:sym typeface="+mn-ea"/>
                  </a:rPr>
                  <a:t>利用初始条件：</a:t>
                </a: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ϕ</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000">
                          <a:solidFill>
                            <a:schemeClr val="tx1"/>
                          </a:solidFill>
                          <a:latin typeface="Cambria Math" panose="02040503050406030204" pitchFamily="18" charset="0"/>
                          <a:ea typeface="微软雅黑" panose="020B0503020204020204" charset="-122"/>
                          <a:cs typeface="Cambria Math" panose="02040503050406030204" pitchFamily="18" charset="0"/>
                          <a:sym typeface="+mn-ea"/>
                        </a:rPr>
                        <m:t>)=</m:t>
                      </m:r>
                      <m:nary>
                        <m:naryPr>
                          <m:chr m:val="∑"/>
                          <m:limLoc m:val="undOvr"/>
                          <m:ctrlPr>
                            <a:rPr lang="en-US" altLang="zh-CN" sz="2000" i="1">
                              <a:solidFill>
                                <a:schemeClr val="tx1"/>
                              </a:solidFill>
                              <a:latin typeface="Cambria Math" panose="02040503050406030204" pitchFamily="18" charset="0"/>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=1</m:t>
                          </m:r>
                        </m:sub>
                        <m:sup>
                          <m:r>
                            <a:rPr lang="en-US" altLang="zh-CN" sz="2000">
                              <a:solidFill>
                                <a:schemeClr val="tx1"/>
                              </a:solidFill>
                              <a:latin typeface="Cambria Math" panose="02040503050406030204" pitchFamily="18" charset="0"/>
                              <a:cs typeface="Cambria Math" panose="02040503050406030204" pitchFamily="18" charset="0"/>
                              <a:sym typeface="+mn-ea"/>
                            </a:rPr>
                            <m:t>∞</m:t>
                          </m:r>
                        </m:sup>
                        <m:e>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C</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r>
                            <m:rPr>
                              <m:sty m:val="p"/>
                            </m:rPr>
                            <a:rPr lang="en-US" sz="2000">
                              <a:latin typeface="Cambria Math" panose="02040503050406030204" pitchFamily="18" charset="0"/>
                            </a:rPr>
                            <m:t>sin</m:t>
                          </m:r>
                          <m:f>
                            <m:fPr>
                              <m:ctrlPr>
                                <a:rPr lang="en-US" sz="2000" i="1">
                                  <a:latin typeface="Cambria Math" panose="02040503050406030204" pitchFamily="18" charset="0"/>
                                  <a:cs typeface="Cambria Math" panose="02040503050406030204" pitchFamily="18" charset="0"/>
                                </a:rPr>
                              </m:ctrlPr>
                            </m:fPr>
                            <m:num>
                              <m:r>
                                <m:rPr>
                                  <m:sty m:val="p"/>
                                </m:rPr>
                                <a:rPr lang="en-US" sz="2000">
                                  <a:latin typeface="Cambria Math" panose="02040503050406030204" pitchFamily="18" charset="0"/>
                                  <a:cs typeface="Cambria Math" panose="02040503050406030204" pitchFamily="18" charset="0"/>
                                </a:rPr>
                                <m:t>n</m:t>
                              </m:r>
                              <m:r>
                                <a:rPr lang="en-US" sz="2000">
                                  <a:latin typeface="Cambria Math" panose="02040503050406030204" pitchFamily="18" charset="0"/>
                                  <a:cs typeface="Cambria Math" panose="02040503050406030204" pitchFamily="18" charset="0"/>
                                </a:rPr>
                                <m:t>𝜋</m:t>
                              </m:r>
                            </m:num>
                            <m:den>
                              <m:r>
                                <m:rPr>
                                  <m:sty m:val="p"/>
                                </m:rPr>
                                <a:rPr lang="en-US" sz="2000">
                                  <a:latin typeface="Cambria Math" panose="02040503050406030204" pitchFamily="18" charset="0"/>
                                  <a:cs typeface="Cambria Math" panose="02040503050406030204" pitchFamily="18" charset="0"/>
                                </a:rPr>
                                <m:t>L</m:t>
                              </m:r>
                            </m:den>
                          </m:f>
                          <m:r>
                            <m:rPr>
                              <m:sty m:val="p"/>
                            </m:rPr>
                            <a:rPr lang="en-US" sz="2000">
                              <a:latin typeface="Cambria Math" panose="02040503050406030204" pitchFamily="18" charset="0"/>
                              <a:cs typeface="Cambria Math" panose="02040503050406030204" pitchFamily="18" charset="0"/>
                            </a:rPr>
                            <m:t>x</m:t>
                          </m:r>
                        </m:e>
                      </m:nary>
                    </m:oMath>
                  </m:oMathPara>
                </a14:m>
                <a:endParaRPr lang="en-US" sz="2000" dirty="0">
                  <a:latin typeface="Cambria Math" panose="02040503050406030204" pitchFamily="18" charset="0"/>
                  <a:cs typeface="Cambria Math" panose="02040503050406030204" pitchFamily="18" charset="0"/>
                </a:endParaRPr>
              </a:p>
              <a:p>
                <a:pPr indent="457200" fontAlgn="auto">
                  <a:lnSpc>
                    <a:spcPct val="100000"/>
                  </a:lnSpc>
                  <a:buFont typeface="Wingdings" panose="05000000000000000000" charset="0"/>
                  <a:buNone/>
                </a:pPr>
                <a14:m>
                  <m:oMathPara xmlns:m="http://schemas.openxmlformats.org/officeDocument/2006/math">
                    <m:oMathParaPr>
                      <m:jc m:val="centerGroup"/>
                    </m:oMathParaPr>
                    <m:oMath xmlns:m="http://schemas.openxmlformats.org/officeDocument/2006/math">
                      <m:r>
                        <m:rPr>
                          <m:sty m:val="p"/>
                        </m:rPr>
                        <a:rPr lang="en-US" altLang="zh-CN" sz="2000">
                          <a:solidFill>
                            <a:schemeClr val="tx1"/>
                          </a:solidFill>
                          <a:latin typeface="Cambria Math" panose="02040503050406030204" pitchFamily="18" charset="0"/>
                          <a:cs typeface="Cambria Math" panose="02040503050406030204" pitchFamily="18" charset="0"/>
                          <a:sym typeface="+mn-ea"/>
                        </a:rPr>
                        <m:t>ψ</m:t>
                      </m:r>
                      <m:r>
                        <a:rPr lang="en-US" altLang="zh-CN" sz="2000">
                          <a:solidFill>
                            <a:schemeClr val="tx1"/>
                          </a:solidFill>
                          <a:latin typeface="Cambria Math" panose="02040503050406030204" pitchFamily="18" charset="0"/>
                          <a:cs typeface="Cambria Math" panose="02040503050406030204" pitchFamily="18" charset="0"/>
                          <a:sym typeface="+mn-ea"/>
                        </a:rPr>
                        <m:t>(</m:t>
                      </m:r>
                      <m:r>
                        <m:rPr>
                          <m:sty m:val="p"/>
                        </m:rPr>
                        <a:rPr lang="en-US" altLang="zh-CN" sz="2000">
                          <a:solidFill>
                            <a:schemeClr val="tx1"/>
                          </a:solidFill>
                          <a:latin typeface="Cambria Math" panose="02040503050406030204" pitchFamily="18" charset="0"/>
                          <a:cs typeface="Cambria Math" panose="02040503050406030204" pitchFamily="18" charset="0"/>
                          <a:sym typeface="+mn-ea"/>
                        </a:rPr>
                        <m:t>x</m:t>
                      </m:r>
                      <m:r>
                        <a:rPr lang="en-US" altLang="zh-CN" sz="2000">
                          <a:solidFill>
                            <a:schemeClr val="tx1"/>
                          </a:solidFill>
                          <a:latin typeface="Cambria Math" panose="02040503050406030204" pitchFamily="18" charset="0"/>
                          <a:cs typeface="Cambria Math" panose="02040503050406030204" pitchFamily="18" charset="0"/>
                          <a:sym typeface="+mn-ea"/>
                        </a:rPr>
                        <m:t>)=</m:t>
                      </m:r>
                      <m:nary>
                        <m:naryPr>
                          <m:chr m:val="∑"/>
                          <m:limLoc m:val="undOvr"/>
                          <m:ctrlPr>
                            <a:rPr lang="en-US" altLang="zh-CN" sz="2000" i="1">
                              <a:solidFill>
                                <a:schemeClr val="tx1"/>
                              </a:solidFill>
                              <a:latin typeface="Cambria Math" panose="02040503050406030204" pitchFamily="18" charset="0"/>
                              <a:cs typeface="Cambria Math" panose="02040503050406030204" pitchFamily="18" charset="0"/>
                              <a:sym typeface="+mn-ea"/>
                            </a:rPr>
                          </m:ctrlPr>
                        </m:naryPr>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r>
                            <a:rPr lang="en-US" altLang="zh-CN" sz="2000">
                              <a:solidFill>
                                <a:schemeClr val="tx1"/>
                              </a:solidFill>
                              <a:latin typeface="Cambria Math" panose="02040503050406030204" pitchFamily="18" charset="0"/>
                              <a:cs typeface="Cambria Math" panose="02040503050406030204" pitchFamily="18" charset="0"/>
                              <a:sym typeface="+mn-ea"/>
                            </a:rPr>
                            <m:t>=1</m:t>
                          </m:r>
                        </m:sub>
                        <m:sup>
                          <m:r>
                            <a:rPr lang="en-US" altLang="zh-CN" sz="2000">
                              <a:solidFill>
                                <a:schemeClr val="tx1"/>
                              </a:solidFill>
                              <a:latin typeface="Cambria Math" panose="02040503050406030204" pitchFamily="18" charset="0"/>
                              <a:cs typeface="Cambria Math" panose="02040503050406030204" pitchFamily="18" charset="0"/>
                              <a:sym typeface="+mn-ea"/>
                            </a:rPr>
                            <m:t>∞</m:t>
                          </m:r>
                        </m:sup>
                        <m:e>
                          <m:sSub>
                            <m:sSubPr>
                              <m:ctrlPr>
                                <a:rPr lang="en-US" altLang="zh-CN" sz="2000" i="1">
                                  <a:solidFill>
                                    <a:schemeClr val="tx1"/>
                                  </a:solidFill>
                                  <a:latin typeface="Cambria Math" panose="02040503050406030204" pitchFamily="18" charset="0"/>
                                  <a:cs typeface="Cambria Math" panose="02040503050406030204" pitchFamily="18" charset="0"/>
                                  <a:sym typeface="+mn-ea"/>
                                </a:rPr>
                              </m:ctrlPr>
                            </m:sSubPr>
                            <m:e>
                              <m:r>
                                <m:rPr>
                                  <m:sty m:val="p"/>
                                </m:rPr>
                                <a:rPr lang="en-US" altLang="zh-CN" sz="2000">
                                  <a:solidFill>
                                    <a:schemeClr val="tx1"/>
                                  </a:solidFill>
                                  <a:latin typeface="Cambria Math" panose="02040503050406030204" pitchFamily="18" charset="0"/>
                                  <a:cs typeface="Cambria Math" panose="02040503050406030204" pitchFamily="18" charset="0"/>
                                  <a:sym typeface="+mn-ea"/>
                                </a:rPr>
                                <m:t>D</m:t>
                              </m:r>
                            </m:e>
                            <m:sub>
                              <m:r>
                                <m:rPr>
                                  <m:sty m:val="p"/>
                                </m:rPr>
                                <a:rPr lang="en-US" altLang="zh-CN" sz="2000">
                                  <a:solidFill>
                                    <a:schemeClr val="tx1"/>
                                  </a:solidFill>
                                  <a:latin typeface="Cambria Math" panose="02040503050406030204" pitchFamily="18" charset="0"/>
                                  <a:cs typeface="Cambria Math" panose="02040503050406030204" pitchFamily="18" charset="0"/>
                                  <a:sym typeface="+mn-ea"/>
                                </a:rPr>
                                <m:t>n</m:t>
                              </m:r>
                            </m:sub>
                          </m:sSub>
                          <m:f>
                            <m:fPr>
                              <m:ctrlPr>
                                <a:rPr lang="en-US" altLang="zh-CN" sz="2000" i="1">
                                  <a:solidFill>
                                    <a:schemeClr val="tx1"/>
                                  </a:solidFill>
                                  <a:latin typeface="Cambria Math" panose="02040503050406030204" pitchFamily="18" charset="0"/>
                                  <a:cs typeface="Cambria Math" panose="02040503050406030204" pitchFamily="18" charset="0"/>
                                  <a:sym typeface="+mn-ea"/>
                                </a:rPr>
                              </m:ctrlPr>
                            </m:fPr>
                            <m:num>
                              <m:r>
                                <m:rPr>
                                  <m:sty m:val="p"/>
                                </m:rPr>
                                <a:rPr lang="en-US" altLang="zh-CN" sz="2000">
                                  <a:solidFill>
                                    <a:schemeClr val="tx1"/>
                                  </a:solidFill>
                                  <a:latin typeface="Cambria Math" panose="02040503050406030204" pitchFamily="18" charset="0"/>
                                  <a:cs typeface="Cambria Math" panose="02040503050406030204" pitchFamily="18" charset="0"/>
                                  <a:sym typeface="+mn-ea"/>
                                </a:rPr>
                                <m:t>an</m:t>
                              </m:r>
                              <m:r>
                                <a:rPr lang="en-US" sz="2000">
                                  <a:latin typeface="Cambria Math" panose="02040503050406030204" pitchFamily="18" charset="0"/>
                                  <a:cs typeface="Cambria Math" panose="02040503050406030204" pitchFamily="18" charset="0"/>
                                </a:rPr>
                                <m:t>𝜋</m:t>
                              </m:r>
                            </m:num>
                            <m:den>
                              <m:r>
                                <m:rPr>
                                  <m:sty m:val="p"/>
                                </m:rPr>
                                <a:rPr lang="en-US" altLang="zh-CN" sz="2000">
                                  <a:solidFill>
                                    <a:schemeClr val="tx1"/>
                                  </a:solidFill>
                                  <a:latin typeface="Cambria Math" panose="02040503050406030204" pitchFamily="18" charset="0"/>
                                  <a:cs typeface="Cambria Math" panose="02040503050406030204" pitchFamily="18" charset="0"/>
                                  <a:sym typeface="+mn-ea"/>
                                </a:rPr>
                                <m:t>L</m:t>
                              </m:r>
                            </m:den>
                          </m:f>
                          <m:r>
                            <m:rPr>
                              <m:sty m:val="p"/>
                            </m:rPr>
                            <a:rPr lang="en-US" sz="2000">
                              <a:latin typeface="Cambria Math" panose="02040503050406030204" pitchFamily="18" charset="0"/>
                            </a:rPr>
                            <m:t>sin</m:t>
                          </m:r>
                          <m:f>
                            <m:fPr>
                              <m:ctrlPr>
                                <a:rPr lang="en-US" sz="2000" i="1">
                                  <a:latin typeface="Cambria Math" panose="02040503050406030204" pitchFamily="18" charset="0"/>
                                  <a:cs typeface="Cambria Math" panose="02040503050406030204" pitchFamily="18" charset="0"/>
                                </a:rPr>
                              </m:ctrlPr>
                            </m:fPr>
                            <m:num>
                              <m:r>
                                <m:rPr>
                                  <m:sty m:val="p"/>
                                </m:rPr>
                                <a:rPr lang="en-US" sz="2000">
                                  <a:latin typeface="Cambria Math" panose="02040503050406030204" pitchFamily="18" charset="0"/>
                                  <a:cs typeface="Cambria Math" panose="02040503050406030204" pitchFamily="18" charset="0"/>
                                </a:rPr>
                                <m:t>n</m:t>
                              </m:r>
                              <m:r>
                                <a:rPr lang="en-US" sz="2000">
                                  <a:latin typeface="Cambria Math" panose="02040503050406030204" pitchFamily="18" charset="0"/>
                                  <a:cs typeface="Cambria Math" panose="02040503050406030204" pitchFamily="18" charset="0"/>
                                </a:rPr>
                                <m:t>𝜋</m:t>
                              </m:r>
                            </m:num>
                            <m:den>
                              <m:r>
                                <m:rPr>
                                  <m:sty m:val="p"/>
                                </m:rPr>
                                <a:rPr lang="en-US" sz="2000">
                                  <a:latin typeface="Cambria Math" panose="02040503050406030204" pitchFamily="18" charset="0"/>
                                  <a:cs typeface="Cambria Math" panose="02040503050406030204" pitchFamily="18" charset="0"/>
                                </a:rPr>
                                <m:t>L</m:t>
                              </m:r>
                            </m:den>
                          </m:f>
                          <m:r>
                            <m:rPr>
                              <m:sty m:val="p"/>
                            </m:rPr>
                            <a:rPr lang="en-US" sz="2000">
                              <a:latin typeface="Cambria Math" panose="02040503050406030204" pitchFamily="18" charset="0"/>
                              <a:cs typeface="Cambria Math" panose="02040503050406030204" pitchFamily="18" charset="0"/>
                            </a:rPr>
                            <m:t>x</m:t>
                          </m:r>
                        </m:e>
                      </m:nary>
                    </m:oMath>
                  </m:oMathPara>
                </a14:m>
                <a:endParaRPr lang="en-US" sz="2000" dirty="0">
                  <a:latin typeface="Cambria Math" panose="02040503050406030204" pitchFamily="18" charset="0"/>
                  <a:cs typeface="Cambria Math" panose="02040503050406030204" pitchFamily="18" charset="0"/>
                </a:endParaRPr>
              </a:p>
              <a:p>
                <a:pPr indent="457200" algn="l" fontAlgn="auto">
                  <a:lnSpc>
                    <a:spcPct val="100000"/>
                  </a:lnSpc>
                  <a:buClrTx/>
                  <a:buSzTx/>
                  <a:buFont typeface="Wingdings" panose="05000000000000000000" charset="0"/>
                  <a:buNone/>
                </a:pPr>
                <a:endParaRPr lang="zh-CN" altLang="en-US" sz="2400" dirty="0">
                  <a:solidFill>
                    <a:schemeClr val="tx1"/>
                  </a:solidFill>
                  <a:latin typeface="微软雅黑" panose="020B0503020204020204" charset="-122"/>
                  <a:ea typeface="微软雅黑" panose="020B0503020204020204" charset="-122"/>
                  <a:cs typeface="Times New Roman" panose="02020603050405020304" charset="0"/>
                  <a:sym typeface="+mn-ea"/>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24130" y="906780"/>
                <a:ext cx="12098655" cy="4890135"/>
              </a:xfrm>
              <a:prstGeom prst="rect">
                <a:avLst/>
              </a:prstGeom>
              <a:blipFill rotWithShape="1">
                <a:blip r:embed="rId5"/>
                <a:stretch>
                  <a:fillRect/>
                </a:stretch>
              </a:blipFill>
            </p:spPr>
            <p:txBody>
              <a:bodyPr/>
              <a:lstStyle/>
              <a:p>
                <a:r>
                  <a:rPr lang="zh-CN" altLang="en-US">
                    <a:noFill/>
                  </a:rPr>
                  <a:t> </a:t>
                </a:r>
              </a:p>
            </p:txBody>
          </p:sp>
        </mc:Fallback>
      </mc:AlternateContent>
      <p:sp>
        <p:nvSpPr>
          <p:cNvPr id="3" name="矩形 2"/>
          <p:cNvSpPr/>
          <p:nvPr/>
        </p:nvSpPr>
        <p:spPr>
          <a:xfrm>
            <a:off x="3222922" y="1560195"/>
            <a:ext cx="358775" cy="54610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053421" y="1560195"/>
            <a:ext cx="358775" cy="54610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960954" y="3735387"/>
            <a:ext cx="3552825" cy="902970"/>
          </a:xfrm>
          <a:prstGeom prst="rect">
            <a:avLst/>
          </a:prstGeom>
          <a:gradFill>
            <a:gsLst>
              <a:gs pos="0">
                <a:srgbClr val="76CBE8"/>
              </a:gs>
              <a:gs pos="100000">
                <a:srgbClr val="A7E1E5"/>
              </a:gs>
            </a:gsLst>
            <a:lin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0" algn="ctr" fontAlgn="auto">
              <a:lnSpc>
                <a:spcPct val="100000"/>
              </a:lnSpc>
              <a:buFont typeface="Wingdings" panose="05000000000000000000" charset="0"/>
              <a:buNone/>
            </a:pPr>
            <a:r>
              <a:rPr lang="zh-CN" altLang="en-US" sz="2400">
                <a:solidFill>
                  <a:schemeClr val="tx1"/>
                </a:solidFill>
                <a:latin typeface="微软雅黑" panose="020B0503020204020204" charset="-122"/>
                <a:ea typeface="微软雅黑" panose="020B0503020204020204" charset="-122"/>
                <a:cs typeface="Times New Roman" panose="02020603050405020304" charset="0"/>
              </a:rPr>
              <a:t>确定展开系数</a:t>
            </a:r>
            <a:r>
              <a:rPr lang="en-US" altLang="zh-CN" sz="2400">
                <a:solidFill>
                  <a:schemeClr val="tx1"/>
                </a:solidFill>
                <a:latin typeface="微软雅黑" panose="020B0503020204020204" charset="-122"/>
                <a:ea typeface="微软雅黑" panose="020B0503020204020204" charset="-122"/>
                <a:cs typeface="Times New Roman" panose="02020603050405020304" charset="0"/>
              </a:rPr>
              <a:t>C</a:t>
            </a:r>
            <a:r>
              <a:rPr lang="en-US" altLang="zh-CN" sz="2400" baseline="-25000">
                <a:solidFill>
                  <a:schemeClr val="tx1"/>
                </a:solidFill>
                <a:latin typeface="微软雅黑" panose="020B0503020204020204" charset="-122"/>
                <a:ea typeface="微软雅黑" panose="020B0503020204020204" charset="-122"/>
                <a:cs typeface="Times New Roman" panose="02020603050405020304" charset="0"/>
              </a:rPr>
              <a:t>n</a:t>
            </a:r>
            <a:r>
              <a:rPr lang="zh-CN" altLang="en-US" sz="2400">
                <a:solidFill>
                  <a:schemeClr val="tx1"/>
                </a:solidFill>
                <a:latin typeface="微软雅黑" panose="020B0503020204020204" charset="-122"/>
                <a:ea typeface="微软雅黑" panose="020B0503020204020204" charset="-122"/>
                <a:cs typeface="Times New Roman" panose="02020603050405020304" charset="0"/>
              </a:rPr>
              <a:t>、</a:t>
            </a:r>
            <a:r>
              <a:rPr lang="en-US" altLang="zh-CN" sz="2400">
                <a:solidFill>
                  <a:schemeClr val="tx1"/>
                </a:solidFill>
                <a:latin typeface="微软雅黑" panose="020B0503020204020204" charset="-122"/>
                <a:ea typeface="微软雅黑" panose="020B0503020204020204" charset="-122"/>
                <a:cs typeface="Times New Roman" panose="02020603050405020304" charset="0"/>
              </a:rPr>
              <a:t>D</a:t>
            </a:r>
            <a:r>
              <a:rPr lang="en-US" altLang="zh-CN" sz="2400" baseline="-25000">
                <a:solidFill>
                  <a:schemeClr val="tx1"/>
                </a:solidFill>
                <a:latin typeface="微软雅黑" panose="020B0503020204020204" charset="-122"/>
                <a:ea typeface="微软雅黑" panose="020B0503020204020204" charset="-122"/>
                <a:cs typeface="Times New Roman" panose="02020603050405020304" charset="0"/>
              </a:rPr>
              <a:t>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5" end="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2"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animBg="1"/>
      <p:bldP spid="3" grpId="2" animBg="1"/>
      <p:bldP spid="4" grpId="1" animBg="1"/>
      <p:bldP spid="4" grpId="2" animBg="1"/>
      <p:bldP spid="7" grpId="1" animBg="1"/>
      <p:bldP spid="7" grpId="2"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426" name="组合 34"/>
          <p:cNvGrpSpPr/>
          <p:nvPr/>
        </p:nvGrpSpPr>
        <p:grpSpPr>
          <a:xfrm>
            <a:off x="69215" y="-239750"/>
            <a:ext cx="7947025" cy="7080250"/>
            <a:chOff x="154" y="-285"/>
            <a:chExt cx="12517" cy="11150"/>
          </a:xfrm>
        </p:grpSpPr>
        <p:pic>
          <p:nvPicPr>
            <p:cNvPr id="5" name="图片 4" descr="011"/>
            <p:cNvPicPr>
              <a:picLocks noChangeAspect="1"/>
            </p:cNvPicPr>
            <p:nvPr>
              <p:custDataLst>
                <p:tags r:id="rId1"/>
              </p:custDataLst>
            </p:nvPr>
          </p:nvPicPr>
          <p:blipFill>
            <a:blip/>
            <a:stretch>
              <a:fillRect/>
            </a:stretch>
          </p:blipFill>
          <p:spPr>
            <a:xfrm>
              <a:off x="154" y="2593"/>
              <a:ext cx="12318" cy="8273"/>
            </a:xfrm>
            <a:prstGeom prst="rect">
              <a:avLst/>
            </a:prstGeom>
            <a:effectLst>
              <a:outerShdw blurRad="50800" dist="50800" dir="5400000" algn="ctr" rotWithShape="0">
                <a:srgbClr val="000000">
                  <a:alpha val="8000"/>
                </a:srgbClr>
              </a:outerShdw>
              <a:softEdge rad="317500"/>
            </a:effectLst>
          </p:spPr>
        </p:pic>
        <p:sp>
          <p:nvSpPr>
            <p:cNvPr id="31" name="新月形 30"/>
            <p:cNvSpPr/>
            <p:nvPr/>
          </p:nvSpPr>
          <p:spPr>
            <a:xfrm rot="8280000">
              <a:off x="7645" y="-285"/>
              <a:ext cx="5026" cy="9041"/>
            </a:xfrm>
            <a:prstGeom prst="moon">
              <a:avLst>
                <a:gd name="adj" fmla="val 78546"/>
              </a:avLst>
            </a:prstGeom>
            <a:solidFill>
              <a:schemeClr val="bg1"/>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sp>
        <p:nvSpPr>
          <p:cNvPr id="8" name="矩形 7"/>
          <p:cNvSpPr/>
          <p:nvPr/>
        </p:nvSpPr>
        <p:spPr>
          <a:xfrm>
            <a:off x="0" y="644525"/>
            <a:ext cx="12204700" cy="71438"/>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mn-lt"/>
              <a:ea typeface="+mn-ea"/>
              <a:cs typeface="+mn-cs"/>
            </a:endParaRPr>
          </a:p>
        </p:txBody>
      </p:sp>
      <p:pic>
        <p:nvPicPr>
          <p:cNvPr id="103432" name="图片 10" descr="logoteacher"/>
          <p:cNvPicPr>
            <a:picLocks noChangeAspect="1"/>
          </p:cNvPicPr>
          <p:nvPr/>
        </p:nvPicPr>
        <p:blipFill>
          <a:blip r:embed="rId4"/>
          <a:stretch>
            <a:fillRect/>
          </a:stretch>
        </p:blipFill>
        <p:spPr>
          <a:xfrm>
            <a:off x="23813" y="74613"/>
            <a:ext cx="2508250" cy="576262"/>
          </a:xfrm>
          <a:prstGeom prst="rect">
            <a:avLst/>
          </a:prstGeom>
          <a:noFill/>
          <a:ln w="9525">
            <a:noFill/>
          </a:ln>
        </p:spPr>
      </p:pic>
      <p:grpSp>
        <p:nvGrpSpPr>
          <p:cNvPr id="30" name="组合 24"/>
          <p:cNvGrpSpPr/>
          <p:nvPr/>
        </p:nvGrpSpPr>
        <p:grpSpPr>
          <a:xfrm>
            <a:off x="0" y="6440488"/>
            <a:ext cx="12204700" cy="44450"/>
            <a:chOff x="1" y="4841140"/>
            <a:chExt cx="9169388" cy="41147"/>
          </a:xfrm>
        </p:grpSpPr>
        <p:sp>
          <p:nvSpPr>
            <p:cNvPr id="32" name="矩形 31"/>
            <p:cNvSpPr/>
            <p:nvPr/>
          </p:nvSpPr>
          <p:spPr>
            <a:xfrm>
              <a:off x="1" y="4841140"/>
              <a:ext cx="5939588"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sp>
          <p:nvSpPr>
            <p:cNvPr id="33" name="矩形 32"/>
            <p:cNvSpPr/>
            <p:nvPr/>
          </p:nvSpPr>
          <p:spPr>
            <a:xfrm>
              <a:off x="8254597" y="4841140"/>
              <a:ext cx="914792" cy="41147"/>
            </a:xfrm>
            <a:prstGeom prst="rect">
              <a:avLst/>
            </a:prstGeom>
            <a:solidFill>
              <a:srgbClr val="054A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schemeClr val="lt1"/>
                </a:solidFill>
                <a:effectLst/>
                <a:uLnTx/>
                <a:uFillTx/>
                <a:latin typeface="+mn-lt"/>
                <a:ea typeface="+mn-ea"/>
                <a:cs typeface="+mn-cs"/>
              </a:endParaRPr>
            </a:p>
          </p:txBody>
        </p:sp>
      </p:grpSp>
      <p:pic>
        <p:nvPicPr>
          <p:cNvPr id="34" name="图片 10" descr="logoteacher"/>
          <p:cNvPicPr>
            <a:picLocks noChangeAspect="1"/>
          </p:cNvPicPr>
          <p:nvPr/>
        </p:nvPicPr>
        <p:blipFill>
          <a:blip r:embed="rId4"/>
          <a:stretch>
            <a:fillRect/>
          </a:stretch>
        </p:blipFill>
        <p:spPr>
          <a:xfrm>
            <a:off x="7922973" y="6106045"/>
            <a:ext cx="3078744" cy="707331"/>
          </a:xfrm>
          <a:prstGeom prst="rect">
            <a:avLst/>
          </a:prstGeom>
          <a:noFill/>
          <a:ln w="9525">
            <a:noFill/>
          </a:ln>
        </p:spPr>
      </p:pic>
      <p:sp>
        <p:nvSpPr>
          <p:cNvPr id="57372" name="Rectangle 28"/>
          <p:cNvSpPr>
            <a:spLocks noChangeArrowheads="1"/>
          </p:cNvSpPr>
          <p:nvPr/>
        </p:nvSpPr>
        <p:spPr bwMode="auto">
          <a:xfrm>
            <a:off x="4117658" y="13653"/>
            <a:ext cx="3660140" cy="583565"/>
          </a:xfrm>
          <a:prstGeom prst="rect">
            <a:avLst/>
          </a:prstGeom>
          <a:noFill/>
          <a:ln>
            <a:noFill/>
          </a:ln>
          <a:effec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200">
                <a:sym typeface="+mn-ea"/>
              </a:rPr>
              <a:t>第</a:t>
            </a:r>
            <a:r>
              <a:rPr lang="zh-CN" altLang="en-US" sz="3200">
                <a:sym typeface="+mn-ea"/>
              </a:rPr>
              <a:t>二</a:t>
            </a:r>
            <a:r>
              <a:rPr lang="en-US" altLang="zh-CN" sz="3200">
                <a:sym typeface="+mn-ea"/>
              </a:rPr>
              <a:t>章  </a:t>
            </a:r>
            <a:r>
              <a:rPr lang="zh-CN" altLang="en-US" sz="3200">
                <a:sym typeface="+mn-ea"/>
              </a:rPr>
              <a:t>分离变量法</a:t>
            </a:r>
            <a:endParaRPr kumimoji="1" lang="zh-CN" altLang="en-US" sz="2800" b="1" i="0" u="none" strike="noStrike" kern="1200" cap="none" spc="0" normalizeH="0" baseline="0" noProof="0" dirty="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endParaRPr>
          </a:p>
        </p:txBody>
      </p:sp>
      <mc:AlternateContent xmlns:mc="http://schemas.openxmlformats.org/markup-compatibility/2006" xmlns:a14="http://schemas.microsoft.com/office/drawing/2010/main">
        <mc:Choice Requires="a14">
          <p:sp>
            <p:nvSpPr>
              <p:cNvPr id="6" name="文本框 5"/>
              <p:cNvSpPr txBox="1"/>
              <p:nvPr/>
            </p:nvSpPr>
            <p:spPr>
              <a:xfrm>
                <a:off x="69215" y="870857"/>
                <a:ext cx="12053570" cy="5009577"/>
              </a:xfrm>
              <a:prstGeom prst="rect">
                <a:avLst/>
              </a:prstGeom>
              <a:noFill/>
            </p:spPr>
            <p:txBody>
              <a:bodyPr wrap="square" rtlCol="0">
                <a:spAutoFit/>
              </a:bodyPr>
              <a:lstStyle/>
              <a:p>
                <a:pPr fontAlgn="auto">
                  <a:lnSpc>
                    <a:spcPct val="150000"/>
                  </a:lnSpc>
                </a:pPr>
                <a:r>
                  <a:rPr lang="en-US" altLang="zh-CN" sz="2000" dirty="0">
                    <a:solidFill>
                      <a:prstClr val="black"/>
                    </a:solidFill>
                    <a:ea typeface="微软雅黑" panose="020B0503020204020204" charset="-122"/>
                    <a:cs typeface="Cambria Math" panose="02040503050406030204" pitchFamily="18" charset="0"/>
                    <a:sym typeface="+mn-ea"/>
                  </a:rPr>
                  <a:t>    </a:t>
                </a:r>
                <a14:m>
                  <m:oMath xmlns:m="http://schemas.openxmlformats.org/officeDocument/2006/math">
                    <m:r>
                      <a:rPr lang="en-US" altLang="zh-CN" sz="240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 </m:t>
                    </m:r>
                    <m:r>
                      <m:rPr>
                        <m:sty m:val="p"/>
                      </m:rPr>
                      <a:rPr lang="en-US" altLang="zh-CN" sz="240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ϕ</m:t>
                    </m:r>
                    <m:r>
                      <a:rPr lang="en-US" altLang="zh-CN" sz="240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m:t>
                    </m:r>
                  </m:oMath>
                </a14:m>
                <a:r>
                  <a:rPr lang="zh-CN" altLang="en-US" sz="2400" dirty="0">
                    <a:latin typeface="黑体" panose="02010609060101010101" charset="-122"/>
                    <a:ea typeface="黑体" panose="02010609060101010101" charset="-122"/>
                    <a:sym typeface="+mn-ea"/>
                  </a:rPr>
                  <a:t> </a:t>
                </a:r>
                <a14:m>
                  <m:oMath xmlns:m="http://schemas.openxmlformats.org/officeDocument/2006/math">
                    <m:r>
                      <m:rPr>
                        <m:sty m:val="p"/>
                      </m:rPr>
                      <a:rPr lang="en-US" altLang="zh-CN" sz="2400">
                        <a:latin typeface="Cambria Math" panose="02040503050406030204" pitchFamily="18" charset="0"/>
                        <a:cs typeface="Cambria Math" panose="02040503050406030204" pitchFamily="18" charset="0"/>
                        <a:sym typeface="+mn-ea"/>
                      </a:rPr>
                      <m:t>ψ</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oMath>
                </a14:m>
                <a:r>
                  <a:rPr lang="zh-CN" altLang="en-US" sz="2400" dirty="0">
                    <a:latin typeface="黑体" panose="02010609060101010101" charset="-122"/>
                    <a:ea typeface="黑体" panose="02010609060101010101" charset="-122"/>
                    <a:sym typeface="+mn-ea"/>
                  </a:rPr>
                  <a:t>是定义在</a:t>
                </a:r>
                <a14:m>
                  <m:oMath xmlns:m="http://schemas.openxmlformats.org/officeDocument/2006/math">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oMath>
                </a14:m>
                <a:r>
                  <a:rPr lang="zh-CN" altLang="en-US" sz="2400" dirty="0">
                    <a:latin typeface="黑体" panose="02010609060101010101" charset="-122"/>
                    <a:ea typeface="黑体" panose="02010609060101010101" charset="-122"/>
                    <a:sym typeface="+mn-ea"/>
                  </a:rPr>
                  <a:t>的任意函数，因不具有周期性，故不具有</a:t>
                </a:r>
                <a:r>
                  <a:rPr lang="zh-CN" altLang="en-US" sz="2400" dirty="0">
                    <a:solidFill>
                      <a:srgbClr val="FF0000"/>
                    </a:solidFill>
                    <a:latin typeface="黑体" panose="02010609060101010101" charset="-122"/>
                    <a:ea typeface="黑体" panose="02010609060101010101" charset="-122"/>
                    <a:sym typeface="+mn-ea"/>
                  </a:rPr>
                  <a:t>周期性函数的傅里叶级数</a:t>
                </a:r>
                <a:r>
                  <a:rPr lang="zh-CN" altLang="en-US" sz="2400" dirty="0">
                    <a:latin typeface="黑体" panose="02010609060101010101" charset="-122"/>
                    <a:ea typeface="黑体" panose="02010609060101010101" charset="-122"/>
                    <a:sym typeface="+mn-ea"/>
                  </a:rPr>
                  <a:t>的性质。</a:t>
                </a:r>
                <a:endParaRPr lang="en-US" altLang="zh-CN" sz="2400" dirty="0">
                  <a:latin typeface="黑体" panose="02010609060101010101" charset="-122"/>
                  <a:ea typeface="黑体" panose="02010609060101010101" charset="-122"/>
                  <a:sym typeface="+mn-ea"/>
                </a:endParaRPr>
              </a:p>
              <a:p>
                <a:pPr marL="342900" indent="-342900" fontAlgn="auto">
                  <a:lnSpc>
                    <a:spcPct val="150000"/>
                  </a:lnSpc>
                  <a:buFont typeface="Wingdings" panose="05000000000000000000" pitchFamily="2" charset="2"/>
                  <a:buChar char="Ø"/>
                </a:pPr>
                <a:r>
                  <a:rPr lang="zh-CN" altLang="en-US" sz="2400" dirty="0">
                    <a:latin typeface="黑体" panose="02010609060101010101" charset="-122"/>
                    <a:ea typeface="黑体" panose="02010609060101010101" charset="-122"/>
                    <a:sym typeface="+mn-ea"/>
                  </a:rPr>
                  <a:t>半幅傅里叶级数</a:t>
                </a:r>
                <a:endParaRPr lang="en-US" altLang="zh-CN" sz="2400" dirty="0">
                  <a:latin typeface="黑体" panose="02010609060101010101" charset="-122"/>
                  <a:ea typeface="黑体" panose="02010609060101010101" charset="-122"/>
                  <a:sym typeface="+mn-ea"/>
                </a:endParaRPr>
              </a:p>
              <a:p>
                <a:pPr fontAlgn="auto">
                  <a:lnSpc>
                    <a:spcPct val="150000"/>
                  </a:lnSpc>
                </a:pPr>
                <a:r>
                  <a:rPr lang="en-US" altLang="zh-CN" sz="2400" dirty="0">
                    <a:latin typeface="黑体" panose="02010609060101010101" charset="-122"/>
                    <a:ea typeface="黑体" panose="02010609060101010101" charset="-122"/>
                    <a:sym typeface="+mn-ea"/>
                  </a:rPr>
                  <a:t>   </a:t>
                </a:r>
                <a14:m>
                  <m:oMath xmlns:m="http://schemas.openxmlformats.org/officeDocument/2006/math">
                    <m:r>
                      <a:rPr lang="zh-CN" altLang="en-US" sz="2400" i="1" dirty="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若</m:t>
                    </m:r>
                    <m:r>
                      <m:rPr>
                        <m:sty m:val="p"/>
                      </m:rPr>
                      <a:rPr lang="en-US" altLang="zh-CN" sz="240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ϕ</m:t>
                    </m:r>
                    <m:r>
                      <a:rPr lang="en-US" altLang="zh-CN" sz="240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m:t>
                    </m:r>
                    <m:r>
                      <m:rPr>
                        <m:sty m:val="p"/>
                      </m:rPr>
                      <a:rPr lang="en-US" altLang="zh-CN" sz="240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x</m:t>
                    </m:r>
                    <m:r>
                      <a:rPr lang="en-US" altLang="zh-CN" sz="2400">
                        <a:solidFill>
                          <a:prstClr val="black"/>
                        </a:solidFill>
                        <a:latin typeface="Cambria Math" panose="02040503050406030204" pitchFamily="18" charset="0"/>
                        <a:ea typeface="微软雅黑" panose="020B0503020204020204" charset="-122"/>
                        <a:cs typeface="Cambria Math" panose="02040503050406030204" pitchFamily="18" charset="0"/>
                        <a:sym typeface="+mn-ea"/>
                      </a:rPr>
                      <m:t>)</m:t>
                    </m:r>
                  </m:oMath>
                </a14:m>
                <a:r>
                  <a:rPr lang="zh-CN" altLang="en-US" sz="2400" dirty="0">
                    <a:latin typeface="黑体" panose="02010609060101010101" charset="-122"/>
                    <a:ea typeface="黑体" panose="02010609060101010101" charset="-122"/>
                    <a:sym typeface="+mn-ea"/>
                  </a:rPr>
                  <a:t> </a:t>
                </a:r>
                <a14:m>
                  <m:oMath xmlns:m="http://schemas.openxmlformats.org/officeDocument/2006/math">
                    <m:r>
                      <m:rPr>
                        <m:sty m:val="p"/>
                      </m:rPr>
                      <a:rPr lang="en-US" altLang="zh-CN" sz="2400">
                        <a:latin typeface="Cambria Math" panose="02040503050406030204" pitchFamily="18" charset="0"/>
                        <a:cs typeface="Cambria Math" panose="02040503050406030204" pitchFamily="18" charset="0"/>
                        <a:sym typeface="+mn-ea"/>
                      </a:rPr>
                      <m:t>ψ</m:t>
                    </m:r>
                    <m:r>
                      <a:rPr lang="en-US" altLang="zh-CN" sz="2400">
                        <a:latin typeface="Cambria Math" panose="02040503050406030204" pitchFamily="18" charset="0"/>
                        <a:cs typeface="Cambria Math" panose="02040503050406030204" pitchFamily="18" charset="0"/>
                        <a:sym typeface="+mn-ea"/>
                      </a:rPr>
                      <m:t>(</m:t>
                    </m:r>
                    <m:r>
                      <m:rPr>
                        <m:sty m:val="p"/>
                      </m:rPr>
                      <a:rPr lang="en-US" altLang="zh-CN" sz="2400">
                        <a:latin typeface="Cambria Math" panose="02040503050406030204" pitchFamily="18" charset="0"/>
                        <a:cs typeface="Cambria Math" panose="02040503050406030204" pitchFamily="18" charset="0"/>
                        <a:sym typeface="+mn-ea"/>
                      </a:rPr>
                      <m:t>x</m:t>
                    </m:r>
                    <m:r>
                      <a:rPr lang="en-US" altLang="zh-CN" sz="2400">
                        <a:latin typeface="Cambria Math" panose="02040503050406030204" pitchFamily="18" charset="0"/>
                        <a:cs typeface="Cambria Math" panose="02040503050406030204" pitchFamily="18" charset="0"/>
                        <a:sym typeface="+mn-ea"/>
                      </a:rPr>
                      <m:t>)</m:t>
                    </m:r>
                  </m:oMath>
                </a14:m>
                <a:r>
                  <a:rPr lang="zh-CN" altLang="en-US" sz="2400" dirty="0">
                    <a:latin typeface="黑体" panose="02010609060101010101" charset="-122"/>
                    <a:ea typeface="黑体" panose="02010609060101010101" charset="-122"/>
                    <a:sym typeface="+mn-ea"/>
                  </a:rPr>
                  <a:t>在</a:t>
                </a:r>
                <a14:m>
                  <m:oMath xmlns:m="http://schemas.openxmlformats.org/officeDocument/2006/math">
                    <m:r>
                      <a:rPr lang="en-US" altLang="zh-CN" sz="2400">
                        <a:latin typeface="Cambria Math" panose="02040503050406030204" pitchFamily="18" charset="0"/>
                        <a:ea typeface="黑体" panose="02010609060101010101" charset="-122"/>
                        <a:cs typeface="Cambria Math" panose="02040503050406030204" pitchFamily="18" charset="0"/>
                        <a:sym typeface="+mn-ea"/>
                      </a:rPr>
                      <m:t>0≤</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x</m:t>
                    </m:r>
                    <m:r>
                      <a:rPr lang="en-US" altLang="zh-CN" sz="2400">
                        <a:latin typeface="Cambria Math" panose="02040503050406030204" pitchFamily="18" charset="0"/>
                        <a:ea typeface="黑体" panose="02010609060101010101" charset="-122"/>
                        <a:cs typeface="Cambria Math" panose="02040503050406030204" pitchFamily="18" charset="0"/>
                        <a:sym typeface="+mn-ea"/>
                      </a:rPr>
                      <m:t>≤</m:t>
                    </m:r>
                    <m:r>
                      <m:rPr>
                        <m:sty m:val="p"/>
                      </m:rPr>
                      <a:rPr lang="en-US" altLang="zh-CN" sz="2400">
                        <a:latin typeface="Cambria Math" panose="02040503050406030204" pitchFamily="18" charset="0"/>
                        <a:ea typeface="黑体" panose="02010609060101010101" charset="-122"/>
                        <a:cs typeface="Cambria Math" panose="02040503050406030204" pitchFamily="18" charset="0"/>
                        <a:sym typeface="+mn-ea"/>
                      </a:rPr>
                      <m:t>L</m:t>
                    </m:r>
                  </m:oMath>
                </a14:m>
                <a:r>
                  <a:rPr lang="zh-CN" altLang="en-US" sz="2400" dirty="0">
                    <a:latin typeface="黑体" panose="02010609060101010101" charset="-122"/>
                    <a:ea typeface="黑体" panose="02010609060101010101" charset="-122"/>
                    <a:sym typeface="+mn-ea"/>
                  </a:rPr>
                  <a:t>内</a:t>
                </a:r>
                <a:r>
                  <a:rPr lang="zh-CN" altLang="en-US" sz="2400" dirty="0">
                    <a:solidFill>
                      <a:srgbClr val="FF0000"/>
                    </a:solidFill>
                    <a:latin typeface="黑体" panose="02010609060101010101" charset="-122"/>
                    <a:ea typeface="黑体" panose="02010609060101010101" charset="-122"/>
                    <a:sym typeface="+mn-ea"/>
                  </a:rPr>
                  <a:t>分段光滑</a:t>
                </a:r>
                <a:r>
                  <a:rPr lang="zh-CN" altLang="en-US" sz="2400" dirty="0">
                    <a:latin typeface="黑体" panose="02010609060101010101" charset="-122"/>
                    <a:ea typeface="黑体" panose="02010609060101010101" charset="-122"/>
                    <a:sym typeface="+mn-ea"/>
                  </a:rPr>
                  <a:t>，则展开为</a:t>
                </a:r>
                <a:r>
                  <a:rPr lang="zh-CN" altLang="en-US" sz="2400" dirty="0">
                    <a:solidFill>
                      <a:srgbClr val="FF0000"/>
                    </a:solidFill>
                    <a:latin typeface="黑体" panose="02010609060101010101" charset="-122"/>
                    <a:ea typeface="黑体" panose="02010609060101010101" charset="-122"/>
                    <a:sym typeface="+mn-ea"/>
                  </a:rPr>
                  <a:t>半幅傅里叶级数</a:t>
                </a:r>
                <a:r>
                  <a:rPr lang="zh-CN" altLang="en-US" sz="2400" dirty="0">
                    <a:latin typeface="黑体" panose="02010609060101010101" charset="-122"/>
                    <a:ea typeface="黑体" panose="02010609060101010101" charset="-122"/>
                    <a:sym typeface="+mn-ea"/>
                  </a:rPr>
                  <a:t>。</a:t>
                </a:r>
                <a:endParaRPr lang="en-US" altLang="zh-CN" sz="2400" dirty="0">
                  <a:latin typeface="黑体" panose="02010609060101010101" charset="-122"/>
                  <a:ea typeface="黑体" panose="02010609060101010101" charset="-122"/>
                  <a:sym typeface="+mn-ea"/>
                </a:endParaRPr>
              </a:p>
              <a:p>
                <a:pPr marL="342900" indent="-342900">
                  <a:lnSpc>
                    <a:spcPct val="150000"/>
                  </a:lnSpc>
                  <a:buFont typeface="Wingdings" panose="05000000000000000000" pitchFamily="2" charset="2"/>
                  <a:buChar char="Ø"/>
                </a:pPr>
                <a:r>
                  <a:rPr lang="zh-CN" altLang="en-US" sz="2400" dirty="0">
                    <a:latin typeface="黑体" panose="02010609060101010101" charset="-122"/>
                    <a:ea typeface="黑体" panose="02010609060101010101" charset="-122"/>
                    <a:sym typeface="+mn-ea"/>
                  </a:rPr>
                  <a:t>光滑函数（高等数学）</a:t>
                </a:r>
                <a:endParaRPr lang="en-US" altLang="zh-CN" sz="2400" dirty="0">
                  <a:latin typeface="黑体" panose="02010609060101010101" charset="-122"/>
                  <a:ea typeface="黑体" panose="02010609060101010101" charset="-122"/>
                  <a:sym typeface="+mn-ea"/>
                </a:endParaRPr>
              </a:p>
              <a:p>
                <a:pPr fontAlgn="auto">
                  <a:lnSpc>
                    <a:spcPct val="150000"/>
                  </a:lnSpc>
                </a:pPr>
                <a:r>
                  <a:rPr lang="zh-CN" altLang="en-US" sz="2400" dirty="0"/>
                  <a:t>     光滑函数</a:t>
                </a:r>
                <a:r>
                  <a:rPr lang="en-US" altLang="zh-CN" sz="2400" dirty="0"/>
                  <a:t>(smooth function)</a:t>
                </a:r>
                <a:r>
                  <a:rPr lang="zh-CN" altLang="en-US" sz="2400" dirty="0"/>
                  <a:t>是指在其定义域内无穷阶数连续可导的函数。</a:t>
                </a:r>
                <a:endParaRPr lang="en-US" altLang="zh-CN" sz="2400" dirty="0">
                  <a:sym typeface="+mn-ea"/>
                </a:endParaRPr>
              </a:p>
              <a:p>
                <a:pPr marL="342900" indent="-342900">
                  <a:lnSpc>
                    <a:spcPct val="150000"/>
                  </a:lnSpc>
                  <a:buFont typeface="Wingdings" panose="05000000000000000000" pitchFamily="2" charset="2"/>
                  <a:buChar char="Ø"/>
                </a:pPr>
                <a:r>
                  <a:rPr lang="zh-CN" altLang="en-US" sz="2400" dirty="0">
                    <a:latin typeface="黑体" panose="02010609060101010101" charset="-122"/>
                    <a:ea typeface="黑体" panose="02010609060101010101" charset="-122"/>
                    <a:sym typeface="+mn-ea"/>
                  </a:rPr>
                  <a:t>分段光滑函数（高等数学）</a:t>
                </a:r>
                <a:endParaRPr lang="en-US" altLang="zh-CN" sz="2400" dirty="0">
                  <a:latin typeface="黑体" panose="02010609060101010101" charset="-122"/>
                  <a:ea typeface="黑体" panose="02010609060101010101" charset="-122"/>
                  <a:sym typeface="+mn-ea"/>
                </a:endParaRPr>
              </a:p>
              <a:p>
                <a:pPr>
                  <a:lnSpc>
                    <a:spcPct val="150000"/>
                  </a:lnSpc>
                </a:pPr>
                <a:r>
                  <a:rPr lang="zh-CN" altLang="en-US" sz="2400" dirty="0"/>
                  <a:t>       若函数</a:t>
                </a:r>
                <a:r>
                  <a:rPr lang="en-US" altLang="zh-CN" sz="2400" dirty="0"/>
                  <a:t>f</a:t>
                </a:r>
                <a:r>
                  <a:rPr lang="zh-CN" altLang="en-US" sz="2400" dirty="0"/>
                  <a:t>在闭区间</a:t>
                </a:r>
                <a:r>
                  <a:rPr lang="en-US" altLang="zh-CN" sz="2400" dirty="0"/>
                  <a:t>I</a:t>
                </a:r>
                <a:r>
                  <a:rPr lang="zh-CN" altLang="en-US" sz="2400" dirty="0"/>
                  <a:t>上分段连续，至多除有限个点之外可微且导数连续，在这有限个点存在有限的广义单侧连续导数，则</a:t>
                </a:r>
                <a:r>
                  <a:rPr lang="en-US" altLang="zh-CN" sz="2400" dirty="0"/>
                  <a:t>f</a:t>
                </a:r>
                <a:r>
                  <a:rPr lang="zh-CN" altLang="en-US" sz="2400" dirty="0"/>
                  <a:t>称为</a:t>
                </a:r>
                <a:r>
                  <a:rPr lang="en-US" altLang="zh-CN" sz="2400" dirty="0"/>
                  <a:t>I</a:t>
                </a:r>
                <a:r>
                  <a:rPr lang="zh-CN" altLang="en-US" sz="2400" dirty="0"/>
                  <a:t>上的分段光滑函数。</a:t>
                </a:r>
                <a:endParaRPr lang="en-US" altLang="zh-CN" sz="2400" dirty="0">
                  <a:latin typeface="黑体" panose="02010609060101010101" charset="-122"/>
                  <a:ea typeface="黑体" panose="02010609060101010101" charset="-122"/>
                  <a:sym typeface="+mn-ea"/>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69215" y="870857"/>
                <a:ext cx="12053570" cy="5009577"/>
              </a:xfrm>
              <a:prstGeom prst="rect">
                <a:avLst/>
              </a:prstGeom>
              <a:blipFill rotWithShape="1">
                <a:blip r:embed="rId5"/>
                <a:stretch>
                  <a:fillRect t="-5" b="-3505"/>
                </a:stretch>
              </a:blipFill>
            </p:spPr>
            <p:txBody>
              <a:bodyPr/>
              <a:lstStyle/>
              <a:p>
                <a:r>
                  <a:rPr lang="zh-CN" altLang="en-US">
                    <a:noFill/>
                  </a:rPr>
                  <a:t> </a:t>
                </a:r>
              </a:p>
            </p:txBody>
          </p:sp>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zEwNTM5NzYwMDRjMzkwZTVkZjY2ODkwMGIxNGU0OTUifQ=="/>
  <p:tag name="KSO_WPP_MARK_KEY" val="816b42f3-072d-41c1-8471-0af2f9fcdf5e"/>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0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0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0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0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0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0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0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0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0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1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1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1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1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1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6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6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6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3972,&quot;width&quot;:7344}"/>
</p:tagLst>
</file>

<file path=ppt/tags/tag6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6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7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8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9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9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3212,&quot;width&quot;:9373}"/>
</p:tagLst>
</file>

<file path=ppt/tags/tag9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9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9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9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9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9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ags/tag9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273,&quot;width&quot;:12316.031796756411}"/>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indent="457200" fontAlgn="auto">
          <a:lnSpc>
            <a:spcPct val="150000"/>
          </a:lnSpc>
          <a:buFont typeface="Wingdings" panose="05000000000000000000" charset="0"/>
          <a:buNone/>
          <a:defRPr lang="zh-CN" altLang="en-US" sz="2000">
            <a:latin typeface="黑体" panose="02010609060101010101" charset="-122"/>
            <a:ea typeface="黑体" panose="02010609060101010101" charset="-122"/>
            <a:sym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TotalTime>
  <Words>5947</Words>
  <Application>Microsoft Office PowerPoint</Application>
  <PresentationFormat>宽屏</PresentationFormat>
  <Paragraphs>528</Paragraphs>
  <Slides>61</Slides>
  <Notes>61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61</vt:i4>
      </vt:variant>
    </vt:vector>
  </HeadingPairs>
  <TitlesOfParts>
    <vt:vector size="69" baseType="lpstr">
      <vt:lpstr>黑体</vt:lpstr>
      <vt:lpstr>微软雅黑</vt:lpstr>
      <vt:lpstr>Arial</vt:lpstr>
      <vt:lpstr>Calibri</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DJZX</cp:lastModifiedBy>
  <cp:revision>447</cp:revision>
  <dcterms:created xsi:type="dcterms:W3CDTF">2019-06-19T02:08:00Z</dcterms:created>
  <dcterms:modified xsi:type="dcterms:W3CDTF">2024-10-08T00:15:42Z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2052-12.1.0.15404</vt:lpwstr>
  </property>
  <property fmtid="{D5CDD505-2E9C-101B-9397-08002B2CF9AE}" pid="3" name="ICV">
    <vt:lpwstr>9AF59A36FD9147D8B3931A7A2C2ADC60</vt:lpwstr>
  </property>
</Properties>
</file>